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814" r:id="rId1"/>
  </p:sldMasterIdLst>
  <p:notesMasterIdLst>
    <p:notesMasterId r:id="rId165"/>
  </p:notesMasterIdLst>
  <p:handoutMasterIdLst>
    <p:handoutMasterId r:id="rId166"/>
  </p:handoutMasterIdLst>
  <p:sldIdLst>
    <p:sldId id="507" r:id="rId2"/>
    <p:sldId id="256" r:id="rId3"/>
    <p:sldId id="732" r:id="rId4"/>
    <p:sldId id="504" r:id="rId5"/>
    <p:sldId id="510" r:id="rId6"/>
    <p:sldId id="786" r:id="rId7"/>
    <p:sldId id="764" r:id="rId8"/>
    <p:sldId id="512" r:id="rId9"/>
    <p:sldId id="529" r:id="rId10"/>
    <p:sldId id="723" r:id="rId11"/>
    <p:sldId id="731" r:id="rId12"/>
    <p:sldId id="511" r:id="rId13"/>
    <p:sldId id="521" r:id="rId14"/>
    <p:sldId id="516" r:id="rId15"/>
    <p:sldId id="542" r:id="rId16"/>
    <p:sldId id="517" r:id="rId17"/>
    <p:sldId id="522" r:id="rId18"/>
    <p:sldId id="523" r:id="rId19"/>
    <p:sldId id="524" r:id="rId20"/>
    <p:sldId id="526" r:id="rId21"/>
    <p:sldId id="527" r:id="rId22"/>
    <p:sldId id="531" r:id="rId23"/>
    <p:sldId id="541" r:id="rId24"/>
    <p:sldId id="534" r:id="rId25"/>
    <p:sldId id="536" r:id="rId26"/>
    <p:sldId id="548" r:id="rId27"/>
    <p:sldId id="549" r:id="rId28"/>
    <p:sldId id="550" r:id="rId29"/>
    <p:sldId id="551" r:id="rId30"/>
    <p:sldId id="552" r:id="rId31"/>
    <p:sldId id="553" r:id="rId32"/>
    <p:sldId id="558" r:id="rId33"/>
    <p:sldId id="559" r:id="rId34"/>
    <p:sldId id="561" r:id="rId35"/>
    <p:sldId id="564" r:id="rId36"/>
    <p:sldId id="565" r:id="rId37"/>
    <p:sldId id="574" r:id="rId38"/>
    <p:sldId id="566" r:id="rId39"/>
    <p:sldId id="567" r:id="rId40"/>
    <p:sldId id="569" r:id="rId41"/>
    <p:sldId id="572" r:id="rId42"/>
    <p:sldId id="571" r:id="rId43"/>
    <p:sldId id="573" r:id="rId44"/>
    <p:sldId id="578" r:id="rId45"/>
    <p:sldId id="733" r:id="rId46"/>
    <p:sldId id="580" r:id="rId47"/>
    <p:sldId id="581" r:id="rId48"/>
    <p:sldId id="780" r:id="rId49"/>
    <p:sldId id="583" r:id="rId50"/>
    <p:sldId id="584" r:id="rId51"/>
    <p:sldId id="585" r:id="rId52"/>
    <p:sldId id="587" r:id="rId53"/>
    <p:sldId id="588" r:id="rId54"/>
    <p:sldId id="765" r:id="rId55"/>
    <p:sldId id="589" r:id="rId56"/>
    <p:sldId id="590" r:id="rId57"/>
    <p:sldId id="738" r:id="rId58"/>
    <p:sldId id="592" r:id="rId59"/>
    <p:sldId id="593" r:id="rId60"/>
    <p:sldId id="595" r:id="rId61"/>
    <p:sldId id="596" r:id="rId62"/>
    <p:sldId id="781" r:id="rId63"/>
    <p:sldId id="782" r:id="rId64"/>
    <p:sldId id="783" r:id="rId65"/>
    <p:sldId id="784" r:id="rId66"/>
    <p:sldId id="598" r:id="rId67"/>
    <p:sldId id="603" r:id="rId68"/>
    <p:sldId id="604" r:id="rId69"/>
    <p:sldId id="605" r:id="rId70"/>
    <p:sldId id="606" r:id="rId71"/>
    <p:sldId id="608" r:id="rId72"/>
    <p:sldId id="609" r:id="rId73"/>
    <p:sldId id="611" r:id="rId74"/>
    <p:sldId id="610" r:id="rId75"/>
    <p:sldId id="736" r:id="rId76"/>
    <p:sldId id="612" r:id="rId77"/>
    <p:sldId id="613" r:id="rId78"/>
    <p:sldId id="614" r:id="rId79"/>
    <p:sldId id="734" r:id="rId80"/>
    <p:sldId id="625" r:id="rId81"/>
    <p:sldId id="778" r:id="rId82"/>
    <p:sldId id="629" r:id="rId83"/>
    <p:sldId id="630" r:id="rId84"/>
    <p:sldId id="631" r:id="rId85"/>
    <p:sldId id="632" r:id="rId86"/>
    <p:sldId id="633" r:id="rId87"/>
    <p:sldId id="641" r:id="rId88"/>
    <p:sldId id="767" r:id="rId89"/>
    <p:sldId id="768" r:id="rId90"/>
    <p:sldId id="769" r:id="rId91"/>
    <p:sldId id="770" r:id="rId92"/>
    <p:sldId id="771" r:id="rId93"/>
    <p:sldId id="772" r:id="rId94"/>
    <p:sldId id="775" r:id="rId95"/>
    <p:sldId id="776" r:id="rId96"/>
    <p:sldId id="777" r:id="rId97"/>
    <p:sldId id="644" r:id="rId98"/>
    <p:sldId id="645" r:id="rId99"/>
    <p:sldId id="646" r:id="rId100"/>
    <p:sldId id="721" r:id="rId101"/>
    <p:sldId id="647" r:id="rId102"/>
    <p:sldId id="648" r:id="rId103"/>
    <p:sldId id="649" r:id="rId104"/>
    <p:sldId id="650" r:id="rId105"/>
    <p:sldId id="779" r:id="rId106"/>
    <p:sldId id="651" r:id="rId107"/>
    <p:sldId id="652" r:id="rId108"/>
    <p:sldId id="653" r:id="rId109"/>
    <p:sldId id="654" r:id="rId110"/>
    <p:sldId id="656" r:id="rId111"/>
    <p:sldId id="657" r:id="rId112"/>
    <p:sldId id="659" r:id="rId113"/>
    <p:sldId id="661" r:id="rId114"/>
    <p:sldId id="662" r:id="rId115"/>
    <p:sldId id="663" r:id="rId116"/>
    <p:sldId id="664" r:id="rId117"/>
    <p:sldId id="720" r:id="rId118"/>
    <p:sldId id="665" r:id="rId119"/>
    <p:sldId id="666" r:id="rId120"/>
    <p:sldId id="735" r:id="rId121"/>
    <p:sldId id="669" r:id="rId122"/>
    <p:sldId id="670" r:id="rId123"/>
    <p:sldId id="671" r:id="rId124"/>
    <p:sldId id="672" r:id="rId125"/>
    <p:sldId id="673" r:id="rId126"/>
    <p:sldId id="675" r:id="rId127"/>
    <p:sldId id="677" r:id="rId128"/>
    <p:sldId id="680" r:id="rId129"/>
    <p:sldId id="681" r:id="rId130"/>
    <p:sldId id="682" r:id="rId131"/>
    <p:sldId id="684" r:id="rId132"/>
    <p:sldId id="724" r:id="rId133"/>
    <p:sldId id="730" r:id="rId134"/>
    <p:sldId id="685" r:id="rId135"/>
    <p:sldId id="687" r:id="rId136"/>
    <p:sldId id="689" r:id="rId137"/>
    <p:sldId id="690" r:id="rId138"/>
    <p:sldId id="691" r:id="rId139"/>
    <p:sldId id="692" r:id="rId140"/>
    <p:sldId id="693" r:id="rId141"/>
    <p:sldId id="694" r:id="rId142"/>
    <p:sldId id="695" r:id="rId143"/>
    <p:sldId id="697" r:id="rId144"/>
    <p:sldId id="701" r:id="rId145"/>
    <p:sldId id="698" r:id="rId146"/>
    <p:sldId id="699" r:id="rId147"/>
    <p:sldId id="729" r:id="rId148"/>
    <p:sldId id="700" r:id="rId149"/>
    <p:sldId id="728" r:id="rId150"/>
    <p:sldId id="703" r:id="rId151"/>
    <p:sldId id="704" r:id="rId152"/>
    <p:sldId id="705" r:id="rId153"/>
    <p:sldId id="706" r:id="rId154"/>
    <p:sldId id="707" r:id="rId155"/>
    <p:sldId id="708" r:id="rId156"/>
    <p:sldId id="710" r:id="rId157"/>
    <p:sldId id="711" r:id="rId158"/>
    <p:sldId id="712" r:id="rId159"/>
    <p:sldId id="713" r:id="rId160"/>
    <p:sldId id="714" r:id="rId161"/>
    <p:sldId id="716" r:id="rId162"/>
    <p:sldId id="717" r:id="rId163"/>
    <p:sldId id="719" r:id="rId164"/>
  </p:sldIdLst>
  <p:sldSz cx="12192000" cy="6858000"/>
  <p:notesSz cx="6858000" cy="9144000"/>
  <p:defaultTex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xmlns="">
        <p15:guide id="1" orient="horz" pos="2160">
          <p15:clr>
            <a:srgbClr val="A4A3A4"/>
          </p15:clr>
        </p15:guide>
        <p15:guide id="2" pos="378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3399"/>
    <a:srgbClr val="663300"/>
    <a:srgbClr val="FFFF00"/>
    <a:srgbClr val="3333CC"/>
    <a:srgbClr val="3366FF"/>
    <a:srgbClr val="FF3300"/>
    <a:srgbClr val="00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36" y="-84"/>
      </p:cViewPr>
      <p:guideLst>
        <p:guide orient="horz" pos="2160"/>
        <p:guide pos="378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iagrams/_rels/data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image" Target="../media/image12.gif"/><Relationship Id="rId4" Type="http://schemas.openxmlformats.org/officeDocument/2006/relationships/image" Target="../media/image15.gif"/></Relationships>
</file>

<file path=ppt/diagrams/_rels/data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image" Target="../media/image12.gif"/><Relationship Id="rId4" Type="http://schemas.openxmlformats.org/officeDocument/2006/relationships/image" Target="../media/image15.gif"/></Relationships>
</file>

<file path=ppt/diagrams/_rels/data4.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image" Target="../media/image12.gif"/><Relationship Id="rId4" Type="http://schemas.openxmlformats.org/officeDocument/2006/relationships/image" Target="../media/image15.gif"/></Relationships>
</file>

<file path=ppt/diagrams/_rels/data5.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image" Target="../media/image12.gif"/><Relationship Id="rId4" Type="http://schemas.openxmlformats.org/officeDocument/2006/relationships/image" Target="../media/image15.gif"/></Relationships>
</file>

<file path=ppt/diagrams/_rels/drawing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image" Target="../media/image12.gif"/><Relationship Id="rId4" Type="http://schemas.openxmlformats.org/officeDocument/2006/relationships/image" Target="../media/image15.gif"/></Relationships>
</file>

<file path=ppt/diagrams/_rels/drawing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image" Target="../media/image12.gif"/><Relationship Id="rId4" Type="http://schemas.openxmlformats.org/officeDocument/2006/relationships/image" Target="../media/image15.gif"/></Relationships>
</file>

<file path=ppt/diagrams/_rels/drawing4.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image" Target="../media/image12.gif"/><Relationship Id="rId4" Type="http://schemas.openxmlformats.org/officeDocument/2006/relationships/image" Target="../media/image15.gif"/></Relationships>
</file>

<file path=ppt/diagrams/_rels/drawing5.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image" Target="../media/image12.gif"/><Relationship Id="rId4" Type="http://schemas.openxmlformats.org/officeDocument/2006/relationships/image" Target="../media/image15.gif"/></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A8FB21-1654-474C-8BC2-DE7CC362ED1B}" type="doc">
      <dgm:prSet loTypeId="urn:microsoft.com/office/officeart/2008/layout/PictureAccentList" loCatId="list" qsTypeId="urn:microsoft.com/office/officeart/2005/8/quickstyle/simple1" qsCatId="simple" csTypeId="urn:microsoft.com/office/officeart/2005/8/colors/accent1_2" csCatId="accent1" phldr="1"/>
      <dgm:spPr/>
      <dgm:t>
        <a:bodyPr/>
        <a:lstStyle/>
        <a:p>
          <a:endParaRPr lang="zh-CN" altLang="en-US"/>
        </a:p>
      </dgm:t>
    </dgm:pt>
    <dgm:pt modelId="{0DBA9484-2898-4871-BFB8-08370285DC3F}">
      <dgm:prSet phldrT="[文本]" custT="1">
        <dgm:style>
          <a:lnRef idx="3">
            <a:schemeClr val="lt1"/>
          </a:lnRef>
          <a:fillRef idx="1">
            <a:schemeClr val="accent1"/>
          </a:fillRef>
          <a:effectRef idx="1">
            <a:schemeClr val="accent1"/>
          </a:effectRef>
          <a:fontRef idx="minor">
            <a:schemeClr val="lt1"/>
          </a:fontRef>
        </dgm:style>
      </dgm:prSet>
      <dgm:spPr/>
      <dgm:t>
        <a:bodyPr/>
        <a:lstStyle/>
        <a:p>
          <a:r>
            <a:rPr lang="zh-CN" altLang="en-US" sz="32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a:t>
          </a:r>
          <a:r>
            <a:rPr lang="en-US" altLang="zh-CN" sz="32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zh-CN" altLang="en-US" sz="32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章</a:t>
          </a:r>
          <a:r>
            <a:rPr lang="en-US" altLang="zh-CN" sz="32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32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计算工具和技术特征</a:t>
          </a:r>
          <a:endParaRPr lang="zh-CN" altLang="en-US"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37C1DB79-70C2-4067-9AA2-CC167A68577B}" type="parTrans" cxnId="{9402555A-10DF-4CC3-8A0E-F0F2CFD8EDF5}">
      <dgm:prSet/>
      <dgm:spPr/>
      <dgm:t>
        <a:bodyPr/>
        <a:lstStyle/>
        <a:p>
          <a:endParaRPr lang="zh-CN" altLang="en-US"/>
        </a:p>
      </dgm:t>
    </dgm:pt>
    <dgm:pt modelId="{9760EFDC-63E6-4A90-AFE4-D4E8415C150D}" type="sibTrans" cxnId="{9402555A-10DF-4CC3-8A0E-F0F2CFD8EDF5}">
      <dgm:prSet/>
      <dgm:spPr/>
      <dgm:t>
        <a:bodyPr/>
        <a:lstStyle/>
        <a:p>
          <a:endParaRPr lang="zh-CN" altLang="en-US"/>
        </a:p>
      </dgm:t>
    </dgm:pt>
    <dgm:pt modelId="{A937D6D2-8A27-403A-BD5A-EA8581D5C30D}">
      <dgm:prSet phldrT="[文本]" custT="1">
        <dgm:style>
          <a:lnRef idx="0">
            <a:schemeClr val="accent2"/>
          </a:lnRef>
          <a:fillRef idx="3">
            <a:schemeClr val="accent2"/>
          </a:fillRef>
          <a:effectRef idx="3">
            <a:schemeClr val="accent2"/>
          </a:effectRef>
          <a:fontRef idx="minor">
            <a:schemeClr val="lt1"/>
          </a:fontRef>
        </dgm:style>
      </dgm:prSet>
      <dgm:spPr>
        <a:ln/>
      </dgm:spPr>
      <dgm:t>
        <a:bodyPr/>
        <a:lstStyle/>
        <a:p>
          <a:pPr algn="l"/>
          <a:r>
            <a:rPr lang="en-US" altLang="zh-CN" sz="2800" b="1"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1.1  </a:t>
          </a:r>
          <a:r>
            <a:rPr lang="zh-CN" altLang="en-US" sz="2800" b="1"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计算机的发展</a:t>
          </a:r>
          <a:endParaRPr lang="zh-CN" altLang="en-US" sz="28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5F701C23-5210-43B2-BE7B-A929177BE97A}" type="parTrans" cxnId="{E4BFCE0F-3A26-4538-959F-197327975EAF}">
      <dgm:prSet/>
      <dgm:spPr/>
      <dgm:t>
        <a:bodyPr/>
        <a:lstStyle/>
        <a:p>
          <a:endParaRPr lang="zh-CN" altLang="en-US"/>
        </a:p>
      </dgm:t>
    </dgm:pt>
    <dgm:pt modelId="{4FD5C097-1E41-454E-B834-320A8BA5C137}" type="sibTrans" cxnId="{E4BFCE0F-3A26-4538-959F-197327975EAF}">
      <dgm:prSet/>
      <dgm:spPr/>
      <dgm:t>
        <a:bodyPr/>
        <a:lstStyle/>
        <a:p>
          <a:endParaRPr lang="zh-CN" altLang="en-US"/>
        </a:p>
      </dgm:t>
    </dgm:pt>
    <dgm:pt modelId="{6FEABC7B-7461-4411-B35F-6CBC6D45BE27}">
      <dgm:prSet phldrT="[文本]"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algn="l"/>
          <a:r>
            <a:rPr lang="en-US" altLang="zh-CN" sz="2800" b="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  </a:t>
          </a:r>
          <a:r>
            <a:rPr lang="zh-CN" altLang="en-US" sz="2800" b="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计算机的类型</a:t>
          </a:r>
          <a:endParaRPr lang="zh-CN" altLang="en-US" sz="28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7C340055-BEB2-4336-B88D-D098721BFDA5}" type="parTrans" cxnId="{6A633BFA-754C-42BF-BD68-7F8CA30713FA}">
      <dgm:prSet/>
      <dgm:spPr/>
      <dgm:t>
        <a:bodyPr/>
        <a:lstStyle/>
        <a:p>
          <a:endParaRPr lang="zh-CN" altLang="en-US"/>
        </a:p>
      </dgm:t>
    </dgm:pt>
    <dgm:pt modelId="{E58BA6AB-1C7B-4F1E-989B-4759CD372812}" type="sibTrans" cxnId="{6A633BFA-754C-42BF-BD68-7F8CA30713FA}">
      <dgm:prSet/>
      <dgm:spPr/>
      <dgm:t>
        <a:bodyPr/>
        <a:lstStyle/>
        <a:p>
          <a:endParaRPr lang="zh-CN" altLang="en-US"/>
        </a:p>
      </dgm:t>
    </dgm:pt>
    <dgm:pt modelId="{1147FA92-6FB8-4A4D-9D74-BA968EB74278}">
      <dgm:prSet phldrT="[文本]"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algn="l"/>
          <a:r>
            <a:rPr lang="en-US" altLang="zh-CN" sz="2800" b="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1.3  </a:t>
          </a:r>
          <a:r>
            <a:rPr lang="zh-CN" altLang="en-US" sz="2800" b="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计算机的特征</a:t>
          </a:r>
          <a:endParaRPr lang="zh-CN" altLang="en-US" sz="28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5C14C5AE-F423-4BE3-97B5-9C4BED78661E}" type="parTrans" cxnId="{1C2F56E9-4330-4593-9496-56FE10C552BA}">
      <dgm:prSet/>
      <dgm:spPr/>
      <dgm:t>
        <a:bodyPr/>
        <a:lstStyle/>
        <a:p>
          <a:endParaRPr lang="zh-CN" altLang="en-US"/>
        </a:p>
      </dgm:t>
    </dgm:pt>
    <dgm:pt modelId="{8D8F957E-CC39-4BE0-8B16-4032B37DEEDC}" type="sibTrans" cxnId="{1C2F56E9-4330-4593-9496-56FE10C552BA}">
      <dgm:prSet/>
      <dgm:spPr/>
      <dgm:t>
        <a:bodyPr/>
        <a:lstStyle/>
        <a:p>
          <a:endParaRPr lang="zh-CN" altLang="en-US"/>
        </a:p>
      </dgm:t>
    </dgm:pt>
    <dgm:pt modelId="{6D733693-6611-417C-AEC7-B7BCE28C4DE5}">
      <dgm:prSet phldrT="[文本]"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algn="l"/>
          <a:r>
            <a:rPr lang="en-US" altLang="zh-CN" sz="2800" b="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1.4  </a:t>
          </a:r>
          <a:r>
            <a:rPr lang="zh-CN" altLang="en-US" sz="2800" b="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计算机新技术</a:t>
          </a:r>
          <a:endParaRPr lang="zh-CN" altLang="en-US" sz="28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CED571CA-783C-4F48-9BB5-80A4B3313280}" type="sibTrans" cxnId="{D4622492-0E84-4A35-A811-C05D16947FF5}">
      <dgm:prSet/>
      <dgm:spPr/>
      <dgm:t>
        <a:bodyPr/>
        <a:lstStyle/>
        <a:p>
          <a:endParaRPr lang="zh-CN" altLang="en-US"/>
        </a:p>
      </dgm:t>
    </dgm:pt>
    <dgm:pt modelId="{55FBD7F4-0547-4B40-B3AD-460A5EC76BBA}" type="parTrans" cxnId="{D4622492-0E84-4A35-A811-C05D16947FF5}">
      <dgm:prSet/>
      <dgm:spPr/>
      <dgm:t>
        <a:bodyPr/>
        <a:lstStyle/>
        <a:p>
          <a:endParaRPr lang="zh-CN" altLang="en-US"/>
        </a:p>
      </dgm:t>
    </dgm:pt>
    <dgm:pt modelId="{3B801F41-E973-4D4B-A7C0-6633979DD07E}" type="pres">
      <dgm:prSet presAssocID="{FEA8FB21-1654-474C-8BC2-DE7CC362ED1B}" presName="layout" presStyleCnt="0">
        <dgm:presLayoutVars>
          <dgm:chMax/>
          <dgm:chPref/>
          <dgm:dir/>
          <dgm:animOne val="branch"/>
          <dgm:animLvl val="lvl"/>
          <dgm:resizeHandles/>
        </dgm:presLayoutVars>
      </dgm:prSet>
      <dgm:spPr/>
      <dgm:t>
        <a:bodyPr/>
        <a:lstStyle/>
        <a:p>
          <a:endParaRPr lang="zh-CN" altLang="en-US"/>
        </a:p>
      </dgm:t>
    </dgm:pt>
    <dgm:pt modelId="{61D10E31-D14D-42E0-8F49-CEE73D7843B1}" type="pres">
      <dgm:prSet presAssocID="{0DBA9484-2898-4871-BFB8-08370285DC3F}" presName="root" presStyleCnt="0">
        <dgm:presLayoutVars>
          <dgm:chMax/>
          <dgm:chPref val="4"/>
        </dgm:presLayoutVars>
      </dgm:prSet>
      <dgm:spPr/>
    </dgm:pt>
    <dgm:pt modelId="{4E56F333-E2FD-4424-84C6-A0F0C75D9EBC}" type="pres">
      <dgm:prSet presAssocID="{0DBA9484-2898-4871-BFB8-08370285DC3F}" presName="rootComposite" presStyleCnt="0">
        <dgm:presLayoutVars/>
      </dgm:prSet>
      <dgm:spPr/>
    </dgm:pt>
    <dgm:pt modelId="{6454A6A0-3FD9-4A0E-A8A2-CC372871039B}" type="pres">
      <dgm:prSet presAssocID="{0DBA9484-2898-4871-BFB8-08370285DC3F}" presName="rootText" presStyleLbl="node0" presStyleIdx="0" presStyleCnt="1" custScaleX="115736" custLinFactNeighborX="-3488">
        <dgm:presLayoutVars>
          <dgm:chMax/>
          <dgm:chPref val="4"/>
        </dgm:presLayoutVars>
      </dgm:prSet>
      <dgm:spPr/>
      <dgm:t>
        <a:bodyPr/>
        <a:lstStyle/>
        <a:p>
          <a:endParaRPr lang="zh-CN" altLang="en-US"/>
        </a:p>
      </dgm:t>
    </dgm:pt>
    <dgm:pt modelId="{F68F844C-9180-4690-9F0A-33CD7C89E69B}" type="pres">
      <dgm:prSet presAssocID="{0DBA9484-2898-4871-BFB8-08370285DC3F}" presName="childShape" presStyleCnt="0">
        <dgm:presLayoutVars>
          <dgm:chMax val="0"/>
          <dgm:chPref val="0"/>
        </dgm:presLayoutVars>
      </dgm:prSet>
      <dgm:spPr/>
    </dgm:pt>
    <dgm:pt modelId="{7F5A1510-4064-44FB-A8F4-DB483758B9BF}" type="pres">
      <dgm:prSet presAssocID="{A937D6D2-8A27-403A-BD5A-EA8581D5C30D}" presName="childComposite" presStyleCnt="0">
        <dgm:presLayoutVars>
          <dgm:chMax val="0"/>
          <dgm:chPref val="0"/>
        </dgm:presLayoutVars>
      </dgm:prSet>
      <dgm:spPr/>
    </dgm:pt>
    <dgm:pt modelId="{C561AD92-B77D-4D3A-896D-9B4AAD777598}" type="pres">
      <dgm:prSet presAssocID="{A937D6D2-8A27-403A-BD5A-EA8581D5C30D}" presName="Image" presStyleLbl="node1" presStyleIdx="0" presStyleCnt="4" custLinFactNeighborX="-44438"/>
      <dgm:spPr>
        <a:blipFill>
          <a:blip xmlns:r="http://schemas.openxmlformats.org/officeDocument/2006/relationships" r:embed="rId1" cstate="email">
            <a:extLst>
              <a:ext uri="{28A0092B-C50C-407E-A947-70E740481C1C}">
                <a14:useLocalDpi xmlns:a14="http://schemas.microsoft.com/office/drawing/2010/main"/>
              </a:ext>
            </a:extLst>
          </a:blip>
          <a:srcRect/>
          <a:stretch>
            <a:fillRect/>
          </a:stretch>
        </a:blipFill>
      </dgm:spPr>
      <dgm:t>
        <a:bodyPr/>
        <a:lstStyle/>
        <a:p>
          <a:endParaRPr lang="zh-CN" altLang="en-US"/>
        </a:p>
      </dgm:t>
    </dgm:pt>
    <dgm:pt modelId="{10883069-EFD1-4A9D-BC7D-8CF3D35D3755}" type="pres">
      <dgm:prSet presAssocID="{A937D6D2-8A27-403A-BD5A-EA8581D5C30D}" presName="childText" presStyleLbl="lnNode1" presStyleIdx="0" presStyleCnt="4" custScaleX="115931" custLinFactNeighborX="1590">
        <dgm:presLayoutVars>
          <dgm:chMax val="0"/>
          <dgm:chPref val="0"/>
          <dgm:bulletEnabled val="1"/>
        </dgm:presLayoutVars>
      </dgm:prSet>
      <dgm:spPr/>
      <dgm:t>
        <a:bodyPr/>
        <a:lstStyle/>
        <a:p>
          <a:endParaRPr lang="zh-CN" altLang="en-US"/>
        </a:p>
      </dgm:t>
    </dgm:pt>
    <dgm:pt modelId="{C6EF3AF6-B013-4AB6-BBB5-BE1941491B85}" type="pres">
      <dgm:prSet presAssocID="{6FEABC7B-7461-4411-B35F-6CBC6D45BE27}" presName="childComposite" presStyleCnt="0">
        <dgm:presLayoutVars>
          <dgm:chMax val="0"/>
          <dgm:chPref val="0"/>
        </dgm:presLayoutVars>
      </dgm:prSet>
      <dgm:spPr/>
    </dgm:pt>
    <dgm:pt modelId="{8D7004D4-A59C-467F-AF5D-7C4BE97464AC}" type="pres">
      <dgm:prSet presAssocID="{6FEABC7B-7461-4411-B35F-6CBC6D45BE27}" presName="Image" presStyleLbl="node1" presStyleIdx="1" presStyleCnt="4" custLinFactNeighborX="-43131" custLinFactNeighborY="-1307"/>
      <dgm:spPr>
        <a:blipFill>
          <a:blip xmlns:r="http://schemas.openxmlformats.org/officeDocument/2006/relationships" r:embed="rId2" cstate="email">
            <a:extLst>
              <a:ext uri="{28A0092B-C50C-407E-A947-70E740481C1C}">
                <a14:useLocalDpi xmlns:a14="http://schemas.microsoft.com/office/drawing/2010/main"/>
              </a:ext>
            </a:extLst>
          </a:blip>
          <a:srcRect/>
          <a:stretch>
            <a:fillRect/>
          </a:stretch>
        </a:blipFill>
      </dgm:spPr>
      <dgm:t>
        <a:bodyPr/>
        <a:lstStyle/>
        <a:p>
          <a:endParaRPr lang="zh-CN" altLang="en-US"/>
        </a:p>
      </dgm:t>
    </dgm:pt>
    <dgm:pt modelId="{9A09A8EB-8AAA-4526-B8EE-DA01E97BF22F}" type="pres">
      <dgm:prSet presAssocID="{6FEABC7B-7461-4411-B35F-6CBC6D45BE27}" presName="childText" presStyleLbl="lnNode1" presStyleIdx="1" presStyleCnt="4" custScaleX="115269" custLinFactNeighborX="795" custLinFactNeighborY="-1307">
        <dgm:presLayoutVars>
          <dgm:chMax val="0"/>
          <dgm:chPref val="0"/>
          <dgm:bulletEnabled val="1"/>
        </dgm:presLayoutVars>
      </dgm:prSet>
      <dgm:spPr/>
      <dgm:t>
        <a:bodyPr/>
        <a:lstStyle/>
        <a:p>
          <a:endParaRPr lang="zh-CN" altLang="en-US"/>
        </a:p>
      </dgm:t>
    </dgm:pt>
    <dgm:pt modelId="{DA95FE42-C30F-4574-9094-888B61753E62}" type="pres">
      <dgm:prSet presAssocID="{1147FA92-6FB8-4A4D-9D74-BA968EB74278}" presName="childComposite" presStyleCnt="0">
        <dgm:presLayoutVars>
          <dgm:chMax val="0"/>
          <dgm:chPref val="0"/>
        </dgm:presLayoutVars>
      </dgm:prSet>
      <dgm:spPr/>
    </dgm:pt>
    <dgm:pt modelId="{0DC5DF64-AEB9-4034-8B76-56A38D0CBC57}" type="pres">
      <dgm:prSet presAssocID="{1147FA92-6FB8-4A4D-9D74-BA968EB74278}" presName="Image" presStyleLbl="node1" presStyleIdx="2" presStyleCnt="4" custLinFactNeighborX="-44438" custLinFactNeighborY="-1307"/>
      <dgm:spPr>
        <a:blipFill>
          <a:blip xmlns:r="http://schemas.openxmlformats.org/officeDocument/2006/relationships" r:embed="rId3" cstate="email">
            <a:extLst>
              <a:ext uri="{28A0092B-C50C-407E-A947-70E740481C1C}">
                <a14:useLocalDpi xmlns:a14="http://schemas.microsoft.com/office/drawing/2010/main"/>
              </a:ext>
            </a:extLst>
          </a:blip>
          <a:srcRect/>
          <a:stretch>
            <a:fillRect/>
          </a:stretch>
        </a:blipFill>
      </dgm:spPr>
      <dgm:t>
        <a:bodyPr/>
        <a:lstStyle/>
        <a:p>
          <a:endParaRPr lang="zh-CN" altLang="en-US"/>
        </a:p>
      </dgm:t>
    </dgm:pt>
    <dgm:pt modelId="{88CA16B7-4368-493F-96D7-6C59AB4CCC1D}" type="pres">
      <dgm:prSet presAssocID="{1147FA92-6FB8-4A4D-9D74-BA968EB74278}" presName="childText" presStyleLbl="lnNode1" presStyleIdx="2" presStyleCnt="4" custScaleX="114314" custLinFactNeighborY="-2614">
        <dgm:presLayoutVars>
          <dgm:chMax val="0"/>
          <dgm:chPref val="0"/>
          <dgm:bulletEnabled val="1"/>
        </dgm:presLayoutVars>
      </dgm:prSet>
      <dgm:spPr/>
      <dgm:t>
        <a:bodyPr/>
        <a:lstStyle/>
        <a:p>
          <a:endParaRPr lang="zh-CN" altLang="en-US"/>
        </a:p>
      </dgm:t>
    </dgm:pt>
    <dgm:pt modelId="{44EA768E-E3D9-4D89-9F36-0A1F8E102293}" type="pres">
      <dgm:prSet presAssocID="{6D733693-6611-417C-AEC7-B7BCE28C4DE5}" presName="childComposite" presStyleCnt="0">
        <dgm:presLayoutVars>
          <dgm:chMax val="0"/>
          <dgm:chPref val="0"/>
        </dgm:presLayoutVars>
      </dgm:prSet>
      <dgm:spPr/>
    </dgm:pt>
    <dgm:pt modelId="{669280C3-772E-41BA-B069-4922C0B23AE2}" type="pres">
      <dgm:prSet presAssocID="{6D733693-6611-417C-AEC7-B7BCE28C4DE5}" presName="Image" presStyleLbl="node1" presStyleIdx="3" presStyleCnt="4" custLinFactNeighborX="-47052" custLinFactNeighborY="8"/>
      <dgm:spPr>
        <a:blipFill>
          <a:blip xmlns:r="http://schemas.openxmlformats.org/officeDocument/2006/relationships" r:embed="rId4" cstate="email">
            <a:extLst>
              <a:ext uri="{28A0092B-C50C-407E-A947-70E740481C1C}">
                <a14:useLocalDpi xmlns:a14="http://schemas.microsoft.com/office/drawing/2010/main"/>
              </a:ext>
            </a:extLst>
          </a:blip>
          <a:srcRect/>
          <a:stretch>
            <a:fillRect/>
          </a:stretch>
        </a:blipFill>
      </dgm:spPr>
      <dgm:t>
        <a:bodyPr/>
        <a:lstStyle/>
        <a:p>
          <a:endParaRPr lang="zh-CN" altLang="en-US"/>
        </a:p>
      </dgm:t>
    </dgm:pt>
    <dgm:pt modelId="{52527A74-302C-463F-A232-E3E55AE84750}" type="pres">
      <dgm:prSet presAssocID="{6D733693-6611-417C-AEC7-B7BCE28C4DE5}" presName="childText" presStyleLbl="lnNode1" presStyleIdx="3" presStyleCnt="4" custScaleX="113946" custLinFactNeighborX="-530">
        <dgm:presLayoutVars>
          <dgm:chMax val="0"/>
          <dgm:chPref val="0"/>
          <dgm:bulletEnabled val="1"/>
        </dgm:presLayoutVars>
      </dgm:prSet>
      <dgm:spPr/>
      <dgm:t>
        <a:bodyPr/>
        <a:lstStyle/>
        <a:p>
          <a:endParaRPr lang="zh-CN" altLang="en-US"/>
        </a:p>
      </dgm:t>
    </dgm:pt>
  </dgm:ptLst>
  <dgm:cxnLst>
    <dgm:cxn modelId="{87E7993E-341B-4B8F-B874-9BB64FAD84A5}" type="presOf" srcId="{1147FA92-6FB8-4A4D-9D74-BA968EB74278}" destId="{88CA16B7-4368-493F-96D7-6C59AB4CCC1D}" srcOrd="0" destOrd="0" presId="urn:microsoft.com/office/officeart/2008/layout/PictureAccentList"/>
    <dgm:cxn modelId="{069C56EF-29E8-474E-9DF8-22D6A7893135}" type="presOf" srcId="{0DBA9484-2898-4871-BFB8-08370285DC3F}" destId="{6454A6A0-3FD9-4A0E-A8A2-CC372871039B}" srcOrd="0" destOrd="0" presId="urn:microsoft.com/office/officeart/2008/layout/PictureAccentList"/>
    <dgm:cxn modelId="{1C2F56E9-4330-4593-9496-56FE10C552BA}" srcId="{0DBA9484-2898-4871-BFB8-08370285DC3F}" destId="{1147FA92-6FB8-4A4D-9D74-BA968EB74278}" srcOrd="2" destOrd="0" parTransId="{5C14C5AE-F423-4BE3-97B5-9C4BED78661E}" sibTransId="{8D8F957E-CC39-4BE0-8B16-4032B37DEEDC}"/>
    <dgm:cxn modelId="{9CD992A4-5043-4A55-961B-1D32624155E3}" type="presOf" srcId="{6D733693-6611-417C-AEC7-B7BCE28C4DE5}" destId="{52527A74-302C-463F-A232-E3E55AE84750}" srcOrd="0" destOrd="0" presId="urn:microsoft.com/office/officeart/2008/layout/PictureAccentList"/>
    <dgm:cxn modelId="{9402555A-10DF-4CC3-8A0E-F0F2CFD8EDF5}" srcId="{FEA8FB21-1654-474C-8BC2-DE7CC362ED1B}" destId="{0DBA9484-2898-4871-BFB8-08370285DC3F}" srcOrd="0" destOrd="0" parTransId="{37C1DB79-70C2-4067-9AA2-CC167A68577B}" sibTransId="{9760EFDC-63E6-4A90-AFE4-D4E8415C150D}"/>
    <dgm:cxn modelId="{C667EB80-D98E-4F4A-A09D-3DEDCD251C60}" type="presOf" srcId="{FEA8FB21-1654-474C-8BC2-DE7CC362ED1B}" destId="{3B801F41-E973-4D4B-A7C0-6633979DD07E}" srcOrd="0" destOrd="0" presId="urn:microsoft.com/office/officeart/2008/layout/PictureAccentList"/>
    <dgm:cxn modelId="{8D950156-01DE-4690-BE9E-9D0B5FE0D94F}" type="presOf" srcId="{6FEABC7B-7461-4411-B35F-6CBC6D45BE27}" destId="{9A09A8EB-8AAA-4526-B8EE-DA01E97BF22F}" srcOrd="0" destOrd="0" presId="urn:microsoft.com/office/officeart/2008/layout/PictureAccentList"/>
    <dgm:cxn modelId="{D4622492-0E84-4A35-A811-C05D16947FF5}" srcId="{0DBA9484-2898-4871-BFB8-08370285DC3F}" destId="{6D733693-6611-417C-AEC7-B7BCE28C4DE5}" srcOrd="3" destOrd="0" parTransId="{55FBD7F4-0547-4B40-B3AD-460A5EC76BBA}" sibTransId="{CED571CA-783C-4F48-9BB5-80A4B3313280}"/>
    <dgm:cxn modelId="{69BF9B61-D790-4B11-B7DF-307B0DFFC187}" type="presOf" srcId="{A937D6D2-8A27-403A-BD5A-EA8581D5C30D}" destId="{10883069-EFD1-4A9D-BC7D-8CF3D35D3755}" srcOrd="0" destOrd="0" presId="urn:microsoft.com/office/officeart/2008/layout/PictureAccentList"/>
    <dgm:cxn modelId="{E4BFCE0F-3A26-4538-959F-197327975EAF}" srcId="{0DBA9484-2898-4871-BFB8-08370285DC3F}" destId="{A937D6D2-8A27-403A-BD5A-EA8581D5C30D}" srcOrd="0" destOrd="0" parTransId="{5F701C23-5210-43B2-BE7B-A929177BE97A}" sibTransId="{4FD5C097-1E41-454E-B834-320A8BA5C137}"/>
    <dgm:cxn modelId="{6A633BFA-754C-42BF-BD68-7F8CA30713FA}" srcId="{0DBA9484-2898-4871-BFB8-08370285DC3F}" destId="{6FEABC7B-7461-4411-B35F-6CBC6D45BE27}" srcOrd="1" destOrd="0" parTransId="{7C340055-BEB2-4336-B88D-D098721BFDA5}" sibTransId="{E58BA6AB-1C7B-4F1E-989B-4759CD372812}"/>
    <dgm:cxn modelId="{BDBA62AF-BD00-4117-B075-32E12C35E91F}" type="presParOf" srcId="{3B801F41-E973-4D4B-A7C0-6633979DD07E}" destId="{61D10E31-D14D-42E0-8F49-CEE73D7843B1}" srcOrd="0" destOrd="0" presId="urn:microsoft.com/office/officeart/2008/layout/PictureAccentList"/>
    <dgm:cxn modelId="{49C50AB4-647B-458F-84C1-5C1E3E2833C8}" type="presParOf" srcId="{61D10E31-D14D-42E0-8F49-CEE73D7843B1}" destId="{4E56F333-E2FD-4424-84C6-A0F0C75D9EBC}" srcOrd="0" destOrd="0" presId="urn:microsoft.com/office/officeart/2008/layout/PictureAccentList"/>
    <dgm:cxn modelId="{8751E21F-363A-492A-A9B2-9D8C8E81E0E2}" type="presParOf" srcId="{4E56F333-E2FD-4424-84C6-A0F0C75D9EBC}" destId="{6454A6A0-3FD9-4A0E-A8A2-CC372871039B}" srcOrd="0" destOrd="0" presId="urn:microsoft.com/office/officeart/2008/layout/PictureAccentList"/>
    <dgm:cxn modelId="{0022E72E-47C6-426B-BC16-22AF063C40BF}" type="presParOf" srcId="{61D10E31-D14D-42E0-8F49-CEE73D7843B1}" destId="{F68F844C-9180-4690-9F0A-33CD7C89E69B}" srcOrd="1" destOrd="0" presId="urn:microsoft.com/office/officeart/2008/layout/PictureAccentList"/>
    <dgm:cxn modelId="{C7F9D89E-DD13-4CA1-9BF1-14152CC436BE}" type="presParOf" srcId="{F68F844C-9180-4690-9F0A-33CD7C89E69B}" destId="{7F5A1510-4064-44FB-A8F4-DB483758B9BF}" srcOrd="0" destOrd="0" presId="urn:microsoft.com/office/officeart/2008/layout/PictureAccentList"/>
    <dgm:cxn modelId="{9DD63EC8-E5D6-4A07-B383-113EB219A342}" type="presParOf" srcId="{7F5A1510-4064-44FB-A8F4-DB483758B9BF}" destId="{C561AD92-B77D-4D3A-896D-9B4AAD777598}" srcOrd="0" destOrd="0" presId="urn:microsoft.com/office/officeart/2008/layout/PictureAccentList"/>
    <dgm:cxn modelId="{3A48CC9E-4065-445B-AEE7-3B84A21CF3D0}" type="presParOf" srcId="{7F5A1510-4064-44FB-A8F4-DB483758B9BF}" destId="{10883069-EFD1-4A9D-BC7D-8CF3D35D3755}" srcOrd="1" destOrd="0" presId="urn:microsoft.com/office/officeart/2008/layout/PictureAccentList"/>
    <dgm:cxn modelId="{985742CE-E826-4B51-9E25-D8E86B20043C}" type="presParOf" srcId="{F68F844C-9180-4690-9F0A-33CD7C89E69B}" destId="{C6EF3AF6-B013-4AB6-BBB5-BE1941491B85}" srcOrd="1" destOrd="0" presId="urn:microsoft.com/office/officeart/2008/layout/PictureAccentList"/>
    <dgm:cxn modelId="{4DBA9B2E-FE4D-4295-8E97-F394AD383F5D}" type="presParOf" srcId="{C6EF3AF6-B013-4AB6-BBB5-BE1941491B85}" destId="{8D7004D4-A59C-467F-AF5D-7C4BE97464AC}" srcOrd="0" destOrd="0" presId="urn:microsoft.com/office/officeart/2008/layout/PictureAccentList"/>
    <dgm:cxn modelId="{1715180D-4499-4C30-984E-789798D98131}" type="presParOf" srcId="{C6EF3AF6-B013-4AB6-BBB5-BE1941491B85}" destId="{9A09A8EB-8AAA-4526-B8EE-DA01E97BF22F}" srcOrd="1" destOrd="0" presId="urn:microsoft.com/office/officeart/2008/layout/PictureAccentList"/>
    <dgm:cxn modelId="{415D1024-F20A-4289-86F0-D462E6EA6081}" type="presParOf" srcId="{F68F844C-9180-4690-9F0A-33CD7C89E69B}" destId="{DA95FE42-C30F-4574-9094-888B61753E62}" srcOrd="2" destOrd="0" presId="urn:microsoft.com/office/officeart/2008/layout/PictureAccentList"/>
    <dgm:cxn modelId="{86EA266F-95B8-47FF-B2B7-5E3DCC490A17}" type="presParOf" srcId="{DA95FE42-C30F-4574-9094-888B61753E62}" destId="{0DC5DF64-AEB9-4034-8B76-56A38D0CBC57}" srcOrd="0" destOrd="0" presId="urn:microsoft.com/office/officeart/2008/layout/PictureAccentList"/>
    <dgm:cxn modelId="{1CD92659-CF41-41C5-9B52-65EA3FC79B0B}" type="presParOf" srcId="{DA95FE42-C30F-4574-9094-888B61753E62}" destId="{88CA16B7-4368-493F-96D7-6C59AB4CCC1D}" srcOrd="1" destOrd="0" presId="urn:microsoft.com/office/officeart/2008/layout/PictureAccentList"/>
    <dgm:cxn modelId="{E7D6E50C-F09C-4010-9FD3-EC5FA41AA8E1}" type="presParOf" srcId="{F68F844C-9180-4690-9F0A-33CD7C89E69B}" destId="{44EA768E-E3D9-4D89-9F36-0A1F8E102293}" srcOrd="3" destOrd="0" presId="urn:microsoft.com/office/officeart/2008/layout/PictureAccentList"/>
    <dgm:cxn modelId="{2D558AC1-56A3-4EB6-88B8-A609AA21301B}" type="presParOf" srcId="{44EA768E-E3D9-4D89-9F36-0A1F8E102293}" destId="{669280C3-772E-41BA-B069-4922C0B23AE2}" srcOrd="0" destOrd="0" presId="urn:microsoft.com/office/officeart/2008/layout/PictureAccentList"/>
    <dgm:cxn modelId="{4584CC66-DC82-42DE-8054-74DBD4BC5756}" type="presParOf" srcId="{44EA768E-E3D9-4D89-9F36-0A1F8E102293}" destId="{52527A74-302C-463F-A232-E3E55AE84750}" srcOrd="1" destOrd="0" presId="urn:microsoft.com/office/officeart/2008/layout/Pictu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AF844E-0946-4269-B6E3-CF0814F7460F}" type="doc">
      <dgm:prSet loTypeId="urn:microsoft.com/office/officeart/2005/8/layout/hProcess9" loCatId="process" qsTypeId="urn:microsoft.com/office/officeart/2005/8/quickstyle/3d2" qsCatId="3D" csTypeId="urn:microsoft.com/office/officeart/2005/8/colors/colorful5" csCatId="colorful" phldr="1"/>
      <dgm:spPr/>
    </dgm:pt>
    <dgm:pt modelId="{29FFC2A1-E9E9-46DF-BAF0-BDF3BE9B8E60}">
      <dgm:prSet phldrT="[文本]" custT="1"/>
      <dgm:spPr/>
      <dgm:t>
        <a:bodyPr/>
        <a:lstStyle/>
        <a:p>
          <a:r>
            <a:rPr lang="zh-CN" altLang="en-US" sz="2800" b="1"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计算工具</a:t>
          </a:r>
          <a:endParaRPr lang="zh-CN" altLang="en-US" sz="28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20A28EF5-FC11-4C8D-B2CC-B5878F266610}" type="parTrans" cxnId="{B75C1706-AD30-41BE-8AFC-2D569A9FE19F}">
      <dgm:prSet/>
      <dgm:spPr/>
      <dgm:t>
        <a:bodyPr/>
        <a:lstStyle/>
        <a:p>
          <a:endParaRPr lang="zh-CN" altLang="en-US"/>
        </a:p>
      </dgm:t>
    </dgm:pt>
    <dgm:pt modelId="{EE308AEB-7BAB-4D59-B4BF-BA57A289875F}" type="sibTrans" cxnId="{B75C1706-AD30-41BE-8AFC-2D569A9FE19F}">
      <dgm:prSet/>
      <dgm:spPr/>
      <dgm:t>
        <a:bodyPr/>
        <a:lstStyle/>
        <a:p>
          <a:endParaRPr lang="zh-CN" altLang="en-US"/>
        </a:p>
      </dgm:t>
    </dgm:pt>
    <dgm:pt modelId="{FEB162B5-06F1-49D6-970D-DF491900123D}">
      <dgm:prSet phldrT="[文本]" custT="1"/>
      <dgm:spPr/>
      <dgm:t>
        <a:bodyPr/>
        <a:lstStyle/>
        <a:p>
          <a:r>
            <a:rPr lang="zh-CN" altLang="en-US" sz="2800" b="1"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计算机器</a:t>
          </a:r>
          <a:endParaRPr lang="zh-CN" altLang="en-US" sz="28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6443A24A-FDD3-42FC-B80E-0E2FF6E3CC00}" type="parTrans" cxnId="{6E73F5B1-4CBD-488A-B552-04AA98FD557F}">
      <dgm:prSet/>
      <dgm:spPr/>
      <dgm:t>
        <a:bodyPr/>
        <a:lstStyle/>
        <a:p>
          <a:endParaRPr lang="zh-CN" altLang="en-US"/>
        </a:p>
      </dgm:t>
    </dgm:pt>
    <dgm:pt modelId="{B0DE82C3-AE9F-4E4A-8844-7B32DC47975D}" type="sibTrans" cxnId="{6E73F5B1-4CBD-488A-B552-04AA98FD557F}">
      <dgm:prSet/>
      <dgm:spPr/>
      <dgm:t>
        <a:bodyPr/>
        <a:lstStyle/>
        <a:p>
          <a:endParaRPr lang="zh-CN" altLang="en-US"/>
        </a:p>
      </dgm:t>
    </dgm:pt>
    <dgm:pt modelId="{4727ADA9-F946-490C-A349-EB8513A95806}">
      <dgm:prSet phldrT="[文本]" custT="1"/>
      <dgm:spPr/>
      <dgm:t>
        <a:bodyPr/>
        <a:lstStyle/>
        <a:p>
          <a:r>
            <a:rPr lang="zh-CN" altLang="en-US" sz="2800" b="1"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现代计算机</a:t>
          </a:r>
          <a:endParaRPr lang="zh-CN" altLang="en-US" sz="28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C15FBCC3-BDDE-478B-9670-C48694AA45CC}" type="parTrans" cxnId="{D13DEF75-A8E7-4247-9DC7-E175EB439FD8}">
      <dgm:prSet/>
      <dgm:spPr/>
      <dgm:t>
        <a:bodyPr/>
        <a:lstStyle/>
        <a:p>
          <a:endParaRPr lang="zh-CN" altLang="en-US"/>
        </a:p>
      </dgm:t>
    </dgm:pt>
    <dgm:pt modelId="{27494BAE-EF0A-41FF-85C3-13DDE8F2D2B2}" type="sibTrans" cxnId="{D13DEF75-A8E7-4247-9DC7-E175EB439FD8}">
      <dgm:prSet/>
      <dgm:spPr/>
      <dgm:t>
        <a:bodyPr/>
        <a:lstStyle/>
        <a:p>
          <a:endParaRPr lang="zh-CN" altLang="en-US"/>
        </a:p>
      </dgm:t>
    </dgm:pt>
    <dgm:pt modelId="{E254E5AD-E3B0-4E5F-907A-D16BEF965E13}">
      <dgm:prSet phldrT="[文本]" custT="1"/>
      <dgm:spPr/>
      <dgm:t>
        <a:bodyPr/>
        <a:lstStyle/>
        <a:p>
          <a:r>
            <a:rPr lang="zh-CN" altLang="en-US" sz="2800" b="1"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微型计算机</a:t>
          </a:r>
          <a:endParaRPr lang="zh-CN" altLang="en-US" sz="2800">
            <a:effectLst>
              <a:outerShdw blurRad="38100" dist="38100" dir="2700000" algn="tl">
                <a:srgbClr val="000000">
                  <a:alpha val="43137"/>
                </a:srgbClr>
              </a:outerShdw>
            </a:effectLst>
          </a:endParaRPr>
        </a:p>
      </dgm:t>
    </dgm:pt>
    <dgm:pt modelId="{0561D011-0C6A-4B57-85DF-F9D51572C832}" type="parTrans" cxnId="{A027C9A7-D41D-435F-ADCD-0231C84D91A4}">
      <dgm:prSet/>
      <dgm:spPr/>
      <dgm:t>
        <a:bodyPr/>
        <a:lstStyle/>
        <a:p>
          <a:endParaRPr lang="zh-CN" altLang="en-US"/>
        </a:p>
      </dgm:t>
    </dgm:pt>
    <dgm:pt modelId="{B7D0F31F-9195-41AF-975E-123ECC690114}" type="sibTrans" cxnId="{A027C9A7-D41D-435F-ADCD-0231C84D91A4}">
      <dgm:prSet/>
      <dgm:spPr/>
      <dgm:t>
        <a:bodyPr/>
        <a:lstStyle/>
        <a:p>
          <a:endParaRPr lang="zh-CN" altLang="en-US"/>
        </a:p>
      </dgm:t>
    </dgm:pt>
    <dgm:pt modelId="{E83CF965-59C5-41E0-8D6F-002179949E8D}" type="pres">
      <dgm:prSet presAssocID="{B0AF844E-0946-4269-B6E3-CF0814F7460F}" presName="CompostProcess" presStyleCnt="0">
        <dgm:presLayoutVars>
          <dgm:dir/>
          <dgm:resizeHandles val="exact"/>
        </dgm:presLayoutVars>
      </dgm:prSet>
      <dgm:spPr/>
    </dgm:pt>
    <dgm:pt modelId="{C925F2BD-9DFB-4009-9DCA-B83F6055AF2B}" type="pres">
      <dgm:prSet presAssocID="{B0AF844E-0946-4269-B6E3-CF0814F7460F}" presName="arrow" presStyleLbl="bgShp" presStyleIdx="0" presStyleCnt="1" custScaleX="117647" custScaleY="98154" custLinFactNeighborX="-136">
        <dgm:style>
          <a:lnRef idx="1">
            <a:schemeClr val="accent1"/>
          </a:lnRef>
          <a:fillRef idx="2">
            <a:schemeClr val="accent1"/>
          </a:fillRef>
          <a:effectRef idx="1">
            <a:schemeClr val="accent1"/>
          </a:effectRef>
          <a:fontRef idx="minor">
            <a:schemeClr val="dk1"/>
          </a:fontRef>
        </dgm:style>
      </dgm:prSet>
      <dgm:spPr/>
    </dgm:pt>
    <dgm:pt modelId="{D3CB6C38-774D-426B-A5D3-ABB8D0C94E37}" type="pres">
      <dgm:prSet presAssocID="{B0AF844E-0946-4269-B6E3-CF0814F7460F}" presName="linearProcess" presStyleCnt="0"/>
      <dgm:spPr/>
    </dgm:pt>
    <dgm:pt modelId="{752A45B4-EF61-4324-911C-6D5B9D369270}" type="pres">
      <dgm:prSet presAssocID="{29FFC2A1-E9E9-46DF-BAF0-BDF3BE9B8E60}" presName="textNode" presStyleLbl="node1" presStyleIdx="0" presStyleCnt="4" custLinFactNeighborY="936">
        <dgm:presLayoutVars>
          <dgm:bulletEnabled val="1"/>
        </dgm:presLayoutVars>
      </dgm:prSet>
      <dgm:spPr/>
      <dgm:t>
        <a:bodyPr/>
        <a:lstStyle/>
        <a:p>
          <a:endParaRPr lang="zh-CN" altLang="en-US"/>
        </a:p>
      </dgm:t>
    </dgm:pt>
    <dgm:pt modelId="{8FA177FE-AF89-4822-8C73-D8239CA89B0D}" type="pres">
      <dgm:prSet presAssocID="{EE308AEB-7BAB-4D59-B4BF-BA57A289875F}" presName="sibTrans" presStyleCnt="0"/>
      <dgm:spPr/>
    </dgm:pt>
    <dgm:pt modelId="{A909E116-7D81-4C96-BCEC-48CCD0592688}" type="pres">
      <dgm:prSet presAssocID="{FEB162B5-06F1-49D6-970D-DF491900123D}" presName="textNode" presStyleLbl="node1" presStyleIdx="1" presStyleCnt="4">
        <dgm:presLayoutVars>
          <dgm:bulletEnabled val="1"/>
        </dgm:presLayoutVars>
      </dgm:prSet>
      <dgm:spPr/>
      <dgm:t>
        <a:bodyPr/>
        <a:lstStyle/>
        <a:p>
          <a:endParaRPr lang="zh-CN" altLang="en-US"/>
        </a:p>
      </dgm:t>
    </dgm:pt>
    <dgm:pt modelId="{59540111-491B-4C45-876E-A11DAE9088F5}" type="pres">
      <dgm:prSet presAssocID="{B0DE82C3-AE9F-4E4A-8844-7B32DC47975D}" presName="sibTrans" presStyleCnt="0"/>
      <dgm:spPr/>
    </dgm:pt>
    <dgm:pt modelId="{C6771FC7-EBCE-4927-A07E-F579D4DDA59A}" type="pres">
      <dgm:prSet presAssocID="{4727ADA9-F946-490C-A349-EB8513A95806}" presName="textNode" presStyleLbl="node1" presStyleIdx="2" presStyleCnt="4">
        <dgm:presLayoutVars>
          <dgm:bulletEnabled val="1"/>
        </dgm:presLayoutVars>
      </dgm:prSet>
      <dgm:spPr/>
      <dgm:t>
        <a:bodyPr/>
        <a:lstStyle/>
        <a:p>
          <a:endParaRPr lang="zh-CN" altLang="en-US"/>
        </a:p>
      </dgm:t>
    </dgm:pt>
    <dgm:pt modelId="{559C97B5-9B68-4C16-B7AB-DE9B9B3A04B9}" type="pres">
      <dgm:prSet presAssocID="{27494BAE-EF0A-41FF-85C3-13DDE8F2D2B2}" presName="sibTrans" presStyleCnt="0"/>
      <dgm:spPr/>
    </dgm:pt>
    <dgm:pt modelId="{77D583B2-D3C9-4469-A704-1849E64328B9}" type="pres">
      <dgm:prSet presAssocID="{E254E5AD-E3B0-4E5F-907A-D16BEF965E13}" presName="textNode" presStyleLbl="node1" presStyleIdx="3" presStyleCnt="4">
        <dgm:presLayoutVars>
          <dgm:bulletEnabled val="1"/>
        </dgm:presLayoutVars>
      </dgm:prSet>
      <dgm:spPr/>
      <dgm:t>
        <a:bodyPr/>
        <a:lstStyle/>
        <a:p>
          <a:endParaRPr lang="zh-CN" altLang="en-US"/>
        </a:p>
      </dgm:t>
    </dgm:pt>
  </dgm:ptLst>
  <dgm:cxnLst>
    <dgm:cxn modelId="{A027C9A7-D41D-435F-ADCD-0231C84D91A4}" srcId="{B0AF844E-0946-4269-B6E3-CF0814F7460F}" destId="{E254E5AD-E3B0-4E5F-907A-D16BEF965E13}" srcOrd="3" destOrd="0" parTransId="{0561D011-0C6A-4B57-85DF-F9D51572C832}" sibTransId="{B7D0F31F-9195-41AF-975E-123ECC690114}"/>
    <dgm:cxn modelId="{D13DEF75-A8E7-4247-9DC7-E175EB439FD8}" srcId="{B0AF844E-0946-4269-B6E3-CF0814F7460F}" destId="{4727ADA9-F946-490C-A349-EB8513A95806}" srcOrd="2" destOrd="0" parTransId="{C15FBCC3-BDDE-478B-9670-C48694AA45CC}" sibTransId="{27494BAE-EF0A-41FF-85C3-13DDE8F2D2B2}"/>
    <dgm:cxn modelId="{B75C1706-AD30-41BE-8AFC-2D569A9FE19F}" srcId="{B0AF844E-0946-4269-B6E3-CF0814F7460F}" destId="{29FFC2A1-E9E9-46DF-BAF0-BDF3BE9B8E60}" srcOrd="0" destOrd="0" parTransId="{20A28EF5-FC11-4C8D-B2CC-B5878F266610}" sibTransId="{EE308AEB-7BAB-4D59-B4BF-BA57A289875F}"/>
    <dgm:cxn modelId="{06FDFCA8-9BC8-45F5-BD53-0C6144F59AC0}" type="presOf" srcId="{B0AF844E-0946-4269-B6E3-CF0814F7460F}" destId="{E83CF965-59C5-41E0-8D6F-002179949E8D}" srcOrd="0" destOrd="0" presId="urn:microsoft.com/office/officeart/2005/8/layout/hProcess9"/>
    <dgm:cxn modelId="{077C1694-B85A-40E0-9C37-12E6EA6AABDE}" type="presOf" srcId="{E254E5AD-E3B0-4E5F-907A-D16BEF965E13}" destId="{77D583B2-D3C9-4469-A704-1849E64328B9}" srcOrd="0" destOrd="0" presId="urn:microsoft.com/office/officeart/2005/8/layout/hProcess9"/>
    <dgm:cxn modelId="{86046EC0-1A52-4073-9193-1122F9DE8969}" type="presOf" srcId="{4727ADA9-F946-490C-A349-EB8513A95806}" destId="{C6771FC7-EBCE-4927-A07E-F579D4DDA59A}" srcOrd="0" destOrd="0" presId="urn:microsoft.com/office/officeart/2005/8/layout/hProcess9"/>
    <dgm:cxn modelId="{04C092EC-2AB3-478C-B50F-A5FA042B714C}" type="presOf" srcId="{29FFC2A1-E9E9-46DF-BAF0-BDF3BE9B8E60}" destId="{752A45B4-EF61-4324-911C-6D5B9D369270}" srcOrd="0" destOrd="0" presId="urn:microsoft.com/office/officeart/2005/8/layout/hProcess9"/>
    <dgm:cxn modelId="{6E73F5B1-4CBD-488A-B552-04AA98FD557F}" srcId="{B0AF844E-0946-4269-B6E3-CF0814F7460F}" destId="{FEB162B5-06F1-49D6-970D-DF491900123D}" srcOrd="1" destOrd="0" parTransId="{6443A24A-FDD3-42FC-B80E-0E2FF6E3CC00}" sibTransId="{B0DE82C3-AE9F-4E4A-8844-7B32DC47975D}"/>
    <dgm:cxn modelId="{5797CC45-A5A2-4976-A29C-F1E4685253A6}" type="presOf" srcId="{FEB162B5-06F1-49D6-970D-DF491900123D}" destId="{A909E116-7D81-4C96-BCEC-48CCD0592688}" srcOrd="0" destOrd="0" presId="urn:microsoft.com/office/officeart/2005/8/layout/hProcess9"/>
    <dgm:cxn modelId="{FBC29FFF-4D26-4C67-9809-BFC1C940EDBA}" type="presParOf" srcId="{E83CF965-59C5-41E0-8D6F-002179949E8D}" destId="{C925F2BD-9DFB-4009-9DCA-B83F6055AF2B}" srcOrd="0" destOrd="0" presId="urn:microsoft.com/office/officeart/2005/8/layout/hProcess9"/>
    <dgm:cxn modelId="{3DD69700-A693-4CE5-A84D-66788880FFA6}" type="presParOf" srcId="{E83CF965-59C5-41E0-8D6F-002179949E8D}" destId="{D3CB6C38-774D-426B-A5D3-ABB8D0C94E37}" srcOrd="1" destOrd="0" presId="urn:microsoft.com/office/officeart/2005/8/layout/hProcess9"/>
    <dgm:cxn modelId="{E497E71D-26CE-4197-9263-00F13D1459AC}" type="presParOf" srcId="{D3CB6C38-774D-426B-A5D3-ABB8D0C94E37}" destId="{752A45B4-EF61-4324-911C-6D5B9D369270}" srcOrd="0" destOrd="0" presId="urn:microsoft.com/office/officeart/2005/8/layout/hProcess9"/>
    <dgm:cxn modelId="{5CCE5841-1F1C-40CE-85E5-C8145D1FCF9C}" type="presParOf" srcId="{D3CB6C38-774D-426B-A5D3-ABB8D0C94E37}" destId="{8FA177FE-AF89-4822-8C73-D8239CA89B0D}" srcOrd="1" destOrd="0" presId="urn:microsoft.com/office/officeart/2005/8/layout/hProcess9"/>
    <dgm:cxn modelId="{9217B139-84E2-4455-B17A-756606E757FA}" type="presParOf" srcId="{D3CB6C38-774D-426B-A5D3-ABB8D0C94E37}" destId="{A909E116-7D81-4C96-BCEC-48CCD0592688}" srcOrd="2" destOrd="0" presId="urn:microsoft.com/office/officeart/2005/8/layout/hProcess9"/>
    <dgm:cxn modelId="{13700FC4-2D1A-4C5B-813B-1B51980998BA}" type="presParOf" srcId="{D3CB6C38-774D-426B-A5D3-ABB8D0C94E37}" destId="{59540111-491B-4C45-876E-A11DAE9088F5}" srcOrd="3" destOrd="0" presId="urn:microsoft.com/office/officeart/2005/8/layout/hProcess9"/>
    <dgm:cxn modelId="{DE462982-2C2F-407E-BD1E-3E720D047162}" type="presParOf" srcId="{D3CB6C38-774D-426B-A5D3-ABB8D0C94E37}" destId="{C6771FC7-EBCE-4927-A07E-F579D4DDA59A}" srcOrd="4" destOrd="0" presId="urn:microsoft.com/office/officeart/2005/8/layout/hProcess9"/>
    <dgm:cxn modelId="{1471269A-26C5-48D6-B7A4-606210FF144B}" type="presParOf" srcId="{D3CB6C38-774D-426B-A5D3-ABB8D0C94E37}" destId="{559C97B5-9B68-4C16-B7AB-DE9B9B3A04B9}" srcOrd="5" destOrd="0" presId="urn:microsoft.com/office/officeart/2005/8/layout/hProcess9"/>
    <dgm:cxn modelId="{CEF9A331-3FE8-4781-A333-76C2EED32A14}" type="presParOf" srcId="{D3CB6C38-774D-426B-A5D3-ABB8D0C94E37}" destId="{77D583B2-D3C9-4469-A704-1849E64328B9}"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EA8FB21-1654-474C-8BC2-DE7CC362ED1B}" type="doc">
      <dgm:prSet loTypeId="urn:microsoft.com/office/officeart/2008/layout/PictureAccentList" loCatId="list" qsTypeId="urn:microsoft.com/office/officeart/2005/8/quickstyle/simple1" qsCatId="simple" csTypeId="urn:microsoft.com/office/officeart/2005/8/colors/accent1_2" csCatId="accent1" phldr="1"/>
      <dgm:spPr/>
      <dgm:t>
        <a:bodyPr/>
        <a:lstStyle/>
        <a:p>
          <a:endParaRPr lang="zh-CN" altLang="en-US"/>
        </a:p>
      </dgm:t>
    </dgm:pt>
    <dgm:pt modelId="{0DBA9484-2898-4871-BFB8-08370285DC3F}">
      <dgm:prSet phldrT="[文本]" custT="1">
        <dgm:style>
          <a:lnRef idx="3">
            <a:schemeClr val="lt1"/>
          </a:lnRef>
          <a:fillRef idx="1">
            <a:schemeClr val="accent1"/>
          </a:fillRef>
          <a:effectRef idx="1">
            <a:schemeClr val="accent1"/>
          </a:effectRef>
          <a:fontRef idx="minor">
            <a:schemeClr val="lt1"/>
          </a:fontRef>
        </dgm:style>
      </dgm:prSet>
      <dgm:spPr/>
      <dgm:t>
        <a:bodyPr/>
        <a:lstStyle/>
        <a:p>
          <a:r>
            <a:rPr lang="zh-CN" altLang="en-US" sz="32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a:t>
          </a:r>
          <a:r>
            <a:rPr lang="en-US" altLang="zh-CN" sz="32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zh-CN" altLang="en-US" sz="32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章</a:t>
          </a:r>
          <a:r>
            <a:rPr lang="en-US" altLang="zh-CN" sz="32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32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计算工具和技术特征</a:t>
          </a:r>
          <a:endParaRPr lang="zh-CN" altLang="en-US"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37C1DB79-70C2-4067-9AA2-CC167A68577B}" type="parTrans" cxnId="{9402555A-10DF-4CC3-8A0E-F0F2CFD8EDF5}">
      <dgm:prSet/>
      <dgm:spPr/>
      <dgm:t>
        <a:bodyPr/>
        <a:lstStyle/>
        <a:p>
          <a:endParaRPr lang="zh-CN" altLang="en-US"/>
        </a:p>
      </dgm:t>
    </dgm:pt>
    <dgm:pt modelId="{9760EFDC-63E6-4A90-AFE4-D4E8415C150D}" type="sibTrans" cxnId="{9402555A-10DF-4CC3-8A0E-F0F2CFD8EDF5}">
      <dgm:prSet/>
      <dgm:spPr/>
      <dgm:t>
        <a:bodyPr/>
        <a:lstStyle/>
        <a:p>
          <a:endParaRPr lang="zh-CN" altLang="en-US"/>
        </a:p>
      </dgm:t>
    </dgm:pt>
    <dgm:pt modelId="{A937D6D2-8A27-403A-BD5A-EA8581D5C30D}">
      <dgm:prSet phldrT="[文本]" custT="1">
        <dgm:style>
          <a:lnRef idx="3">
            <a:schemeClr val="lt1"/>
          </a:lnRef>
          <a:fillRef idx="1">
            <a:schemeClr val="accent1"/>
          </a:fillRef>
          <a:effectRef idx="1">
            <a:schemeClr val="accent1"/>
          </a:effectRef>
          <a:fontRef idx="minor">
            <a:schemeClr val="lt1"/>
          </a:fontRef>
        </dgm:style>
      </dgm:prSet>
      <dgm:spPr>
        <a:ln/>
      </dgm:spPr>
      <dgm:t>
        <a:bodyPr/>
        <a:lstStyle/>
        <a:p>
          <a:pPr algn="l"/>
          <a:r>
            <a:rPr lang="en-US" altLang="zh-CN" sz="2800" b="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1.1  </a:t>
          </a:r>
          <a:r>
            <a:rPr lang="zh-CN" altLang="en-US" sz="2800" b="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计算机的发展</a:t>
          </a:r>
          <a:endParaRPr lang="zh-CN" altLang="en-US" sz="28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5F701C23-5210-43B2-BE7B-A929177BE97A}" type="parTrans" cxnId="{E4BFCE0F-3A26-4538-959F-197327975EAF}">
      <dgm:prSet/>
      <dgm:spPr/>
      <dgm:t>
        <a:bodyPr/>
        <a:lstStyle/>
        <a:p>
          <a:endParaRPr lang="zh-CN" altLang="en-US"/>
        </a:p>
      </dgm:t>
    </dgm:pt>
    <dgm:pt modelId="{4FD5C097-1E41-454E-B834-320A8BA5C137}" type="sibTrans" cxnId="{E4BFCE0F-3A26-4538-959F-197327975EAF}">
      <dgm:prSet/>
      <dgm:spPr/>
      <dgm:t>
        <a:bodyPr/>
        <a:lstStyle/>
        <a:p>
          <a:endParaRPr lang="zh-CN" altLang="en-US"/>
        </a:p>
      </dgm:t>
    </dgm:pt>
    <dgm:pt modelId="{6FEABC7B-7461-4411-B35F-6CBC6D45BE27}">
      <dgm:prSet phldrT="[文本]" custT="1">
        <dgm:style>
          <a:lnRef idx="0">
            <a:schemeClr val="accent2"/>
          </a:lnRef>
          <a:fillRef idx="3">
            <a:schemeClr val="accent2"/>
          </a:fillRef>
          <a:effectRef idx="3">
            <a:schemeClr val="accent2"/>
          </a:effectRef>
          <a:fontRef idx="minor">
            <a:schemeClr val="lt1"/>
          </a:fontRef>
        </dgm:style>
      </dgm:prSet>
      <dgm:spPr/>
      <dgm:t>
        <a:bodyPr/>
        <a:lstStyle/>
        <a:p>
          <a:pPr algn="l"/>
          <a:r>
            <a:rPr lang="en-US" altLang="zh-CN" sz="2800" b="1"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  </a:t>
          </a:r>
          <a:r>
            <a:rPr lang="zh-CN" altLang="en-US" sz="2800" b="1"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计算机的类型</a:t>
          </a:r>
          <a:endParaRPr lang="zh-CN" altLang="en-US" sz="28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7C340055-BEB2-4336-B88D-D098721BFDA5}" type="parTrans" cxnId="{6A633BFA-754C-42BF-BD68-7F8CA30713FA}">
      <dgm:prSet/>
      <dgm:spPr/>
      <dgm:t>
        <a:bodyPr/>
        <a:lstStyle/>
        <a:p>
          <a:endParaRPr lang="zh-CN" altLang="en-US"/>
        </a:p>
      </dgm:t>
    </dgm:pt>
    <dgm:pt modelId="{E58BA6AB-1C7B-4F1E-989B-4759CD372812}" type="sibTrans" cxnId="{6A633BFA-754C-42BF-BD68-7F8CA30713FA}">
      <dgm:prSet/>
      <dgm:spPr/>
      <dgm:t>
        <a:bodyPr/>
        <a:lstStyle/>
        <a:p>
          <a:endParaRPr lang="zh-CN" altLang="en-US"/>
        </a:p>
      </dgm:t>
    </dgm:pt>
    <dgm:pt modelId="{1147FA92-6FB8-4A4D-9D74-BA968EB74278}">
      <dgm:prSet phldrT="[文本]"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algn="l"/>
          <a:r>
            <a:rPr lang="en-US" altLang="zh-CN" sz="2800" b="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1.3  </a:t>
          </a:r>
          <a:r>
            <a:rPr lang="zh-CN" altLang="en-US" sz="2800" b="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计算机的特征</a:t>
          </a:r>
          <a:endParaRPr lang="zh-CN" altLang="en-US" sz="28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5C14C5AE-F423-4BE3-97B5-9C4BED78661E}" type="parTrans" cxnId="{1C2F56E9-4330-4593-9496-56FE10C552BA}">
      <dgm:prSet/>
      <dgm:spPr/>
      <dgm:t>
        <a:bodyPr/>
        <a:lstStyle/>
        <a:p>
          <a:endParaRPr lang="zh-CN" altLang="en-US"/>
        </a:p>
      </dgm:t>
    </dgm:pt>
    <dgm:pt modelId="{8D8F957E-CC39-4BE0-8B16-4032B37DEEDC}" type="sibTrans" cxnId="{1C2F56E9-4330-4593-9496-56FE10C552BA}">
      <dgm:prSet/>
      <dgm:spPr/>
      <dgm:t>
        <a:bodyPr/>
        <a:lstStyle/>
        <a:p>
          <a:endParaRPr lang="zh-CN" altLang="en-US"/>
        </a:p>
      </dgm:t>
    </dgm:pt>
    <dgm:pt modelId="{6D733693-6611-417C-AEC7-B7BCE28C4DE5}">
      <dgm:prSet phldrT="[文本]"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algn="l"/>
          <a:r>
            <a:rPr lang="en-US" altLang="zh-CN" sz="2800" b="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1.4  </a:t>
          </a:r>
          <a:r>
            <a:rPr lang="zh-CN" altLang="en-US" sz="2800" b="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计算机新技术</a:t>
          </a:r>
          <a:endParaRPr lang="zh-CN" altLang="en-US" sz="28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CED571CA-783C-4F48-9BB5-80A4B3313280}" type="sibTrans" cxnId="{D4622492-0E84-4A35-A811-C05D16947FF5}">
      <dgm:prSet/>
      <dgm:spPr/>
      <dgm:t>
        <a:bodyPr/>
        <a:lstStyle/>
        <a:p>
          <a:endParaRPr lang="zh-CN" altLang="en-US"/>
        </a:p>
      </dgm:t>
    </dgm:pt>
    <dgm:pt modelId="{55FBD7F4-0547-4B40-B3AD-460A5EC76BBA}" type="parTrans" cxnId="{D4622492-0E84-4A35-A811-C05D16947FF5}">
      <dgm:prSet/>
      <dgm:spPr/>
      <dgm:t>
        <a:bodyPr/>
        <a:lstStyle/>
        <a:p>
          <a:endParaRPr lang="zh-CN" altLang="en-US"/>
        </a:p>
      </dgm:t>
    </dgm:pt>
    <dgm:pt modelId="{3B801F41-E973-4D4B-A7C0-6633979DD07E}" type="pres">
      <dgm:prSet presAssocID="{FEA8FB21-1654-474C-8BC2-DE7CC362ED1B}" presName="layout" presStyleCnt="0">
        <dgm:presLayoutVars>
          <dgm:chMax/>
          <dgm:chPref/>
          <dgm:dir/>
          <dgm:animOne val="branch"/>
          <dgm:animLvl val="lvl"/>
          <dgm:resizeHandles/>
        </dgm:presLayoutVars>
      </dgm:prSet>
      <dgm:spPr/>
      <dgm:t>
        <a:bodyPr/>
        <a:lstStyle/>
        <a:p>
          <a:endParaRPr lang="zh-CN" altLang="en-US"/>
        </a:p>
      </dgm:t>
    </dgm:pt>
    <dgm:pt modelId="{61D10E31-D14D-42E0-8F49-CEE73D7843B1}" type="pres">
      <dgm:prSet presAssocID="{0DBA9484-2898-4871-BFB8-08370285DC3F}" presName="root" presStyleCnt="0">
        <dgm:presLayoutVars>
          <dgm:chMax/>
          <dgm:chPref val="4"/>
        </dgm:presLayoutVars>
      </dgm:prSet>
      <dgm:spPr/>
    </dgm:pt>
    <dgm:pt modelId="{4E56F333-E2FD-4424-84C6-A0F0C75D9EBC}" type="pres">
      <dgm:prSet presAssocID="{0DBA9484-2898-4871-BFB8-08370285DC3F}" presName="rootComposite" presStyleCnt="0">
        <dgm:presLayoutVars/>
      </dgm:prSet>
      <dgm:spPr/>
    </dgm:pt>
    <dgm:pt modelId="{6454A6A0-3FD9-4A0E-A8A2-CC372871039B}" type="pres">
      <dgm:prSet presAssocID="{0DBA9484-2898-4871-BFB8-08370285DC3F}" presName="rootText" presStyleLbl="node0" presStyleIdx="0" presStyleCnt="1" custScaleX="115736" custLinFactNeighborX="-3488">
        <dgm:presLayoutVars>
          <dgm:chMax/>
          <dgm:chPref val="4"/>
        </dgm:presLayoutVars>
      </dgm:prSet>
      <dgm:spPr/>
      <dgm:t>
        <a:bodyPr/>
        <a:lstStyle/>
        <a:p>
          <a:endParaRPr lang="zh-CN" altLang="en-US"/>
        </a:p>
      </dgm:t>
    </dgm:pt>
    <dgm:pt modelId="{F68F844C-9180-4690-9F0A-33CD7C89E69B}" type="pres">
      <dgm:prSet presAssocID="{0DBA9484-2898-4871-BFB8-08370285DC3F}" presName="childShape" presStyleCnt="0">
        <dgm:presLayoutVars>
          <dgm:chMax val="0"/>
          <dgm:chPref val="0"/>
        </dgm:presLayoutVars>
      </dgm:prSet>
      <dgm:spPr/>
    </dgm:pt>
    <dgm:pt modelId="{7F5A1510-4064-44FB-A8F4-DB483758B9BF}" type="pres">
      <dgm:prSet presAssocID="{A937D6D2-8A27-403A-BD5A-EA8581D5C30D}" presName="childComposite" presStyleCnt="0">
        <dgm:presLayoutVars>
          <dgm:chMax val="0"/>
          <dgm:chPref val="0"/>
        </dgm:presLayoutVars>
      </dgm:prSet>
      <dgm:spPr/>
    </dgm:pt>
    <dgm:pt modelId="{C561AD92-B77D-4D3A-896D-9B4AAD777598}" type="pres">
      <dgm:prSet presAssocID="{A937D6D2-8A27-403A-BD5A-EA8581D5C30D}" presName="Image" presStyleLbl="node1" presStyleIdx="0" presStyleCnt="4" custLinFactNeighborX="-44438"/>
      <dgm:spPr>
        <a:blipFill>
          <a:blip xmlns:r="http://schemas.openxmlformats.org/officeDocument/2006/relationships" r:embed="rId1" cstate="email">
            <a:extLst>
              <a:ext uri="{28A0092B-C50C-407E-A947-70E740481C1C}">
                <a14:useLocalDpi xmlns:a14="http://schemas.microsoft.com/office/drawing/2010/main"/>
              </a:ext>
            </a:extLst>
          </a:blip>
          <a:srcRect/>
          <a:stretch>
            <a:fillRect/>
          </a:stretch>
        </a:blipFill>
      </dgm:spPr>
      <dgm:t>
        <a:bodyPr/>
        <a:lstStyle/>
        <a:p>
          <a:endParaRPr lang="zh-CN" altLang="en-US"/>
        </a:p>
      </dgm:t>
    </dgm:pt>
    <dgm:pt modelId="{10883069-EFD1-4A9D-BC7D-8CF3D35D3755}" type="pres">
      <dgm:prSet presAssocID="{A937D6D2-8A27-403A-BD5A-EA8581D5C30D}" presName="childText" presStyleLbl="lnNode1" presStyleIdx="0" presStyleCnt="4" custScaleX="115931" custLinFactNeighborX="1590">
        <dgm:presLayoutVars>
          <dgm:chMax val="0"/>
          <dgm:chPref val="0"/>
          <dgm:bulletEnabled val="1"/>
        </dgm:presLayoutVars>
      </dgm:prSet>
      <dgm:spPr/>
      <dgm:t>
        <a:bodyPr/>
        <a:lstStyle/>
        <a:p>
          <a:endParaRPr lang="zh-CN" altLang="en-US"/>
        </a:p>
      </dgm:t>
    </dgm:pt>
    <dgm:pt modelId="{C6EF3AF6-B013-4AB6-BBB5-BE1941491B85}" type="pres">
      <dgm:prSet presAssocID="{6FEABC7B-7461-4411-B35F-6CBC6D45BE27}" presName="childComposite" presStyleCnt="0">
        <dgm:presLayoutVars>
          <dgm:chMax val="0"/>
          <dgm:chPref val="0"/>
        </dgm:presLayoutVars>
      </dgm:prSet>
      <dgm:spPr/>
    </dgm:pt>
    <dgm:pt modelId="{8D7004D4-A59C-467F-AF5D-7C4BE97464AC}" type="pres">
      <dgm:prSet presAssocID="{6FEABC7B-7461-4411-B35F-6CBC6D45BE27}" presName="Image" presStyleLbl="node1" presStyleIdx="1" presStyleCnt="4" custLinFactNeighborX="-43131" custLinFactNeighborY="-1307"/>
      <dgm:spPr>
        <a:blipFill>
          <a:blip xmlns:r="http://schemas.openxmlformats.org/officeDocument/2006/relationships" r:embed="rId2" cstate="email">
            <a:extLst>
              <a:ext uri="{28A0092B-C50C-407E-A947-70E740481C1C}">
                <a14:useLocalDpi xmlns:a14="http://schemas.microsoft.com/office/drawing/2010/main"/>
              </a:ext>
            </a:extLst>
          </a:blip>
          <a:srcRect/>
          <a:stretch>
            <a:fillRect/>
          </a:stretch>
        </a:blipFill>
      </dgm:spPr>
      <dgm:t>
        <a:bodyPr/>
        <a:lstStyle/>
        <a:p>
          <a:endParaRPr lang="zh-CN" altLang="en-US"/>
        </a:p>
      </dgm:t>
    </dgm:pt>
    <dgm:pt modelId="{9A09A8EB-8AAA-4526-B8EE-DA01E97BF22F}" type="pres">
      <dgm:prSet presAssocID="{6FEABC7B-7461-4411-B35F-6CBC6D45BE27}" presName="childText" presStyleLbl="lnNode1" presStyleIdx="1" presStyleCnt="4" custScaleX="115269" custLinFactNeighborX="795" custLinFactNeighborY="-1307">
        <dgm:presLayoutVars>
          <dgm:chMax val="0"/>
          <dgm:chPref val="0"/>
          <dgm:bulletEnabled val="1"/>
        </dgm:presLayoutVars>
      </dgm:prSet>
      <dgm:spPr/>
      <dgm:t>
        <a:bodyPr/>
        <a:lstStyle/>
        <a:p>
          <a:endParaRPr lang="zh-CN" altLang="en-US"/>
        </a:p>
      </dgm:t>
    </dgm:pt>
    <dgm:pt modelId="{DA95FE42-C30F-4574-9094-888B61753E62}" type="pres">
      <dgm:prSet presAssocID="{1147FA92-6FB8-4A4D-9D74-BA968EB74278}" presName="childComposite" presStyleCnt="0">
        <dgm:presLayoutVars>
          <dgm:chMax val="0"/>
          <dgm:chPref val="0"/>
        </dgm:presLayoutVars>
      </dgm:prSet>
      <dgm:spPr/>
    </dgm:pt>
    <dgm:pt modelId="{0DC5DF64-AEB9-4034-8B76-56A38D0CBC57}" type="pres">
      <dgm:prSet presAssocID="{1147FA92-6FB8-4A4D-9D74-BA968EB74278}" presName="Image" presStyleLbl="node1" presStyleIdx="2" presStyleCnt="4" custLinFactNeighborX="-44438" custLinFactNeighborY="-1307"/>
      <dgm:spPr>
        <a:blipFill>
          <a:blip xmlns:r="http://schemas.openxmlformats.org/officeDocument/2006/relationships" r:embed="rId3" cstate="email">
            <a:extLst>
              <a:ext uri="{28A0092B-C50C-407E-A947-70E740481C1C}">
                <a14:useLocalDpi xmlns:a14="http://schemas.microsoft.com/office/drawing/2010/main"/>
              </a:ext>
            </a:extLst>
          </a:blip>
          <a:srcRect/>
          <a:stretch>
            <a:fillRect/>
          </a:stretch>
        </a:blipFill>
      </dgm:spPr>
      <dgm:t>
        <a:bodyPr/>
        <a:lstStyle/>
        <a:p>
          <a:endParaRPr lang="zh-CN" altLang="en-US"/>
        </a:p>
      </dgm:t>
    </dgm:pt>
    <dgm:pt modelId="{88CA16B7-4368-493F-96D7-6C59AB4CCC1D}" type="pres">
      <dgm:prSet presAssocID="{1147FA92-6FB8-4A4D-9D74-BA968EB74278}" presName="childText" presStyleLbl="lnNode1" presStyleIdx="2" presStyleCnt="4" custScaleX="114314" custLinFactNeighborY="-2614">
        <dgm:presLayoutVars>
          <dgm:chMax val="0"/>
          <dgm:chPref val="0"/>
          <dgm:bulletEnabled val="1"/>
        </dgm:presLayoutVars>
      </dgm:prSet>
      <dgm:spPr/>
      <dgm:t>
        <a:bodyPr/>
        <a:lstStyle/>
        <a:p>
          <a:endParaRPr lang="zh-CN" altLang="en-US"/>
        </a:p>
      </dgm:t>
    </dgm:pt>
    <dgm:pt modelId="{44EA768E-E3D9-4D89-9F36-0A1F8E102293}" type="pres">
      <dgm:prSet presAssocID="{6D733693-6611-417C-AEC7-B7BCE28C4DE5}" presName="childComposite" presStyleCnt="0">
        <dgm:presLayoutVars>
          <dgm:chMax val="0"/>
          <dgm:chPref val="0"/>
        </dgm:presLayoutVars>
      </dgm:prSet>
      <dgm:spPr/>
    </dgm:pt>
    <dgm:pt modelId="{669280C3-772E-41BA-B069-4922C0B23AE2}" type="pres">
      <dgm:prSet presAssocID="{6D733693-6611-417C-AEC7-B7BCE28C4DE5}" presName="Image" presStyleLbl="node1" presStyleIdx="3" presStyleCnt="4" custLinFactNeighborX="-47052" custLinFactNeighborY="8"/>
      <dgm:spPr>
        <a:blipFill>
          <a:blip xmlns:r="http://schemas.openxmlformats.org/officeDocument/2006/relationships" r:embed="rId4" cstate="email">
            <a:extLst>
              <a:ext uri="{28A0092B-C50C-407E-A947-70E740481C1C}">
                <a14:useLocalDpi xmlns:a14="http://schemas.microsoft.com/office/drawing/2010/main"/>
              </a:ext>
            </a:extLst>
          </a:blip>
          <a:srcRect/>
          <a:stretch>
            <a:fillRect/>
          </a:stretch>
        </a:blipFill>
      </dgm:spPr>
      <dgm:t>
        <a:bodyPr/>
        <a:lstStyle/>
        <a:p>
          <a:endParaRPr lang="zh-CN" altLang="en-US"/>
        </a:p>
      </dgm:t>
    </dgm:pt>
    <dgm:pt modelId="{52527A74-302C-463F-A232-E3E55AE84750}" type="pres">
      <dgm:prSet presAssocID="{6D733693-6611-417C-AEC7-B7BCE28C4DE5}" presName="childText" presStyleLbl="lnNode1" presStyleIdx="3" presStyleCnt="4" custScaleX="113946" custLinFactNeighborX="-530">
        <dgm:presLayoutVars>
          <dgm:chMax val="0"/>
          <dgm:chPref val="0"/>
          <dgm:bulletEnabled val="1"/>
        </dgm:presLayoutVars>
      </dgm:prSet>
      <dgm:spPr/>
      <dgm:t>
        <a:bodyPr/>
        <a:lstStyle/>
        <a:p>
          <a:endParaRPr lang="zh-CN" altLang="en-US"/>
        </a:p>
      </dgm:t>
    </dgm:pt>
  </dgm:ptLst>
  <dgm:cxnLst>
    <dgm:cxn modelId="{2C95217D-657A-4D3F-94B8-0AE258CA7FC3}" type="presOf" srcId="{A937D6D2-8A27-403A-BD5A-EA8581D5C30D}" destId="{10883069-EFD1-4A9D-BC7D-8CF3D35D3755}" srcOrd="0" destOrd="0" presId="urn:microsoft.com/office/officeart/2008/layout/PictureAccentList"/>
    <dgm:cxn modelId="{9F00A7C0-CEBD-49AE-A5CA-F5599EE7E1E5}" type="presOf" srcId="{FEA8FB21-1654-474C-8BC2-DE7CC362ED1B}" destId="{3B801F41-E973-4D4B-A7C0-6633979DD07E}" srcOrd="0" destOrd="0" presId="urn:microsoft.com/office/officeart/2008/layout/PictureAccentList"/>
    <dgm:cxn modelId="{E4BFCE0F-3A26-4538-959F-197327975EAF}" srcId="{0DBA9484-2898-4871-BFB8-08370285DC3F}" destId="{A937D6D2-8A27-403A-BD5A-EA8581D5C30D}" srcOrd="0" destOrd="0" parTransId="{5F701C23-5210-43B2-BE7B-A929177BE97A}" sibTransId="{4FD5C097-1E41-454E-B834-320A8BA5C137}"/>
    <dgm:cxn modelId="{FC26197A-CD77-4F59-BA99-0F299DBBAE95}" type="presOf" srcId="{6FEABC7B-7461-4411-B35F-6CBC6D45BE27}" destId="{9A09A8EB-8AAA-4526-B8EE-DA01E97BF22F}" srcOrd="0" destOrd="0" presId="urn:microsoft.com/office/officeart/2008/layout/PictureAccentList"/>
    <dgm:cxn modelId="{D4622492-0E84-4A35-A811-C05D16947FF5}" srcId="{0DBA9484-2898-4871-BFB8-08370285DC3F}" destId="{6D733693-6611-417C-AEC7-B7BCE28C4DE5}" srcOrd="3" destOrd="0" parTransId="{55FBD7F4-0547-4B40-B3AD-460A5EC76BBA}" sibTransId="{CED571CA-783C-4F48-9BB5-80A4B3313280}"/>
    <dgm:cxn modelId="{B1B2B4B8-29A2-4379-A297-81BA988F039F}" type="presOf" srcId="{6D733693-6611-417C-AEC7-B7BCE28C4DE5}" destId="{52527A74-302C-463F-A232-E3E55AE84750}" srcOrd="0" destOrd="0" presId="urn:microsoft.com/office/officeart/2008/layout/PictureAccentList"/>
    <dgm:cxn modelId="{6A633BFA-754C-42BF-BD68-7F8CA30713FA}" srcId="{0DBA9484-2898-4871-BFB8-08370285DC3F}" destId="{6FEABC7B-7461-4411-B35F-6CBC6D45BE27}" srcOrd="1" destOrd="0" parTransId="{7C340055-BEB2-4336-B88D-D098721BFDA5}" sibTransId="{E58BA6AB-1C7B-4F1E-989B-4759CD372812}"/>
    <dgm:cxn modelId="{1C2F56E9-4330-4593-9496-56FE10C552BA}" srcId="{0DBA9484-2898-4871-BFB8-08370285DC3F}" destId="{1147FA92-6FB8-4A4D-9D74-BA968EB74278}" srcOrd="2" destOrd="0" parTransId="{5C14C5AE-F423-4BE3-97B5-9C4BED78661E}" sibTransId="{8D8F957E-CC39-4BE0-8B16-4032B37DEEDC}"/>
    <dgm:cxn modelId="{7C1FF5B6-6D14-4C91-81C2-90FCB9DE3AC0}" type="presOf" srcId="{1147FA92-6FB8-4A4D-9D74-BA968EB74278}" destId="{88CA16B7-4368-493F-96D7-6C59AB4CCC1D}" srcOrd="0" destOrd="0" presId="urn:microsoft.com/office/officeart/2008/layout/PictureAccentList"/>
    <dgm:cxn modelId="{D0732E52-1E5F-4AB5-8D6E-24E0387925FC}" type="presOf" srcId="{0DBA9484-2898-4871-BFB8-08370285DC3F}" destId="{6454A6A0-3FD9-4A0E-A8A2-CC372871039B}" srcOrd="0" destOrd="0" presId="urn:microsoft.com/office/officeart/2008/layout/PictureAccentList"/>
    <dgm:cxn modelId="{9402555A-10DF-4CC3-8A0E-F0F2CFD8EDF5}" srcId="{FEA8FB21-1654-474C-8BC2-DE7CC362ED1B}" destId="{0DBA9484-2898-4871-BFB8-08370285DC3F}" srcOrd="0" destOrd="0" parTransId="{37C1DB79-70C2-4067-9AA2-CC167A68577B}" sibTransId="{9760EFDC-63E6-4A90-AFE4-D4E8415C150D}"/>
    <dgm:cxn modelId="{29382E47-38DA-4AAE-B29A-407C684A9AA4}" type="presParOf" srcId="{3B801F41-E973-4D4B-A7C0-6633979DD07E}" destId="{61D10E31-D14D-42E0-8F49-CEE73D7843B1}" srcOrd="0" destOrd="0" presId="urn:microsoft.com/office/officeart/2008/layout/PictureAccentList"/>
    <dgm:cxn modelId="{CD54A4FB-B670-44D6-B5EA-ADA67F2545DE}" type="presParOf" srcId="{61D10E31-D14D-42E0-8F49-CEE73D7843B1}" destId="{4E56F333-E2FD-4424-84C6-A0F0C75D9EBC}" srcOrd="0" destOrd="0" presId="urn:microsoft.com/office/officeart/2008/layout/PictureAccentList"/>
    <dgm:cxn modelId="{EAA36A9C-D57B-4E83-9C8D-10882685A373}" type="presParOf" srcId="{4E56F333-E2FD-4424-84C6-A0F0C75D9EBC}" destId="{6454A6A0-3FD9-4A0E-A8A2-CC372871039B}" srcOrd="0" destOrd="0" presId="urn:microsoft.com/office/officeart/2008/layout/PictureAccentList"/>
    <dgm:cxn modelId="{C72ADC19-7049-482B-9DAC-61B01E0EDA89}" type="presParOf" srcId="{61D10E31-D14D-42E0-8F49-CEE73D7843B1}" destId="{F68F844C-9180-4690-9F0A-33CD7C89E69B}" srcOrd="1" destOrd="0" presId="urn:microsoft.com/office/officeart/2008/layout/PictureAccentList"/>
    <dgm:cxn modelId="{D3A3668D-DE94-403B-9AA5-D90DCC90515B}" type="presParOf" srcId="{F68F844C-9180-4690-9F0A-33CD7C89E69B}" destId="{7F5A1510-4064-44FB-A8F4-DB483758B9BF}" srcOrd="0" destOrd="0" presId="urn:microsoft.com/office/officeart/2008/layout/PictureAccentList"/>
    <dgm:cxn modelId="{D3F13B1A-C394-4FC0-8E9B-4FC561667401}" type="presParOf" srcId="{7F5A1510-4064-44FB-A8F4-DB483758B9BF}" destId="{C561AD92-B77D-4D3A-896D-9B4AAD777598}" srcOrd="0" destOrd="0" presId="urn:microsoft.com/office/officeart/2008/layout/PictureAccentList"/>
    <dgm:cxn modelId="{7C219E03-4DA8-498C-AA2B-B103B45769BF}" type="presParOf" srcId="{7F5A1510-4064-44FB-A8F4-DB483758B9BF}" destId="{10883069-EFD1-4A9D-BC7D-8CF3D35D3755}" srcOrd="1" destOrd="0" presId="urn:microsoft.com/office/officeart/2008/layout/PictureAccentList"/>
    <dgm:cxn modelId="{20E1D8B7-94DF-4CA2-99B2-FC9BB17C9582}" type="presParOf" srcId="{F68F844C-9180-4690-9F0A-33CD7C89E69B}" destId="{C6EF3AF6-B013-4AB6-BBB5-BE1941491B85}" srcOrd="1" destOrd="0" presId="urn:microsoft.com/office/officeart/2008/layout/PictureAccentList"/>
    <dgm:cxn modelId="{1DC7F2F2-5AFC-4B23-A900-85E9A57629F0}" type="presParOf" srcId="{C6EF3AF6-B013-4AB6-BBB5-BE1941491B85}" destId="{8D7004D4-A59C-467F-AF5D-7C4BE97464AC}" srcOrd="0" destOrd="0" presId="urn:microsoft.com/office/officeart/2008/layout/PictureAccentList"/>
    <dgm:cxn modelId="{112AE0E8-20DF-4317-BFBF-EC7F6D8A87F8}" type="presParOf" srcId="{C6EF3AF6-B013-4AB6-BBB5-BE1941491B85}" destId="{9A09A8EB-8AAA-4526-B8EE-DA01E97BF22F}" srcOrd="1" destOrd="0" presId="urn:microsoft.com/office/officeart/2008/layout/PictureAccentList"/>
    <dgm:cxn modelId="{D667DA08-A47F-497F-AC13-542161903A2F}" type="presParOf" srcId="{F68F844C-9180-4690-9F0A-33CD7C89E69B}" destId="{DA95FE42-C30F-4574-9094-888B61753E62}" srcOrd="2" destOrd="0" presId="urn:microsoft.com/office/officeart/2008/layout/PictureAccentList"/>
    <dgm:cxn modelId="{9AED7849-AB0D-4F1F-8550-569E46A78D18}" type="presParOf" srcId="{DA95FE42-C30F-4574-9094-888B61753E62}" destId="{0DC5DF64-AEB9-4034-8B76-56A38D0CBC57}" srcOrd="0" destOrd="0" presId="urn:microsoft.com/office/officeart/2008/layout/PictureAccentList"/>
    <dgm:cxn modelId="{D451751C-E172-4009-B866-B8EE6F654D6E}" type="presParOf" srcId="{DA95FE42-C30F-4574-9094-888B61753E62}" destId="{88CA16B7-4368-493F-96D7-6C59AB4CCC1D}" srcOrd="1" destOrd="0" presId="urn:microsoft.com/office/officeart/2008/layout/PictureAccentList"/>
    <dgm:cxn modelId="{E3D20C45-8CE0-4999-A340-58E0DFE70589}" type="presParOf" srcId="{F68F844C-9180-4690-9F0A-33CD7C89E69B}" destId="{44EA768E-E3D9-4D89-9F36-0A1F8E102293}" srcOrd="3" destOrd="0" presId="urn:microsoft.com/office/officeart/2008/layout/PictureAccentList"/>
    <dgm:cxn modelId="{60ADF89C-7485-4EEB-95D0-6774EB179179}" type="presParOf" srcId="{44EA768E-E3D9-4D89-9F36-0A1F8E102293}" destId="{669280C3-772E-41BA-B069-4922C0B23AE2}" srcOrd="0" destOrd="0" presId="urn:microsoft.com/office/officeart/2008/layout/PictureAccentList"/>
    <dgm:cxn modelId="{676733D6-4E2D-48C2-B5F3-04306F3C116D}" type="presParOf" srcId="{44EA768E-E3D9-4D89-9F36-0A1F8E102293}" destId="{52527A74-302C-463F-A232-E3E55AE84750}" srcOrd="1" destOrd="0" presId="urn:microsoft.com/office/officeart/2008/layout/Pictu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EA8FB21-1654-474C-8BC2-DE7CC362ED1B}" type="doc">
      <dgm:prSet loTypeId="urn:microsoft.com/office/officeart/2008/layout/PictureAccentList" loCatId="list" qsTypeId="urn:microsoft.com/office/officeart/2005/8/quickstyle/simple1" qsCatId="simple" csTypeId="urn:microsoft.com/office/officeart/2005/8/colors/accent1_2" csCatId="accent1" phldr="1"/>
      <dgm:spPr/>
      <dgm:t>
        <a:bodyPr/>
        <a:lstStyle/>
        <a:p>
          <a:endParaRPr lang="zh-CN" altLang="en-US"/>
        </a:p>
      </dgm:t>
    </dgm:pt>
    <dgm:pt modelId="{0DBA9484-2898-4871-BFB8-08370285DC3F}">
      <dgm:prSet phldrT="[文本]" custT="1">
        <dgm:style>
          <a:lnRef idx="3">
            <a:schemeClr val="lt1"/>
          </a:lnRef>
          <a:fillRef idx="1">
            <a:schemeClr val="accent1"/>
          </a:fillRef>
          <a:effectRef idx="1">
            <a:schemeClr val="accent1"/>
          </a:effectRef>
          <a:fontRef idx="minor">
            <a:schemeClr val="lt1"/>
          </a:fontRef>
        </dgm:style>
      </dgm:prSet>
      <dgm:spPr/>
      <dgm:t>
        <a:bodyPr/>
        <a:lstStyle/>
        <a:p>
          <a:r>
            <a:rPr lang="zh-CN" altLang="en-US" sz="32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a:t>
          </a:r>
          <a:r>
            <a:rPr lang="en-US" altLang="zh-CN" sz="32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zh-CN" altLang="en-US" sz="32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章</a:t>
          </a:r>
          <a:r>
            <a:rPr lang="en-US" altLang="zh-CN" sz="32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32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计算工具和技术特征</a:t>
          </a:r>
          <a:endParaRPr lang="zh-CN" altLang="en-US"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37C1DB79-70C2-4067-9AA2-CC167A68577B}" type="parTrans" cxnId="{9402555A-10DF-4CC3-8A0E-F0F2CFD8EDF5}">
      <dgm:prSet/>
      <dgm:spPr/>
      <dgm:t>
        <a:bodyPr/>
        <a:lstStyle/>
        <a:p>
          <a:endParaRPr lang="zh-CN" altLang="en-US"/>
        </a:p>
      </dgm:t>
    </dgm:pt>
    <dgm:pt modelId="{9760EFDC-63E6-4A90-AFE4-D4E8415C150D}" type="sibTrans" cxnId="{9402555A-10DF-4CC3-8A0E-F0F2CFD8EDF5}">
      <dgm:prSet/>
      <dgm:spPr/>
      <dgm:t>
        <a:bodyPr/>
        <a:lstStyle/>
        <a:p>
          <a:endParaRPr lang="zh-CN" altLang="en-US"/>
        </a:p>
      </dgm:t>
    </dgm:pt>
    <dgm:pt modelId="{A937D6D2-8A27-403A-BD5A-EA8581D5C30D}">
      <dgm:prSet phldrT="[文本]" custT="1">
        <dgm:style>
          <a:lnRef idx="2">
            <a:schemeClr val="accent1">
              <a:shade val="50000"/>
            </a:schemeClr>
          </a:lnRef>
          <a:fillRef idx="1">
            <a:schemeClr val="accent1"/>
          </a:fillRef>
          <a:effectRef idx="0">
            <a:schemeClr val="accent1"/>
          </a:effectRef>
          <a:fontRef idx="minor">
            <a:schemeClr val="lt1"/>
          </a:fontRef>
        </dgm:style>
      </dgm:prSet>
      <dgm:spPr>
        <a:ln/>
      </dgm:spPr>
      <dgm:t>
        <a:bodyPr/>
        <a:lstStyle/>
        <a:p>
          <a:pPr algn="l"/>
          <a:r>
            <a:rPr lang="en-US" altLang="zh-CN" sz="2800" b="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1.1  </a:t>
          </a:r>
          <a:r>
            <a:rPr lang="zh-CN" altLang="en-US" sz="2800" b="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计算机的发展</a:t>
          </a:r>
          <a:endParaRPr lang="zh-CN" altLang="en-US" sz="28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5F701C23-5210-43B2-BE7B-A929177BE97A}" type="parTrans" cxnId="{E4BFCE0F-3A26-4538-959F-197327975EAF}">
      <dgm:prSet/>
      <dgm:spPr/>
      <dgm:t>
        <a:bodyPr/>
        <a:lstStyle/>
        <a:p>
          <a:endParaRPr lang="zh-CN" altLang="en-US"/>
        </a:p>
      </dgm:t>
    </dgm:pt>
    <dgm:pt modelId="{4FD5C097-1E41-454E-B834-320A8BA5C137}" type="sibTrans" cxnId="{E4BFCE0F-3A26-4538-959F-197327975EAF}">
      <dgm:prSet/>
      <dgm:spPr/>
      <dgm:t>
        <a:bodyPr/>
        <a:lstStyle/>
        <a:p>
          <a:endParaRPr lang="zh-CN" altLang="en-US"/>
        </a:p>
      </dgm:t>
    </dgm:pt>
    <dgm:pt modelId="{6FEABC7B-7461-4411-B35F-6CBC6D45BE27}">
      <dgm:prSet phldrT="[文本]"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algn="l"/>
          <a:r>
            <a:rPr lang="en-US" altLang="zh-CN" sz="2800" b="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  </a:t>
          </a:r>
          <a:r>
            <a:rPr lang="zh-CN" altLang="en-US" sz="2800" b="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计算机的类型</a:t>
          </a:r>
          <a:endParaRPr lang="zh-CN" altLang="en-US" sz="28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7C340055-BEB2-4336-B88D-D098721BFDA5}" type="parTrans" cxnId="{6A633BFA-754C-42BF-BD68-7F8CA30713FA}">
      <dgm:prSet/>
      <dgm:spPr/>
      <dgm:t>
        <a:bodyPr/>
        <a:lstStyle/>
        <a:p>
          <a:endParaRPr lang="zh-CN" altLang="en-US"/>
        </a:p>
      </dgm:t>
    </dgm:pt>
    <dgm:pt modelId="{E58BA6AB-1C7B-4F1E-989B-4759CD372812}" type="sibTrans" cxnId="{6A633BFA-754C-42BF-BD68-7F8CA30713FA}">
      <dgm:prSet/>
      <dgm:spPr/>
      <dgm:t>
        <a:bodyPr/>
        <a:lstStyle/>
        <a:p>
          <a:endParaRPr lang="zh-CN" altLang="en-US"/>
        </a:p>
      </dgm:t>
    </dgm:pt>
    <dgm:pt modelId="{1147FA92-6FB8-4A4D-9D74-BA968EB74278}">
      <dgm:prSet phldrT="[文本]" custT="1">
        <dgm:style>
          <a:lnRef idx="0">
            <a:schemeClr val="accent2"/>
          </a:lnRef>
          <a:fillRef idx="3">
            <a:schemeClr val="accent2"/>
          </a:fillRef>
          <a:effectRef idx="3">
            <a:schemeClr val="accent2"/>
          </a:effectRef>
          <a:fontRef idx="minor">
            <a:schemeClr val="lt1"/>
          </a:fontRef>
        </dgm:style>
      </dgm:prSet>
      <dgm:spPr/>
      <dgm:t>
        <a:bodyPr/>
        <a:lstStyle/>
        <a:p>
          <a:pPr algn="l"/>
          <a:r>
            <a:rPr lang="en-US" altLang="zh-CN" sz="2800" b="1"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1.3  </a:t>
          </a:r>
          <a:r>
            <a:rPr lang="zh-CN" altLang="en-US" sz="2800" b="1"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计算机的特征</a:t>
          </a:r>
          <a:endParaRPr lang="zh-CN" altLang="en-US" sz="28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5C14C5AE-F423-4BE3-97B5-9C4BED78661E}" type="parTrans" cxnId="{1C2F56E9-4330-4593-9496-56FE10C552BA}">
      <dgm:prSet/>
      <dgm:spPr/>
      <dgm:t>
        <a:bodyPr/>
        <a:lstStyle/>
        <a:p>
          <a:endParaRPr lang="zh-CN" altLang="en-US"/>
        </a:p>
      </dgm:t>
    </dgm:pt>
    <dgm:pt modelId="{8D8F957E-CC39-4BE0-8B16-4032B37DEEDC}" type="sibTrans" cxnId="{1C2F56E9-4330-4593-9496-56FE10C552BA}">
      <dgm:prSet/>
      <dgm:spPr/>
      <dgm:t>
        <a:bodyPr/>
        <a:lstStyle/>
        <a:p>
          <a:endParaRPr lang="zh-CN" altLang="en-US"/>
        </a:p>
      </dgm:t>
    </dgm:pt>
    <dgm:pt modelId="{6D733693-6611-417C-AEC7-B7BCE28C4DE5}">
      <dgm:prSet phldrT="[文本]"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algn="l"/>
          <a:r>
            <a:rPr lang="en-US" altLang="zh-CN" sz="2800" b="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1.4  </a:t>
          </a:r>
          <a:r>
            <a:rPr lang="zh-CN" altLang="en-US" sz="2800" b="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计算机新技术</a:t>
          </a:r>
          <a:endParaRPr lang="zh-CN" altLang="en-US" sz="28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CED571CA-783C-4F48-9BB5-80A4B3313280}" type="sibTrans" cxnId="{D4622492-0E84-4A35-A811-C05D16947FF5}">
      <dgm:prSet/>
      <dgm:spPr/>
      <dgm:t>
        <a:bodyPr/>
        <a:lstStyle/>
        <a:p>
          <a:endParaRPr lang="zh-CN" altLang="en-US"/>
        </a:p>
      </dgm:t>
    </dgm:pt>
    <dgm:pt modelId="{55FBD7F4-0547-4B40-B3AD-460A5EC76BBA}" type="parTrans" cxnId="{D4622492-0E84-4A35-A811-C05D16947FF5}">
      <dgm:prSet/>
      <dgm:spPr/>
      <dgm:t>
        <a:bodyPr/>
        <a:lstStyle/>
        <a:p>
          <a:endParaRPr lang="zh-CN" altLang="en-US"/>
        </a:p>
      </dgm:t>
    </dgm:pt>
    <dgm:pt modelId="{3B801F41-E973-4D4B-A7C0-6633979DD07E}" type="pres">
      <dgm:prSet presAssocID="{FEA8FB21-1654-474C-8BC2-DE7CC362ED1B}" presName="layout" presStyleCnt="0">
        <dgm:presLayoutVars>
          <dgm:chMax/>
          <dgm:chPref/>
          <dgm:dir/>
          <dgm:animOne val="branch"/>
          <dgm:animLvl val="lvl"/>
          <dgm:resizeHandles/>
        </dgm:presLayoutVars>
      </dgm:prSet>
      <dgm:spPr/>
      <dgm:t>
        <a:bodyPr/>
        <a:lstStyle/>
        <a:p>
          <a:endParaRPr lang="zh-CN" altLang="en-US"/>
        </a:p>
      </dgm:t>
    </dgm:pt>
    <dgm:pt modelId="{61D10E31-D14D-42E0-8F49-CEE73D7843B1}" type="pres">
      <dgm:prSet presAssocID="{0DBA9484-2898-4871-BFB8-08370285DC3F}" presName="root" presStyleCnt="0">
        <dgm:presLayoutVars>
          <dgm:chMax/>
          <dgm:chPref val="4"/>
        </dgm:presLayoutVars>
      </dgm:prSet>
      <dgm:spPr/>
    </dgm:pt>
    <dgm:pt modelId="{4E56F333-E2FD-4424-84C6-A0F0C75D9EBC}" type="pres">
      <dgm:prSet presAssocID="{0DBA9484-2898-4871-BFB8-08370285DC3F}" presName="rootComposite" presStyleCnt="0">
        <dgm:presLayoutVars/>
      </dgm:prSet>
      <dgm:spPr/>
    </dgm:pt>
    <dgm:pt modelId="{6454A6A0-3FD9-4A0E-A8A2-CC372871039B}" type="pres">
      <dgm:prSet presAssocID="{0DBA9484-2898-4871-BFB8-08370285DC3F}" presName="rootText" presStyleLbl="node0" presStyleIdx="0" presStyleCnt="1" custScaleX="115736" custLinFactNeighborX="-3488">
        <dgm:presLayoutVars>
          <dgm:chMax/>
          <dgm:chPref val="4"/>
        </dgm:presLayoutVars>
      </dgm:prSet>
      <dgm:spPr/>
      <dgm:t>
        <a:bodyPr/>
        <a:lstStyle/>
        <a:p>
          <a:endParaRPr lang="zh-CN" altLang="en-US"/>
        </a:p>
      </dgm:t>
    </dgm:pt>
    <dgm:pt modelId="{F68F844C-9180-4690-9F0A-33CD7C89E69B}" type="pres">
      <dgm:prSet presAssocID="{0DBA9484-2898-4871-BFB8-08370285DC3F}" presName="childShape" presStyleCnt="0">
        <dgm:presLayoutVars>
          <dgm:chMax val="0"/>
          <dgm:chPref val="0"/>
        </dgm:presLayoutVars>
      </dgm:prSet>
      <dgm:spPr/>
    </dgm:pt>
    <dgm:pt modelId="{7F5A1510-4064-44FB-A8F4-DB483758B9BF}" type="pres">
      <dgm:prSet presAssocID="{A937D6D2-8A27-403A-BD5A-EA8581D5C30D}" presName="childComposite" presStyleCnt="0">
        <dgm:presLayoutVars>
          <dgm:chMax val="0"/>
          <dgm:chPref val="0"/>
        </dgm:presLayoutVars>
      </dgm:prSet>
      <dgm:spPr/>
    </dgm:pt>
    <dgm:pt modelId="{C561AD92-B77D-4D3A-896D-9B4AAD777598}" type="pres">
      <dgm:prSet presAssocID="{A937D6D2-8A27-403A-BD5A-EA8581D5C30D}" presName="Image" presStyleLbl="node1" presStyleIdx="0" presStyleCnt="4" custLinFactNeighborX="-44438"/>
      <dgm:spPr>
        <a:blipFill>
          <a:blip xmlns:r="http://schemas.openxmlformats.org/officeDocument/2006/relationships" r:embed="rId1" cstate="email">
            <a:extLst>
              <a:ext uri="{28A0092B-C50C-407E-A947-70E740481C1C}">
                <a14:useLocalDpi xmlns:a14="http://schemas.microsoft.com/office/drawing/2010/main"/>
              </a:ext>
            </a:extLst>
          </a:blip>
          <a:srcRect/>
          <a:stretch>
            <a:fillRect/>
          </a:stretch>
        </a:blipFill>
      </dgm:spPr>
      <dgm:t>
        <a:bodyPr/>
        <a:lstStyle/>
        <a:p>
          <a:endParaRPr lang="zh-CN" altLang="en-US"/>
        </a:p>
      </dgm:t>
    </dgm:pt>
    <dgm:pt modelId="{10883069-EFD1-4A9D-BC7D-8CF3D35D3755}" type="pres">
      <dgm:prSet presAssocID="{A937D6D2-8A27-403A-BD5A-EA8581D5C30D}" presName="childText" presStyleLbl="lnNode1" presStyleIdx="0" presStyleCnt="4" custScaleX="115931" custLinFactNeighborX="1590">
        <dgm:presLayoutVars>
          <dgm:chMax val="0"/>
          <dgm:chPref val="0"/>
          <dgm:bulletEnabled val="1"/>
        </dgm:presLayoutVars>
      </dgm:prSet>
      <dgm:spPr/>
      <dgm:t>
        <a:bodyPr/>
        <a:lstStyle/>
        <a:p>
          <a:endParaRPr lang="zh-CN" altLang="en-US"/>
        </a:p>
      </dgm:t>
    </dgm:pt>
    <dgm:pt modelId="{C6EF3AF6-B013-4AB6-BBB5-BE1941491B85}" type="pres">
      <dgm:prSet presAssocID="{6FEABC7B-7461-4411-B35F-6CBC6D45BE27}" presName="childComposite" presStyleCnt="0">
        <dgm:presLayoutVars>
          <dgm:chMax val="0"/>
          <dgm:chPref val="0"/>
        </dgm:presLayoutVars>
      </dgm:prSet>
      <dgm:spPr/>
    </dgm:pt>
    <dgm:pt modelId="{8D7004D4-A59C-467F-AF5D-7C4BE97464AC}" type="pres">
      <dgm:prSet presAssocID="{6FEABC7B-7461-4411-B35F-6CBC6D45BE27}" presName="Image" presStyleLbl="node1" presStyleIdx="1" presStyleCnt="4" custLinFactNeighborX="-43131" custLinFactNeighborY="-1307"/>
      <dgm:spPr>
        <a:blipFill>
          <a:blip xmlns:r="http://schemas.openxmlformats.org/officeDocument/2006/relationships" r:embed="rId2" cstate="email">
            <a:extLst>
              <a:ext uri="{28A0092B-C50C-407E-A947-70E740481C1C}">
                <a14:useLocalDpi xmlns:a14="http://schemas.microsoft.com/office/drawing/2010/main"/>
              </a:ext>
            </a:extLst>
          </a:blip>
          <a:srcRect/>
          <a:stretch>
            <a:fillRect/>
          </a:stretch>
        </a:blipFill>
      </dgm:spPr>
      <dgm:t>
        <a:bodyPr/>
        <a:lstStyle/>
        <a:p>
          <a:endParaRPr lang="zh-CN" altLang="en-US"/>
        </a:p>
      </dgm:t>
    </dgm:pt>
    <dgm:pt modelId="{9A09A8EB-8AAA-4526-B8EE-DA01E97BF22F}" type="pres">
      <dgm:prSet presAssocID="{6FEABC7B-7461-4411-B35F-6CBC6D45BE27}" presName="childText" presStyleLbl="lnNode1" presStyleIdx="1" presStyleCnt="4" custScaleX="115269" custLinFactNeighborX="795" custLinFactNeighborY="-1307">
        <dgm:presLayoutVars>
          <dgm:chMax val="0"/>
          <dgm:chPref val="0"/>
          <dgm:bulletEnabled val="1"/>
        </dgm:presLayoutVars>
      </dgm:prSet>
      <dgm:spPr/>
      <dgm:t>
        <a:bodyPr/>
        <a:lstStyle/>
        <a:p>
          <a:endParaRPr lang="zh-CN" altLang="en-US"/>
        </a:p>
      </dgm:t>
    </dgm:pt>
    <dgm:pt modelId="{DA95FE42-C30F-4574-9094-888B61753E62}" type="pres">
      <dgm:prSet presAssocID="{1147FA92-6FB8-4A4D-9D74-BA968EB74278}" presName="childComposite" presStyleCnt="0">
        <dgm:presLayoutVars>
          <dgm:chMax val="0"/>
          <dgm:chPref val="0"/>
        </dgm:presLayoutVars>
      </dgm:prSet>
      <dgm:spPr/>
    </dgm:pt>
    <dgm:pt modelId="{0DC5DF64-AEB9-4034-8B76-56A38D0CBC57}" type="pres">
      <dgm:prSet presAssocID="{1147FA92-6FB8-4A4D-9D74-BA968EB74278}" presName="Image" presStyleLbl="node1" presStyleIdx="2" presStyleCnt="4" custLinFactNeighborX="-44438" custLinFactNeighborY="-1307"/>
      <dgm:spPr>
        <a:blipFill>
          <a:blip xmlns:r="http://schemas.openxmlformats.org/officeDocument/2006/relationships" r:embed="rId3" cstate="email">
            <a:extLst>
              <a:ext uri="{28A0092B-C50C-407E-A947-70E740481C1C}">
                <a14:useLocalDpi xmlns:a14="http://schemas.microsoft.com/office/drawing/2010/main"/>
              </a:ext>
            </a:extLst>
          </a:blip>
          <a:srcRect/>
          <a:stretch>
            <a:fillRect/>
          </a:stretch>
        </a:blipFill>
      </dgm:spPr>
      <dgm:t>
        <a:bodyPr/>
        <a:lstStyle/>
        <a:p>
          <a:endParaRPr lang="zh-CN" altLang="en-US"/>
        </a:p>
      </dgm:t>
    </dgm:pt>
    <dgm:pt modelId="{88CA16B7-4368-493F-96D7-6C59AB4CCC1D}" type="pres">
      <dgm:prSet presAssocID="{1147FA92-6FB8-4A4D-9D74-BA968EB74278}" presName="childText" presStyleLbl="lnNode1" presStyleIdx="2" presStyleCnt="4" custScaleX="114314" custLinFactNeighborY="-2614">
        <dgm:presLayoutVars>
          <dgm:chMax val="0"/>
          <dgm:chPref val="0"/>
          <dgm:bulletEnabled val="1"/>
        </dgm:presLayoutVars>
      </dgm:prSet>
      <dgm:spPr/>
      <dgm:t>
        <a:bodyPr/>
        <a:lstStyle/>
        <a:p>
          <a:endParaRPr lang="zh-CN" altLang="en-US"/>
        </a:p>
      </dgm:t>
    </dgm:pt>
    <dgm:pt modelId="{44EA768E-E3D9-4D89-9F36-0A1F8E102293}" type="pres">
      <dgm:prSet presAssocID="{6D733693-6611-417C-AEC7-B7BCE28C4DE5}" presName="childComposite" presStyleCnt="0">
        <dgm:presLayoutVars>
          <dgm:chMax val="0"/>
          <dgm:chPref val="0"/>
        </dgm:presLayoutVars>
      </dgm:prSet>
      <dgm:spPr/>
    </dgm:pt>
    <dgm:pt modelId="{669280C3-772E-41BA-B069-4922C0B23AE2}" type="pres">
      <dgm:prSet presAssocID="{6D733693-6611-417C-AEC7-B7BCE28C4DE5}" presName="Image" presStyleLbl="node1" presStyleIdx="3" presStyleCnt="4" custLinFactNeighborX="-47052" custLinFactNeighborY="8"/>
      <dgm:spPr>
        <a:blipFill>
          <a:blip xmlns:r="http://schemas.openxmlformats.org/officeDocument/2006/relationships" r:embed="rId4" cstate="email">
            <a:extLst>
              <a:ext uri="{28A0092B-C50C-407E-A947-70E740481C1C}">
                <a14:useLocalDpi xmlns:a14="http://schemas.microsoft.com/office/drawing/2010/main"/>
              </a:ext>
            </a:extLst>
          </a:blip>
          <a:srcRect/>
          <a:stretch>
            <a:fillRect/>
          </a:stretch>
        </a:blipFill>
      </dgm:spPr>
      <dgm:t>
        <a:bodyPr/>
        <a:lstStyle/>
        <a:p>
          <a:endParaRPr lang="zh-CN" altLang="en-US"/>
        </a:p>
      </dgm:t>
    </dgm:pt>
    <dgm:pt modelId="{52527A74-302C-463F-A232-E3E55AE84750}" type="pres">
      <dgm:prSet presAssocID="{6D733693-6611-417C-AEC7-B7BCE28C4DE5}" presName="childText" presStyleLbl="lnNode1" presStyleIdx="3" presStyleCnt="4" custScaleX="113946" custLinFactNeighborX="-530">
        <dgm:presLayoutVars>
          <dgm:chMax val="0"/>
          <dgm:chPref val="0"/>
          <dgm:bulletEnabled val="1"/>
        </dgm:presLayoutVars>
      </dgm:prSet>
      <dgm:spPr/>
      <dgm:t>
        <a:bodyPr/>
        <a:lstStyle/>
        <a:p>
          <a:endParaRPr lang="zh-CN" altLang="en-US"/>
        </a:p>
      </dgm:t>
    </dgm:pt>
  </dgm:ptLst>
  <dgm:cxnLst>
    <dgm:cxn modelId="{376C7EAE-B9FE-4961-B2F8-DDAAFCE7A35B}" type="presOf" srcId="{6D733693-6611-417C-AEC7-B7BCE28C4DE5}" destId="{52527A74-302C-463F-A232-E3E55AE84750}" srcOrd="0" destOrd="0" presId="urn:microsoft.com/office/officeart/2008/layout/PictureAccentList"/>
    <dgm:cxn modelId="{909481AD-13BA-4CD4-80C8-B00F9D7B7510}" type="presOf" srcId="{FEA8FB21-1654-474C-8BC2-DE7CC362ED1B}" destId="{3B801F41-E973-4D4B-A7C0-6633979DD07E}" srcOrd="0" destOrd="0" presId="urn:microsoft.com/office/officeart/2008/layout/PictureAccentList"/>
    <dgm:cxn modelId="{F04F3B5D-84BA-42A5-9EB2-4A855A758BBB}" type="presOf" srcId="{6FEABC7B-7461-4411-B35F-6CBC6D45BE27}" destId="{9A09A8EB-8AAA-4526-B8EE-DA01E97BF22F}" srcOrd="0" destOrd="0" presId="urn:microsoft.com/office/officeart/2008/layout/PictureAccentList"/>
    <dgm:cxn modelId="{E4BFCE0F-3A26-4538-959F-197327975EAF}" srcId="{0DBA9484-2898-4871-BFB8-08370285DC3F}" destId="{A937D6D2-8A27-403A-BD5A-EA8581D5C30D}" srcOrd="0" destOrd="0" parTransId="{5F701C23-5210-43B2-BE7B-A929177BE97A}" sibTransId="{4FD5C097-1E41-454E-B834-320A8BA5C137}"/>
    <dgm:cxn modelId="{2B2A5898-B2D1-446F-B8D8-4819E196BCA6}" type="presOf" srcId="{0DBA9484-2898-4871-BFB8-08370285DC3F}" destId="{6454A6A0-3FD9-4A0E-A8A2-CC372871039B}" srcOrd="0" destOrd="0" presId="urn:microsoft.com/office/officeart/2008/layout/PictureAccentList"/>
    <dgm:cxn modelId="{D4622492-0E84-4A35-A811-C05D16947FF5}" srcId="{0DBA9484-2898-4871-BFB8-08370285DC3F}" destId="{6D733693-6611-417C-AEC7-B7BCE28C4DE5}" srcOrd="3" destOrd="0" parTransId="{55FBD7F4-0547-4B40-B3AD-460A5EC76BBA}" sibTransId="{CED571CA-783C-4F48-9BB5-80A4B3313280}"/>
    <dgm:cxn modelId="{18ACE298-F26D-4816-9443-1A58F629C024}" type="presOf" srcId="{1147FA92-6FB8-4A4D-9D74-BA968EB74278}" destId="{88CA16B7-4368-493F-96D7-6C59AB4CCC1D}" srcOrd="0" destOrd="0" presId="urn:microsoft.com/office/officeart/2008/layout/PictureAccentList"/>
    <dgm:cxn modelId="{6A633BFA-754C-42BF-BD68-7F8CA30713FA}" srcId="{0DBA9484-2898-4871-BFB8-08370285DC3F}" destId="{6FEABC7B-7461-4411-B35F-6CBC6D45BE27}" srcOrd="1" destOrd="0" parTransId="{7C340055-BEB2-4336-B88D-D098721BFDA5}" sibTransId="{E58BA6AB-1C7B-4F1E-989B-4759CD372812}"/>
    <dgm:cxn modelId="{1C2F56E9-4330-4593-9496-56FE10C552BA}" srcId="{0DBA9484-2898-4871-BFB8-08370285DC3F}" destId="{1147FA92-6FB8-4A4D-9D74-BA968EB74278}" srcOrd="2" destOrd="0" parTransId="{5C14C5AE-F423-4BE3-97B5-9C4BED78661E}" sibTransId="{8D8F957E-CC39-4BE0-8B16-4032B37DEEDC}"/>
    <dgm:cxn modelId="{CDBA9F54-1F46-4A1C-A468-EFB8A50B84ED}" type="presOf" srcId="{A937D6D2-8A27-403A-BD5A-EA8581D5C30D}" destId="{10883069-EFD1-4A9D-BC7D-8CF3D35D3755}" srcOrd="0" destOrd="0" presId="urn:microsoft.com/office/officeart/2008/layout/PictureAccentList"/>
    <dgm:cxn modelId="{9402555A-10DF-4CC3-8A0E-F0F2CFD8EDF5}" srcId="{FEA8FB21-1654-474C-8BC2-DE7CC362ED1B}" destId="{0DBA9484-2898-4871-BFB8-08370285DC3F}" srcOrd="0" destOrd="0" parTransId="{37C1DB79-70C2-4067-9AA2-CC167A68577B}" sibTransId="{9760EFDC-63E6-4A90-AFE4-D4E8415C150D}"/>
    <dgm:cxn modelId="{055391C3-B5EC-4813-8136-1E73D070A663}" type="presParOf" srcId="{3B801F41-E973-4D4B-A7C0-6633979DD07E}" destId="{61D10E31-D14D-42E0-8F49-CEE73D7843B1}" srcOrd="0" destOrd="0" presId="urn:microsoft.com/office/officeart/2008/layout/PictureAccentList"/>
    <dgm:cxn modelId="{193327D5-7830-4792-BBD2-9214D3D39888}" type="presParOf" srcId="{61D10E31-D14D-42E0-8F49-CEE73D7843B1}" destId="{4E56F333-E2FD-4424-84C6-A0F0C75D9EBC}" srcOrd="0" destOrd="0" presId="urn:microsoft.com/office/officeart/2008/layout/PictureAccentList"/>
    <dgm:cxn modelId="{5E2E653C-39DA-4038-8FAF-C90462FBFC9F}" type="presParOf" srcId="{4E56F333-E2FD-4424-84C6-A0F0C75D9EBC}" destId="{6454A6A0-3FD9-4A0E-A8A2-CC372871039B}" srcOrd="0" destOrd="0" presId="urn:microsoft.com/office/officeart/2008/layout/PictureAccentList"/>
    <dgm:cxn modelId="{4BB08A26-53F4-4BF2-9432-C0DF2C28A8CB}" type="presParOf" srcId="{61D10E31-D14D-42E0-8F49-CEE73D7843B1}" destId="{F68F844C-9180-4690-9F0A-33CD7C89E69B}" srcOrd="1" destOrd="0" presId="urn:microsoft.com/office/officeart/2008/layout/PictureAccentList"/>
    <dgm:cxn modelId="{A56C4C40-AFDC-40A4-87FE-6F4D004947DD}" type="presParOf" srcId="{F68F844C-9180-4690-9F0A-33CD7C89E69B}" destId="{7F5A1510-4064-44FB-A8F4-DB483758B9BF}" srcOrd="0" destOrd="0" presId="urn:microsoft.com/office/officeart/2008/layout/PictureAccentList"/>
    <dgm:cxn modelId="{AF5AB53E-21EE-47F1-B42E-DF7FBFE0A8AA}" type="presParOf" srcId="{7F5A1510-4064-44FB-A8F4-DB483758B9BF}" destId="{C561AD92-B77D-4D3A-896D-9B4AAD777598}" srcOrd="0" destOrd="0" presId="urn:microsoft.com/office/officeart/2008/layout/PictureAccentList"/>
    <dgm:cxn modelId="{53A1363A-4881-4A3F-A22E-6B6E40FF1DD8}" type="presParOf" srcId="{7F5A1510-4064-44FB-A8F4-DB483758B9BF}" destId="{10883069-EFD1-4A9D-BC7D-8CF3D35D3755}" srcOrd="1" destOrd="0" presId="urn:microsoft.com/office/officeart/2008/layout/PictureAccentList"/>
    <dgm:cxn modelId="{8CCECA0F-29D5-42CB-858E-A246EE9C1475}" type="presParOf" srcId="{F68F844C-9180-4690-9F0A-33CD7C89E69B}" destId="{C6EF3AF6-B013-4AB6-BBB5-BE1941491B85}" srcOrd="1" destOrd="0" presId="urn:microsoft.com/office/officeart/2008/layout/PictureAccentList"/>
    <dgm:cxn modelId="{DFA96F82-002A-4176-B694-E8E73933B57D}" type="presParOf" srcId="{C6EF3AF6-B013-4AB6-BBB5-BE1941491B85}" destId="{8D7004D4-A59C-467F-AF5D-7C4BE97464AC}" srcOrd="0" destOrd="0" presId="urn:microsoft.com/office/officeart/2008/layout/PictureAccentList"/>
    <dgm:cxn modelId="{7FC1B391-80FA-49B2-88AE-D99660EBE5AF}" type="presParOf" srcId="{C6EF3AF6-B013-4AB6-BBB5-BE1941491B85}" destId="{9A09A8EB-8AAA-4526-B8EE-DA01E97BF22F}" srcOrd="1" destOrd="0" presId="urn:microsoft.com/office/officeart/2008/layout/PictureAccentList"/>
    <dgm:cxn modelId="{B501B1A2-05BC-4746-B49D-C2F6BFF126D6}" type="presParOf" srcId="{F68F844C-9180-4690-9F0A-33CD7C89E69B}" destId="{DA95FE42-C30F-4574-9094-888B61753E62}" srcOrd="2" destOrd="0" presId="urn:microsoft.com/office/officeart/2008/layout/PictureAccentList"/>
    <dgm:cxn modelId="{01DB2C2F-7C38-4EE2-BCD6-A4DF319A1011}" type="presParOf" srcId="{DA95FE42-C30F-4574-9094-888B61753E62}" destId="{0DC5DF64-AEB9-4034-8B76-56A38D0CBC57}" srcOrd="0" destOrd="0" presId="urn:microsoft.com/office/officeart/2008/layout/PictureAccentList"/>
    <dgm:cxn modelId="{941A0C97-CFE7-449B-8905-E4E58654D2C4}" type="presParOf" srcId="{DA95FE42-C30F-4574-9094-888B61753E62}" destId="{88CA16B7-4368-493F-96D7-6C59AB4CCC1D}" srcOrd="1" destOrd="0" presId="urn:microsoft.com/office/officeart/2008/layout/PictureAccentList"/>
    <dgm:cxn modelId="{6900B983-6D28-476C-B83F-0F328C5D5863}" type="presParOf" srcId="{F68F844C-9180-4690-9F0A-33CD7C89E69B}" destId="{44EA768E-E3D9-4D89-9F36-0A1F8E102293}" srcOrd="3" destOrd="0" presId="urn:microsoft.com/office/officeart/2008/layout/PictureAccentList"/>
    <dgm:cxn modelId="{EFB6DB6D-DCAF-45BC-AF8F-1E84604439FB}" type="presParOf" srcId="{44EA768E-E3D9-4D89-9F36-0A1F8E102293}" destId="{669280C3-772E-41BA-B069-4922C0B23AE2}" srcOrd="0" destOrd="0" presId="urn:microsoft.com/office/officeart/2008/layout/PictureAccentList"/>
    <dgm:cxn modelId="{9CFA0EE3-660C-4830-A61F-7B0F34103F6F}" type="presParOf" srcId="{44EA768E-E3D9-4D89-9F36-0A1F8E102293}" destId="{52527A74-302C-463F-A232-E3E55AE84750}" srcOrd="1" destOrd="0" presId="urn:microsoft.com/office/officeart/2008/layout/Pictu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EA8FB21-1654-474C-8BC2-DE7CC362ED1B}" type="doc">
      <dgm:prSet loTypeId="urn:microsoft.com/office/officeart/2008/layout/PictureAccentList" loCatId="list" qsTypeId="urn:microsoft.com/office/officeart/2005/8/quickstyle/simple1" qsCatId="simple" csTypeId="urn:microsoft.com/office/officeart/2005/8/colors/accent1_2" csCatId="accent1" phldr="1"/>
      <dgm:spPr/>
      <dgm:t>
        <a:bodyPr/>
        <a:lstStyle/>
        <a:p>
          <a:endParaRPr lang="zh-CN" altLang="en-US"/>
        </a:p>
      </dgm:t>
    </dgm:pt>
    <dgm:pt modelId="{0DBA9484-2898-4871-BFB8-08370285DC3F}">
      <dgm:prSet phldrT="[文本]" custT="1">
        <dgm:style>
          <a:lnRef idx="3">
            <a:schemeClr val="lt1"/>
          </a:lnRef>
          <a:fillRef idx="1">
            <a:schemeClr val="accent1"/>
          </a:fillRef>
          <a:effectRef idx="1">
            <a:schemeClr val="accent1"/>
          </a:effectRef>
          <a:fontRef idx="minor">
            <a:schemeClr val="lt1"/>
          </a:fontRef>
        </dgm:style>
      </dgm:prSet>
      <dgm:spPr/>
      <dgm:t>
        <a:bodyPr/>
        <a:lstStyle/>
        <a:p>
          <a:r>
            <a:rPr lang="zh-CN" altLang="en-US" sz="32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a:t>
          </a:r>
          <a:r>
            <a:rPr lang="en-US" altLang="zh-CN" sz="32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zh-CN" altLang="en-US" sz="32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章</a:t>
          </a:r>
          <a:r>
            <a:rPr lang="en-US" altLang="zh-CN" sz="32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32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计算工具和技术特征</a:t>
          </a:r>
          <a:endParaRPr lang="zh-CN" altLang="en-US"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37C1DB79-70C2-4067-9AA2-CC167A68577B}" type="parTrans" cxnId="{9402555A-10DF-4CC3-8A0E-F0F2CFD8EDF5}">
      <dgm:prSet/>
      <dgm:spPr/>
      <dgm:t>
        <a:bodyPr/>
        <a:lstStyle/>
        <a:p>
          <a:endParaRPr lang="zh-CN" altLang="en-US"/>
        </a:p>
      </dgm:t>
    </dgm:pt>
    <dgm:pt modelId="{9760EFDC-63E6-4A90-AFE4-D4E8415C150D}" type="sibTrans" cxnId="{9402555A-10DF-4CC3-8A0E-F0F2CFD8EDF5}">
      <dgm:prSet/>
      <dgm:spPr/>
      <dgm:t>
        <a:bodyPr/>
        <a:lstStyle/>
        <a:p>
          <a:endParaRPr lang="zh-CN" altLang="en-US"/>
        </a:p>
      </dgm:t>
    </dgm:pt>
    <dgm:pt modelId="{A937D6D2-8A27-403A-BD5A-EA8581D5C30D}">
      <dgm:prSet phldrT="[文本]" custT="1">
        <dgm:style>
          <a:lnRef idx="2">
            <a:schemeClr val="accent1">
              <a:shade val="50000"/>
            </a:schemeClr>
          </a:lnRef>
          <a:fillRef idx="1">
            <a:schemeClr val="accent1"/>
          </a:fillRef>
          <a:effectRef idx="0">
            <a:schemeClr val="accent1"/>
          </a:effectRef>
          <a:fontRef idx="minor">
            <a:schemeClr val="lt1"/>
          </a:fontRef>
        </dgm:style>
      </dgm:prSet>
      <dgm:spPr>
        <a:ln/>
      </dgm:spPr>
      <dgm:t>
        <a:bodyPr/>
        <a:lstStyle/>
        <a:p>
          <a:pPr algn="l"/>
          <a:r>
            <a:rPr lang="en-US" altLang="zh-CN" sz="2800" b="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1.1  </a:t>
          </a:r>
          <a:r>
            <a:rPr lang="zh-CN" altLang="en-US" sz="2800" b="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计算机的发展</a:t>
          </a:r>
          <a:endParaRPr lang="zh-CN" altLang="en-US" sz="28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5F701C23-5210-43B2-BE7B-A929177BE97A}" type="parTrans" cxnId="{E4BFCE0F-3A26-4538-959F-197327975EAF}">
      <dgm:prSet/>
      <dgm:spPr/>
      <dgm:t>
        <a:bodyPr/>
        <a:lstStyle/>
        <a:p>
          <a:endParaRPr lang="zh-CN" altLang="en-US"/>
        </a:p>
      </dgm:t>
    </dgm:pt>
    <dgm:pt modelId="{4FD5C097-1E41-454E-B834-320A8BA5C137}" type="sibTrans" cxnId="{E4BFCE0F-3A26-4538-959F-197327975EAF}">
      <dgm:prSet/>
      <dgm:spPr/>
      <dgm:t>
        <a:bodyPr/>
        <a:lstStyle/>
        <a:p>
          <a:endParaRPr lang="zh-CN" altLang="en-US"/>
        </a:p>
      </dgm:t>
    </dgm:pt>
    <dgm:pt modelId="{6FEABC7B-7461-4411-B35F-6CBC6D45BE27}">
      <dgm:prSet phldrT="[文本]"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algn="l"/>
          <a:r>
            <a:rPr lang="en-US" altLang="zh-CN" sz="2800" b="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  </a:t>
          </a:r>
          <a:r>
            <a:rPr lang="zh-CN" altLang="en-US" sz="2800" b="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计算机的类型</a:t>
          </a:r>
          <a:endParaRPr lang="zh-CN" altLang="en-US" sz="28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7C340055-BEB2-4336-B88D-D098721BFDA5}" type="parTrans" cxnId="{6A633BFA-754C-42BF-BD68-7F8CA30713FA}">
      <dgm:prSet/>
      <dgm:spPr/>
      <dgm:t>
        <a:bodyPr/>
        <a:lstStyle/>
        <a:p>
          <a:endParaRPr lang="zh-CN" altLang="en-US"/>
        </a:p>
      </dgm:t>
    </dgm:pt>
    <dgm:pt modelId="{E58BA6AB-1C7B-4F1E-989B-4759CD372812}" type="sibTrans" cxnId="{6A633BFA-754C-42BF-BD68-7F8CA30713FA}">
      <dgm:prSet/>
      <dgm:spPr/>
      <dgm:t>
        <a:bodyPr/>
        <a:lstStyle/>
        <a:p>
          <a:endParaRPr lang="zh-CN" altLang="en-US"/>
        </a:p>
      </dgm:t>
    </dgm:pt>
    <dgm:pt modelId="{1147FA92-6FB8-4A4D-9D74-BA968EB74278}">
      <dgm:prSet phldrT="[文本]"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algn="l"/>
          <a:r>
            <a:rPr lang="en-US" altLang="zh-CN" sz="2800" b="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1.3  </a:t>
          </a:r>
          <a:r>
            <a:rPr lang="zh-CN" altLang="en-US" sz="2800" b="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计算机的特征</a:t>
          </a:r>
          <a:endParaRPr lang="zh-CN" altLang="en-US" sz="28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5C14C5AE-F423-4BE3-97B5-9C4BED78661E}" type="parTrans" cxnId="{1C2F56E9-4330-4593-9496-56FE10C552BA}">
      <dgm:prSet/>
      <dgm:spPr/>
      <dgm:t>
        <a:bodyPr/>
        <a:lstStyle/>
        <a:p>
          <a:endParaRPr lang="zh-CN" altLang="en-US"/>
        </a:p>
      </dgm:t>
    </dgm:pt>
    <dgm:pt modelId="{8D8F957E-CC39-4BE0-8B16-4032B37DEEDC}" type="sibTrans" cxnId="{1C2F56E9-4330-4593-9496-56FE10C552BA}">
      <dgm:prSet/>
      <dgm:spPr/>
      <dgm:t>
        <a:bodyPr/>
        <a:lstStyle/>
        <a:p>
          <a:endParaRPr lang="zh-CN" altLang="en-US"/>
        </a:p>
      </dgm:t>
    </dgm:pt>
    <dgm:pt modelId="{6D733693-6611-417C-AEC7-B7BCE28C4DE5}">
      <dgm:prSet phldrT="[文本]" custT="1">
        <dgm:style>
          <a:lnRef idx="0">
            <a:schemeClr val="accent2"/>
          </a:lnRef>
          <a:fillRef idx="3">
            <a:schemeClr val="accent2"/>
          </a:fillRef>
          <a:effectRef idx="3">
            <a:schemeClr val="accent2"/>
          </a:effectRef>
          <a:fontRef idx="minor">
            <a:schemeClr val="lt1"/>
          </a:fontRef>
        </dgm:style>
      </dgm:prSet>
      <dgm:spPr/>
      <dgm:t>
        <a:bodyPr/>
        <a:lstStyle/>
        <a:p>
          <a:pPr algn="l"/>
          <a:r>
            <a:rPr lang="en-US" altLang="zh-CN" sz="2800" b="1"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1.4  </a:t>
          </a:r>
          <a:r>
            <a:rPr lang="zh-CN" altLang="en-US" sz="2800" b="1"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计算机新技术</a:t>
          </a:r>
          <a:endParaRPr lang="zh-CN" altLang="en-US" sz="28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CED571CA-783C-4F48-9BB5-80A4B3313280}" type="sibTrans" cxnId="{D4622492-0E84-4A35-A811-C05D16947FF5}">
      <dgm:prSet/>
      <dgm:spPr/>
      <dgm:t>
        <a:bodyPr/>
        <a:lstStyle/>
        <a:p>
          <a:endParaRPr lang="zh-CN" altLang="en-US"/>
        </a:p>
      </dgm:t>
    </dgm:pt>
    <dgm:pt modelId="{55FBD7F4-0547-4B40-B3AD-460A5EC76BBA}" type="parTrans" cxnId="{D4622492-0E84-4A35-A811-C05D16947FF5}">
      <dgm:prSet/>
      <dgm:spPr/>
      <dgm:t>
        <a:bodyPr/>
        <a:lstStyle/>
        <a:p>
          <a:endParaRPr lang="zh-CN" altLang="en-US"/>
        </a:p>
      </dgm:t>
    </dgm:pt>
    <dgm:pt modelId="{3B801F41-E973-4D4B-A7C0-6633979DD07E}" type="pres">
      <dgm:prSet presAssocID="{FEA8FB21-1654-474C-8BC2-DE7CC362ED1B}" presName="layout" presStyleCnt="0">
        <dgm:presLayoutVars>
          <dgm:chMax/>
          <dgm:chPref/>
          <dgm:dir/>
          <dgm:animOne val="branch"/>
          <dgm:animLvl val="lvl"/>
          <dgm:resizeHandles/>
        </dgm:presLayoutVars>
      </dgm:prSet>
      <dgm:spPr/>
      <dgm:t>
        <a:bodyPr/>
        <a:lstStyle/>
        <a:p>
          <a:endParaRPr lang="zh-CN" altLang="en-US"/>
        </a:p>
      </dgm:t>
    </dgm:pt>
    <dgm:pt modelId="{61D10E31-D14D-42E0-8F49-CEE73D7843B1}" type="pres">
      <dgm:prSet presAssocID="{0DBA9484-2898-4871-BFB8-08370285DC3F}" presName="root" presStyleCnt="0">
        <dgm:presLayoutVars>
          <dgm:chMax/>
          <dgm:chPref val="4"/>
        </dgm:presLayoutVars>
      </dgm:prSet>
      <dgm:spPr/>
    </dgm:pt>
    <dgm:pt modelId="{4E56F333-E2FD-4424-84C6-A0F0C75D9EBC}" type="pres">
      <dgm:prSet presAssocID="{0DBA9484-2898-4871-BFB8-08370285DC3F}" presName="rootComposite" presStyleCnt="0">
        <dgm:presLayoutVars/>
      </dgm:prSet>
      <dgm:spPr/>
    </dgm:pt>
    <dgm:pt modelId="{6454A6A0-3FD9-4A0E-A8A2-CC372871039B}" type="pres">
      <dgm:prSet presAssocID="{0DBA9484-2898-4871-BFB8-08370285DC3F}" presName="rootText" presStyleLbl="node0" presStyleIdx="0" presStyleCnt="1" custScaleX="115736" custLinFactNeighborX="-3488">
        <dgm:presLayoutVars>
          <dgm:chMax/>
          <dgm:chPref val="4"/>
        </dgm:presLayoutVars>
      </dgm:prSet>
      <dgm:spPr/>
      <dgm:t>
        <a:bodyPr/>
        <a:lstStyle/>
        <a:p>
          <a:endParaRPr lang="zh-CN" altLang="en-US"/>
        </a:p>
      </dgm:t>
    </dgm:pt>
    <dgm:pt modelId="{F68F844C-9180-4690-9F0A-33CD7C89E69B}" type="pres">
      <dgm:prSet presAssocID="{0DBA9484-2898-4871-BFB8-08370285DC3F}" presName="childShape" presStyleCnt="0">
        <dgm:presLayoutVars>
          <dgm:chMax val="0"/>
          <dgm:chPref val="0"/>
        </dgm:presLayoutVars>
      </dgm:prSet>
      <dgm:spPr/>
    </dgm:pt>
    <dgm:pt modelId="{7F5A1510-4064-44FB-A8F4-DB483758B9BF}" type="pres">
      <dgm:prSet presAssocID="{A937D6D2-8A27-403A-BD5A-EA8581D5C30D}" presName="childComposite" presStyleCnt="0">
        <dgm:presLayoutVars>
          <dgm:chMax val="0"/>
          <dgm:chPref val="0"/>
        </dgm:presLayoutVars>
      </dgm:prSet>
      <dgm:spPr/>
    </dgm:pt>
    <dgm:pt modelId="{C561AD92-B77D-4D3A-896D-9B4AAD777598}" type="pres">
      <dgm:prSet presAssocID="{A937D6D2-8A27-403A-BD5A-EA8581D5C30D}" presName="Image" presStyleLbl="node1" presStyleIdx="0" presStyleCnt="4" custLinFactNeighborX="-44438"/>
      <dgm:spPr>
        <a:blipFill>
          <a:blip xmlns:r="http://schemas.openxmlformats.org/officeDocument/2006/relationships" r:embed="rId1" cstate="email">
            <a:extLst>
              <a:ext uri="{28A0092B-C50C-407E-A947-70E740481C1C}">
                <a14:useLocalDpi xmlns:a14="http://schemas.microsoft.com/office/drawing/2010/main"/>
              </a:ext>
            </a:extLst>
          </a:blip>
          <a:srcRect/>
          <a:stretch>
            <a:fillRect/>
          </a:stretch>
        </a:blipFill>
      </dgm:spPr>
      <dgm:t>
        <a:bodyPr/>
        <a:lstStyle/>
        <a:p>
          <a:endParaRPr lang="zh-CN" altLang="en-US"/>
        </a:p>
      </dgm:t>
    </dgm:pt>
    <dgm:pt modelId="{10883069-EFD1-4A9D-BC7D-8CF3D35D3755}" type="pres">
      <dgm:prSet presAssocID="{A937D6D2-8A27-403A-BD5A-EA8581D5C30D}" presName="childText" presStyleLbl="lnNode1" presStyleIdx="0" presStyleCnt="4" custScaleX="115931" custLinFactNeighborX="1590">
        <dgm:presLayoutVars>
          <dgm:chMax val="0"/>
          <dgm:chPref val="0"/>
          <dgm:bulletEnabled val="1"/>
        </dgm:presLayoutVars>
      </dgm:prSet>
      <dgm:spPr/>
      <dgm:t>
        <a:bodyPr/>
        <a:lstStyle/>
        <a:p>
          <a:endParaRPr lang="zh-CN" altLang="en-US"/>
        </a:p>
      </dgm:t>
    </dgm:pt>
    <dgm:pt modelId="{C6EF3AF6-B013-4AB6-BBB5-BE1941491B85}" type="pres">
      <dgm:prSet presAssocID="{6FEABC7B-7461-4411-B35F-6CBC6D45BE27}" presName="childComposite" presStyleCnt="0">
        <dgm:presLayoutVars>
          <dgm:chMax val="0"/>
          <dgm:chPref val="0"/>
        </dgm:presLayoutVars>
      </dgm:prSet>
      <dgm:spPr/>
    </dgm:pt>
    <dgm:pt modelId="{8D7004D4-A59C-467F-AF5D-7C4BE97464AC}" type="pres">
      <dgm:prSet presAssocID="{6FEABC7B-7461-4411-B35F-6CBC6D45BE27}" presName="Image" presStyleLbl="node1" presStyleIdx="1" presStyleCnt="4" custLinFactNeighborX="-43131" custLinFactNeighborY="-1307"/>
      <dgm:spPr>
        <a:blipFill>
          <a:blip xmlns:r="http://schemas.openxmlformats.org/officeDocument/2006/relationships" r:embed="rId2" cstate="email">
            <a:extLst>
              <a:ext uri="{28A0092B-C50C-407E-A947-70E740481C1C}">
                <a14:useLocalDpi xmlns:a14="http://schemas.microsoft.com/office/drawing/2010/main"/>
              </a:ext>
            </a:extLst>
          </a:blip>
          <a:srcRect/>
          <a:stretch>
            <a:fillRect/>
          </a:stretch>
        </a:blipFill>
      </dgm:spPr>
      <dgm:t>
        <a:bodyPr/>
        <a:lstStyle/>
        <a:p>
          <a:endParaRPr lang="zh-CN" altLang="en-US"/>
        </a:p>
      </dgm:t>
    </dgm:pt>
    <dgm:pt modelId="{9A09A8EB-8AAA-4526-B8EE-DA01E97BF22F}" type="pres">
      <dgm:prSet presAssocID="{6FEABC7B-7461-4411-B35F-6CBC6D45BE27}" presName="childText" presStyleLbl="lnNode1" presStyleIdx="1" presStyleCnt="4" custScaleX="115269" custLinFactNeighborX="795" custLinFactNeighborY="-1307">
        <dgm:presLayoutVars>
          <dgm:chMax val="0"/>
          <dgm:chPref val="0"/>
          <dgm:bulletEnabled val="1"/>
        </dgm:presLayoutVars>
      </dgm:prSet>
      <dgm:spPr/>
      <dgm:t>
        <a:bodyPr/>
        <a:lstStyle/>
        <a:p>
          <a:endParaRPr lang="zh-CN" altLang="en-US"/>
        </a:p>
      </dgm:t>
    </dgm:pt>
    <dgm:pt modelId="{DA95FE42-C30F-4574-9094-888B61753E62}" type="pres">
      <dgm:prSet presAssocID="{1147FA92-6FB8-4A4D-9D74-BA968EB74278}" presName="childComposite" presStyleCnt="0">
        <dgm:presLayoutVars>
          <dgm:chMax val="0"/>
          <dgm:chPref val="0"/>
        </dgm:presLayoutVars>
      </dgm:prSet>
      <dgm:spPr/>
    </dgm:pt>
    <dgm:pt modelId="{0DC5DF64-AEB9-4034-8B76-56A38D0CBC57}" type="pres">
      <dgm:prSet presAssocID="{1147FA92-6FB8-4A4D-9D74-BA968EB74278}" presName="Image" presStyleLbl="node1" presStyleIdx="2" presStyleCnt="4" custLinFactNeighborX="-44438" custLinFactNeighborY="-1307"/>
      <dgm:spPr>
        <a:blipFill>
          <a:blip xmlns:r="http://schemas.openxmlformats.org/officeDocument/2006/relationships" r:embed="rId3" cstate="email">
            <a:extLst>
              <a:ext uri="{28A0092B-C50C-407E-A947-70E740481C1C}">
                <a14:useLocalDpi xmlns:a14="http://schemas.microsoft.com/office/drawing/2010/main"/>
              </a:ext>
            </a:extLst>
          </a:blip>
          <a:srcRect/>
          <a:stretch>
            <a:fillRect/>
          </a:stretch>
        </a:blipFill>
      </dgm:spPr>
      <dgm:t>
        <a:bodyPr/>
        <a:lstStyle/>
        <a:p>
          <a:endParaRPr lang="zh-CN" altLang="en-US"/>
        </a:p>
      </dgm:t>
    </dgm:pt>
    <dgm:pt modelId="{88CA16B7-4368-493F-96D7-6C59AB4CCC1D}" type="pres">
      <dgm:prSet presAssocID="{1147FA92-6FB8-4A4D-9D74-BA968EB74278}" presName="childText" presStyleLbl="lnNode1" presStyleIdx="2" presStyleCnt="4" custScaleX="114314" custLinFactNeighborY="-2614">
        <dgm:presLayoutVars>
          <dgm:chMax val="0"/>
          <dgm:chPref val="0"/>
          <dgm:bulletEnabled val="1"/>
        </dgm:presLayoutVars>
      </dgm:prSet>
      <dgm:spPr/>
      <dgm:t>
        <a:bodyPr/>
        <a:lstStyle/>
        <a:p>
          <a:endParaRPr lang="zh-CN" altLang="en-US"/>
        </a:p>
      </dgm:t>
    </dgm:pt>
    <dgm:pt modelId="{44EA768E-E3D9-4D89-9F36-0A1F8E102293}" type="pres">
      <dgm:prSet presAssocID="{6D733693-6611-417C-AEC7-B7BCE28C4DE5}" presName="childComposite" presStyleCnt="0">
        <dgm:presLayoutVars>
          <dgm:chMax val="0"/>
          <dgm:chPref val="0"/>
        </dgm:presLayoutVars>
      </dgm:prSet>
      <dgm:spPr/>
    </dgm:pt>
    <dgm:pt modelId="{669280C3-772E-41BA-B069-4922C0B23AE2}" type="pres">
      <dgm:prSet presAssocID="{6D733693-6611-417C-AEC7-B7BCE28C4DE5}" presName="Image" presStyleLbl="node1" presStyleIdx="3" presStyleCnt="4" custLinFactNeighborX="-47052" custLinFactNeighborY="8"/>
      <dgm:spPr>
        <a:blipFill>
          <a:blip xmlns:r="http://schemas.openxmlformats.org/officeDocument/2006/relationships" r:embed="rId4" cstate="email">
            <a:extLst>
              <a:ext uri="{28A0092B-C50C-407E-A947-70E740481C1C}">
                <a14:useLocalDpi xmlns:a14="http://schemas.microsoft.com/office/drawing/2010/main"/>
              </a:ext>
            </a:extLst>
          </a:blip>
          <a:srcRect/>
          <a:stretch>
            <a:fillRect/>
          </a:stretch>
        </a:blipFill>
      </dgm:spPr>
      <dgm:t>
        <a:bodyPr/>
        <a:lstStyle/>
        <a:p>
          <a:endParaRPr lang="zh-CN" altLang="en-US"/>
        </a:p>
      </dgm:t>
    </dgm:pt>
    <dgm:pt modelId="{52527A74-302C-463F-A232-E3E55AE84750}" type="pres">
      <dgm:prSet presAssocID="{6D733693-6611-417C-AEC7-B7BCE28C4DE5}" presName="childText" presStyleLbl="lnNode1" presStyleIdx="3" presStyleCnt="4" custScaleX="113946" custLinFactNeighborX="-530">
        <dgm:presLayoutVars>
          <dgm:chMax val="0"/>
          <dgm:chPref val="0"/>
          <dgm:bulletEnabled val="1"/>
        </dgm:presLayoutVars>
      </dgm:prSet>
      <dgm:spPr/>
      <dgm:t>
        <a:bodyPr/>
        <a:lstStyle/>
        <a:p>
          <a:endParaRPr lang="zh-CN" altLang="en-US"/>
        </a:p>
      </dgm:t>
    </dgm:pt>
  </dgm:ptLst>
  <dgm:cxnLst>
    <dgm:cxn modelId="{857275F2-8F63-48AD-BD92-B43EA18EFEDE}" type="presOf" srcId="{FEA8FB21-1654-474C-8BC2-DE7CC362ED1B}" destId="{3B801F41-E973-4D4B-A7C0-6633979DD07E}" srcOrd="0" destOrd="0" presId="urn:microsoft.com/office/officeart/2008/layout/PictureAccentList"/>
    <dgm:cxn modelId="{E4BFCE0F-3A26-4538-959F-197327975EAF}" srcId="{0DBA9484-2898-4871-BFB8-08370285DC3F}" destId="{A937D6D2-8A27-403A-BD5A-EA8581D5C30D}" srcOrd="0" destOrd="0" parTransId="{5F701C23-5210-43B2-BE7B-A929177BE97A}" sibTransId="{4FD5C097-1E41-454E-B834-320A8BA5C137}"/>
    <dgm:cxn modelId="{118CF955-0038-4966-BC62-3E27A044085F}" type="presOf" srcId="{1147FA92-6FB8-4A4D-9D74-BA968EB74278}" destId="{88CA16B7-4368-493F-96D7-6C59AB4CCC1D}" srcOrd="0" destOrd="0" presId="urn:microsoft.com/office/officeart/2008/layout/PictureAccentList"/>
    <dgm:cxn modelId="{D4622492-0E84-4A35-A811-C05D16947FF5}" srcId="{0DBA9484-2898-4871-BFB8-08370285DC3F}" destId="{6D733693-6611-417C-AEC7-B7BCE28C4DE5}" srcOrd="3" destOrd="0" parTransId="{55FBD7F4-0547-4B40-B3AD-460A5EC76BBA}" sibTransId="{CED571CA-783C-4F48-9BB5-80A4B3313280}"/>
    <dgm:cxn modelId="{CCC571BA-F454-4A45-87C6-5869E8590004}" type="presOf" srcId="{0DBA9484-2898-4871-BFB8-08370285DC3F}" destId="{6454A6A0-3FD9-4A0E-A8A2-CC372871039B}" srcOrd="0" destOrd="0" presId="urn:microsoft.com/office/officeart/2008/layout/PictureAccentList"/>
    <dgm:cxn modelId="{6A633BFA-754C-42BF-BD68-7F8CA30713FA}" srcId="{0DBA9484-2898-4871-BFB8-08370285DC3F}" destId="{6FEABC7B-7461-4411-B35F-6CBC6D45BE27}" srcOrd="1" destOrd="0" parTransId="{7C340055-BEB2-4336-B88D-D098721BFDA5}" sibTransId="{E58BA6AB-1C7B-4F1E-989B-4759CD372812}"/>
    <dgm:cxn modelId="{1C2F56E9-4330-4593-9496-56FE10C552BA}" srcId="{0DBA9484-2898-4871-BFB8-08370285DC3F}" destId="{1147FA92-6FB8-4A4D-9D74-BA968EB74278}" srcOrd="2" destOrd="0" parTransId="{5C14C5AE-F423-4BE3-97B5-9C4BED78661E}" sibTransId="{8D8F957E-CC39-4BE0-8B16-4032B37DEEDC}"/>
    <dgm:cxn modelId="{420BE313-48BA-40AA-AD40-E70F39F891A4}" type="presOf" srcId="{6D733693-6611-417C-AEC7-B7BCE28C4DE5}" destId="{52527A74-302C-463F-A232-E3E55AE84750}" srcOrd="0" destOrd="0" presId="urn:microsoft.com/office/officeart/2008/layout/PictureAccentList"/>
    <dgm:cxn modelId="{9402555A-10DF-4CC3-8A0E-F0F2CFD8EDF5}" srcId="{FEA8FB21-1654-474C-8BC2-DE7CC362ED1B}" destId="{0DBA9484-2898-4871-BFB8-08370285DC3F}" srcOrd="0" destOrd="0" parTransId="{37C1DB79-70C2-4067-9AA2-CC167A68577B}" sibTransId="{9760EFDC-63E6-4A90-AFE4-D4E8415C150D}"/>
    <dgm:cxn modelId="{72E5B8B9-9D73-44B3-B91D-866E7EF48D63}" type="presOf" srcId="{6FEABC7B-7461-4411-B35F-6CBC6D45BE27}" destId="{9A09A8EB-8AAA-4526-B8EE-DA01E97BF22F}" srcOrd="0" destOrd="0" presId="urn:microsoft.com/office/officeart/2008/layout/PictureAccentList"/>
    <dgm:cxn modelId="{7C7F1C12-3B9A-4156-B968-B0D45C3A7934}" type="presOf" srcId="{A937D6D2-8A27-403A-BD5A-EA8581D5C30D}" destId="{10883069-EFD1-4A9D-BC7D-8CF3D35D3755}" srcOrd="0" destOrd="0" presId="urn:microsoft.com/office/officeart/2008/layout/PictureAccentList"/>
    <dgm:cxn modelId="{1098A79A-0DF8-4164-AB15-FCC49F570F37}" type="presParOf" srcId="{3B801F41-E973-4D4B-A7C0-6633979DD07E}" destId="{61D10E31-D14D-42E0-8F49-CEE73D7843B1}" srcOrd="0" destOrd="0" presId="urn:microsoft.com/office/officeart/2008/layout/PictureAccentList"/>
    <dgm:cxn modelId="{14994E4A-79AD-4A20-B84D-BA5EF3BCC6FE}" type="presParOf" srcId="{61D10E31-D14D-42E0-8F49-CEE73D7843B1}" destId="{4E56F333-E2FD-4424-84C6-A0F0C75D9EBC}" srcOrd="0" destOrd="0" presId="urn:microsoft.com/office/officeart/2008/layout/PictureAccentList"/>
    <dgm:cxn modelId="{C1F549DF-06FC-4C22-9804-E800CDB6B547}" type="presParOf" srcId="{4E56F333-E2FD-4424-84C6-A0F0C75D9EBC}" destId="{6454A6A0-3FD9-4A0E-A8A2-CC372871039B}" srcOrd="0" destOrd="0" presId="urn:microsoft.com/office/officeart/2008/layout/PictureAccentList"/>
    <dgm:cxn modelId="{E4A10C52-40F6-442F-B333-F5AD23652F38}" type="presParOf" srcId="{61D10E31-D14D-42E0-8F49-CEE73D7843B1}" destId="{F68F844C-9180-4690-9F0A-33CD7C89E69B}" srcOrd="1" destOrd="0" presId="urn:microsoft.com/office/officeart/2008/layout/PictureAccentList"/>
    <dgm:cxn modelId="{40656F95-1774-4AF8-BB8B-83445DBA3394}" type="presParOf" srcId="{F68F844C-9180-4690-9F0A-33CD7C89E69B}" destId="{7F5A1510-4064-44FB-A8F4-DB483758B9BF}" srcOrd="0" destOrd="0" presId="urn:microsoft.com/office/officeart/2008/layout/PictureAccentList"/>
    <dgm:cxn modelId="{1BA35918-AD47-4871-BF38-DD7C59E96067}" type="presParOf" srcId="{7F5A1510-4064-44FB-A8F4-DB483758B9BF}" destId="{C561AD92-B77D-4D3A-896D-9B4AAD777598}" srcOrd="0" destOrd="0" presId="urn:microsoft.com/office/officeart/2008/layout/PictureAccentList"/>
    <dgm:cxn modelId="{38937B57-5C38-4734-8F9E-F88921C75481}" type="presParOf" srcId="{7F5A1510-4064-44FB-A8F4-DB483758B9BF}" destId="{10883069-EFD1-4A9D-BC7D-8CF3D35D3755}" srcOrd="1" destOrd="0" presId="urn:microsoft.com/office/officeart/2008/layout/PictureAccentList"/>
    <dgm:cxn modelId="{98CCFF09-1614-4DD8-A257-679B88F8DC31}" type="presParOf" srcId="{F68F844C-9180-4690-9F0A-33CD7C89E69B}" destId="{C6EF3AF6-B013-4AB6-BBB5-BE1941491B85}" srcOrd="1" destOrd="0" presId="urn:microsoft.com/office/officeart/2008/layout/PictureAccentList"/>
    <dgm:cxn modelId="{52D5FB04-E92C-4DE7-BD02-48DC8805614C}" type="presParOf" srcId="{C6EF3AF6-B013-4AB6-BBB5-BE1941491B85}" destId="{8D7004D4-A59C-467F-AF5D-7C4BE97464AC}" srcOrd="0" destOrd="0" presId="urn:microsoft.com/office/officeart/2008/layout/PictureAccentList"/>
    <dgm:cxn modelId="{4E3BD209-7707-4274-A873-968370E994E1}" type="presParOf" srcId="{C6EF3AF6-B013-4AB6-BBB5-BE1941491B85}" destId="{9A09A8EB-8AAA-4526-B8EE-DA01E97BF22F}" srcOrd="1" destOrd="0" presId="urn:microsoft.com/office/officeart/2008/layout/PictureAccentList"/>
    <dgm:cxn modelId="{BC054248-B5E9-464D-A8D4-FDE69CB3759C}" type="presParOf" srcId="{F68F844C-9180-4690-9F0A-33CD7C89E69B}" destId="{DA95FE42-C30F-4574-9094-888B61753E62}" srcOrd="2" destOrd="0" presId="urn:microsoft.com/office/officeart/2008/layout/PictureAccentList"/>
    <dgm:cxn modelId="{7F28B301-D87E-4CAD-B12B-BE137438B2C0}" type="presParOf" srcId="{DA95FE42-C30F-4574-9094-888B61753E62}" destId="{0DC5DF64-AEB9-4034-8B76-56A38D0CBC57}" srcOrd="0" destOrd="0" presId="urn:microsoft.com/office/officeart/2008/layout/PictureAccentList"/>
    <dgm:cxn modelId="{92CBBCEC-388E-46A8-AAD9-5631CD46D6A9}" type="presParOf" srcId="{DA95FE42-C30F-4574-9094-888B61753E62}" destId="{88CA16B7-4368-493F-96D7-6C59AB4CCC1D}" srcOrd="1" destOrd="0" presId="urn:microsoft.com/office/officeart/2008/layout/PictureAccentList"/>
    <dgm:cxn modelId="{E619A108-D943-482B-8361-B6A3FA4CC9E4}" type="presParOf" srcId="{F68F844C-9180-4690-9F0A-33CD7C89E69B}" destId="{44EA768E-E3D9-4D89-9F36-0A1F8E102293}" srcOrd="3" destOrd="0" presId="urn:microsoft.com/office/officeart/2008/layout/PictureAccentList"/>
    <dgm:cxn modelId="{CE0E04EB-8E1E-4217-89DF-031963C95E9D}" type="presParOf" srcId="{44EA768E-E3D9-4D89-9F36-0A1F8E102293}" destId="{669280C3-772E-41BA-B069-4922C0B23AE2}" srcOrd="0" destOrd="0" presId="urn:microsoft.com/office/officeart/2008/layout/PictureAccentList"/>
    <dgm:cxn modelId="{BFC18800-E381-42EB-8222-C0AD1E613BFB}" type="presParOf" srcId="{44EA768E-E3D9-4D89-9F36-0A1F8E102293}" destId="{52527A74-302C-463F-A232-E3E55AE84750}" srcOrd="1" destOrd="0" presId="urn:microsoft.com/office/officeart/2008/layout/Pictu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7470260-0649-4956-BD3B-BE0CCE1A6E9D}"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zh-CN" altLang="en-US"/>
        </a:p>
      </dgm:t>
    </dgm:pt>
    <dgm:pt modelId="{B622605E-B01B-426B-AE5B-94A75AAE4032}">
      <dgm:prSet phldrT="[文本]" custT="1"/>
      <dgm:spPr/>
      <dgm:t>
        <a:bodyPr/>
        <a:lstStyle/>
        <a:p>
          <a:r>
            <a:rPr lang="zh-CN" altLang="en-US" sz="2800" b="1"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数据体量</a:t>
          </a:r>
          <a:endParaRPr lang="zh-CN" altLang="en-US" sz="2800" b="1">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45605B97-9B23-42B2-B0FD-861EA7293943}" type="parTrans" cxnId="{900278EE-C993-4B19-A779-F88B7F2B4D23}">
      <dgm:prSet/>
      <dgm:spPr/>
      <dgm:t>
        <a:bodyPr/>
        <a:lstStyle/>
        <a:p>
          <a:endParaRPr lang="zh-CN" altLang="en-US" b="0"/>
        </a:p>
      </dgm:t>
    </dgm:pt>
    <dgm:pt modelId="{13E4A599-6E0E-446A-82FD-7AB7CC009825}" type="sibTrans" cxnId="{900278EE-C993-4B19-A779-F88B7F2B4D23}">
      <dgm:prSet/>
      <dgm:spPr/>
      <dgm:t>
        <a:bodyPr/>
        <a:lstStyle/>
        <a:p>
          <a:endParaRPr lang="zh-CN" altLang="en-US" b="0"/>
        </a:p>
      </dgm:t>
    </dgm:pt>
    <dgm:pt modelId="{18473A3B-CB68-446E-8E9D-CDC1331A32AB}">
      <dgm:prSet phldrT="[文本]" custT="1"/>
      <dgm:spPr/>
      <dgm:t>
        <a:bodyPr/>
        <a:lstStyle/>
        <a:p>
          <a:r>
            <a:rPr lang="en-US" altLang="zh-CN" sz="2800" b="0" smtClean="0">
              <a:effectLst/>
              <a:latin typeface="微软雅黑" panose="020B0503020204020204" pitchFamily="34" charset="-122"/>
              <a:ea typeface="微软雅黑" panose="020B0503020204020204" pitchFamily="34" charset="-122"/>
            </a:rPr>
            <a:t>GB</a:t>
          </a:r>
          <a:r>
            <a:rPr lang="zh-CN" altLang="en-US" sz="2800" b="0" smtClean="0">
              <a:effectLst/>
              <a:latin typeface="微软雅黑" panose="020B0503020204020204" pitchFamily="34" charset="-122"/>
              <a:ea typeface="微软雅黑" panose="020B0503020204020204" pitchFamily="34" charset="-122"/>
            </a:rPr>
            <a:t>级</a:t>
          </a:r>
          <a:endParaRPr lang="zh-CN" altLang="en-US" sz="2800" b="0">
            <a:effectLst/>
            <a:latin typeface="微软雅黑" panose="020B0503020204020204" pitchFamily="34" charset="-122"/>
            <a:ea typeface="微软雅黑" panose="020B0503020204020204" pitchFamily="34" charset="-122"/>
          </a:endParaRPr>
        </a:p>
      </dgm:t>
    </dgm:pt>
    <dgm:pt modelId="{CCE05215-5B75-44FD-B14A-AC14C6E08AF1}" type="parTrans" cxnId="{24E419A6-79CB-4AA7-9729-7FF4DE31798C}">
      <dgm:prSet/>
      <dgm:spPr/>
      <dgm:t>
        <a:bodyPr/>
        <a:lstStyle/>
        <a:p>
          <a:endParaRPr lang="zh-CN" altLang="en-US" b="0"/>
        </a:p>
      </dgm:t>
    </dgm:pt>
    <dgm:pt modelId="{197DB6E2-7C38-48A1-8EB6-15315F75F833}" type="sibTrans" cxnId="{24E419A6-79CB-4AA7-9729-7FF4DE31798C}">
      <dgm:prSet/>
      <dgm:spPr/>
      <dgm:t>
        <a:bodyPr/>
        <a:lstStyle/>
        <a:p>
          <a:endParaRPr lang="zh-CN" altLang="en-US" b="0"/>
        </a:p>
      </dgm:t>
    </dgm:pt>
    <dgm:pt modelId="{D2F00874-AD5A-4FD1-BAF1-1527B5C7C02C}">
      <dgm:prSet phldrT="[文本]" custT="1">
        <dgm:style>
          <a:lnRef idx="1">
            <a:schemeClr val="accent2"/>
          </a:lnRef>
          <a:fillRef idx="2">
            <a:schemeClr val="accent2"/>
          </a:fillRef>
          <a:effectRef idx="1">
            <a:schemeClr val="accent2"/>
          </a:effectRef>
          <a:fontRef idx="minor">
            <a:schemeClr val="dk1"/>
          </a:fontRef>
        </dgm:style>
      </dgm:prSet>
      <dgm:spPr/>
      <dgm:t>
        <a:bodyPr/>
        <a:lstStyle/>
        <a:p>
          <a:r>
            <a:rPr lang="en-US" altLang="zh-CN" sz="2800" b="0" smtClean="0">
              <a:solidFill>
                <a:schemeClr val="tx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TB-PB</a:t>
          </a:r>
          <a:r>
            <a:rPr lang="zh-CN" altLang="en-US" sz="2800" b="0" smtClean="0">
              <a:solidFill>
                <a:schemeClr val="tx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级</a:t>
          </a:r>
          <a:endParaRPr lang="zh-CN" altLang="en-US" sz="2800" b="0">
            <a:solidFill>
              <a:schemeClr val="tx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0AAEBF3A-6DE0-4D82-BC35-B1D4C8BCF037}" type="parTrans" cxnId="{B10D8773-B1B0-4775-A7A3-F36ACBE7F2D0}">
      <dgm:prSet/>
      <dgm:spPr/>
      <dgm:t>
        <a:bodyPr/>
        <a:lstStyle/>
        <a:p>
          <a:endParaRPr lang="zh-CN" altLang="en-US" b="0"/>
        </a:p>
      </dgm:t>
    </dgm:pt>
    <dgm:pt modelId="{90437CFA-B192-4AC1-AA2F-2E2FD0FE6ECB}" type="sibTrans" cxnId="{B10D8773-B1B0-4775-A7A3-F36ACBE7F2D0}">
      <dgm:prSet/>
      <dgm:spPr/>
      <dgm:t>
        <a:bodyPr/>
        <a:lstStyle/>
        <a:p>
          <a:endParaRPr lang="zh-CN" altLang="en-US" b="0"/>
        </a:p>
      </dgm:t>
    </dgm:pt>
    <dgm:pt modelId="{B7A262FA-BD79-4C2B-97F4-7E2E7E9A84A6}">
      <dgm:prSet phldrT="[文本]" custT="1"/>
      <dgm:spPr/>
      <dgm:t>
        <a:bodyPr/>
        <a:lstStyle/>
        <a:p>
          <a:r>
            <a:rPr lang="zh-CN" altLang="en-US" sz="2800" b="1"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处理速度</a:t>
          </a:r>
          <a:endParaRPr lang="zh-CN" altLang="en-US" sz="2800" b="1">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6121545B-EDE0-426D-A748-47AD92F133F8}" type="parTrans" cxnId="{5B830584-DA63-4504-A528-90F5DDEB0889}">
      <dgm:prSet/>
      <dgm:spPr/>
      <dgm:t>
        <a:bodyPr/>
        <a:lstStyle/>
        <a:p>
          <a:endParaRPr lang="zh-CN" altLang="en-US" b="0"/>
        </a:p>
      </dgm:t>
    </dgm:pt>
    <dgm:pt modelId="{465420D0-F94F-4327-B3F9-B33148596E61}" type="sibTrans" cxnId="{5B830584-DA63-4504-A528-90F5DDEB0889}">
      <dgm:prSet/>
      <dgm:spPr/>
      <dgm:t>
        <a:bodyPr/>
        <a:lstStyle/>
        <a:p>
          <a:endParaRPr lang="zh-CN" altLang="en-US" b="0"/>
        </a:p>
      </dgm:t>
    </dgm:pt>
    <dgm:pt modelId="{638EC626-8FD8-4BCB-8902-71C665081031}">
      <dgm:prSet phldrT="[文本]" custT="1"/>
      <dgm:spPr/>
      <dgm:t>
        <a:bodyPr/>
        <a:lstStyle/>
        <a:p>
          <a:r>
            <a:rPr lang="zh-CN" altLang="en-US" sz="2800" b="0" smtClean="0">
              <a:effectLst/>
              <a:latin typeface="微软雅黑" panose="020B0503020204020204" pitchFamily="34" charset="-122"/>
              <a:ea typeface="微软雅黑" panose="020B0503020204020204" pitchFamily="34" charset="-122"/>
            </a:rPr>
            <a:t>数据增长不快</a:t>
          </a:r>
          <a:endParaRPr lang="zh-CN" altLang="en-US" sz="2800" b="0">
            <a:effectLst/>
            <a:latin typeface="微软雅黑" panose="020B0503020204020204" pitchFamily="34" charset="-122"/>
            <a:ea typeface="微软雅黑" panose="020B0503020204020204" pitchFamily="34" charset="-122"/>
          </a:endParaRPr>
        </a:p>
      </dgm:t>
    </dgm:pt>
    <dgm:pt modelId="{84D3AF8E-8066-4535-8165-716BC5AFF6CE}" type="parTrans" cxnId="{1452BDEA-7E71-450D-A698-634169219391}">
      <dgm:prSet/>
      <dgm:spPr/>
      <dgm:t>
        <a:bodyPr/>
        <a:lstStyle/>
        <a:p>
          <a:endParaRPr lang="zh-CN" altLang="en-US" b="0"/>
        </a:p>
      </dgm:t>
    </dgm:pt>
    <dgm:pt modelId="{00D4C607-4CFB-470B-8A31-169C9CC6B9B5}" type="sibTrans" cxnId="{1452BDEA-7E71-450D-A698-634169219391}">
      <dgm:prSet/>
      <dgm:spPr/>
      <dgm:t>
        <a:bodyPr/>
        <a:lstStyle/>
        <a:p>
          <a:endParaRPr lang="zh-CN" altLang="en-US" b="0"/>
        </a:p>
      </dgm:t>
    </dgm:pt>
    <dgm:pt modelId="{33B3C9BB-CC37-4C18-8C71-C879B364A939}">
      <dgm:prSet phldrT="[文本]" custT="1">
        <dgm:style>
          <a:lnRef idx="1">
            <a:schemeClr val="accent2"/>
          </a:lnRef>
          <a:fillRef idx="2">
            <a:schemeClr val="accent2"/>
          </a:fillRef>
          <a:effectRef idx="1">
            <a:schemeClr val="accent2"/>
          </a:effectRef>
          <a:fontRef idx="minor">
            <a:schemeClr val="dk1"/>
          </a:fontRef>
        </dgm:style>
      </dgm:prSet>
      <dgm:spPr/>
      <dgm:t>
        <a:bodyPr/>
        <a:lstStyle/>
        <a:p>
          <a:r>
            <a:rPr lang="zh-CN" altLang="en-US" sz="2800" b="0" smtClean="0">
              <a:solidFill>
                <a:schemeClr val="tx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持续增长</a:t>
          </a:r>
          <a:endParaRPr lang="zh-CN" altLang="en-US" sz="2800" b="0">
            <a:solidFill>
              <a:schemeClr val="tx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27CA23CC-CE16-48B6-BB22-21D1FD1D5B54}" type="parTrans" cxnId="{5B6215A3-53C1-4B46-BB73-7D6A4FC89350}">
      <dgm:prSet/>
      <dgm:spPr/>
      <dgm:t>
        <a:bodyPr/>
        <a:lstStyle/>
        <a:p>
          <a:endParaRPr lang="zh-CN" altLang="en-US" b="0"/>
        </a:p>
      </dgm:t>
    </dgm:pt>
    <dgm:pt modelId="{566F3ED1-9530-46FB-9D10-FEE718AB26F3}" type="sibTrans" cxnId="{5B6215A3-53C1-4B46-BB73-7D6A4FC89350}">
      <dgm:prSet/>
      <dgm:spPr/>
      <dgm:t>
        <a:bodyPr/>
        <a:lstStyle/>
        <a:p>
          <a:endParaRPr lang="zh-CN" altLang="en-US" b="0"/>
        </a:p>
      </dgm:t>
    </dgm:pt>
    <dgm:pt modelId="{3B34B1BC-BD67-49E4-9A4F-3A5288DF2B79}">
      <dgm:prSet phldrT="[文本]" custT="1"/>
      <dgm:spPr/>
      <dgm:t>
        <a:bodyPr/>
        <a:lstStyle/>
        <a:p>
          <a:r>
            <a:rPr lang="zh-CN" altLang="en-US" sz="2800" b="1"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数据类型</a:t>
          </a:r>
          <a:endParaRPr lang="zh-CN" altLang="en-US" sz="2800" b="1">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DDE042C2-0952-427A-9F15-10AF37A29452}" type="parTrans" cxnId="{8C7623F9-1AFD-4C1E-A14F-257E12600C65}">
      <dgm:prSet/>
      <dgm:spPr/>
      <dgm:t>
        <a:bodyPr/>
        <a:lstStyle/>
        <a:p>
          <a:endParaRPr lang="zh-CN" altLang="en-US" b="0"/>
        </a:p>
      </dgm:t>
    </dgm:pt>
    <dgm:pt modelId="{E4D1424E-BF5D-432D-A18D-F04D14947FC1}" type="sibTrans" cxnId="{8C7623F9-1AFD-4C1E-A14F-257E12600C65}">
      <dgm:prSet/>
      <dgm:spPr/>
      <dgm:t>
        <a:bodyPr/>
        <a:lstStyle/>
        <a:p>
          <a:endParaRPr lang="zh-CN" altLang="en-US" b="0"/>
        </a:p>
      </dgm:t>
    </dgm:pt>
    <dgm:pt modelId="{6405C81A-DFB7-4761-9696-643EF4959036}">
      <dgm:prSet phldrT="[文本]" custT="1"/>
      <dgm:spPr/>
      <dgm:t>
        <a:bodyPr/>
        <a:lstStyle/>
        <a:p>
          <a:r>
            <a:rPr lang="zh-CN" altLang="en-US" sz="2800" b="0" smtClean="0">
              <a:effectLst/>
              <a:latin typeface="微软雅黑" panose="020B0503020204020204" pitchFamily="34" charset="-122"/>
              <a:ea typeface="微软雅黑" panose="020B0503020204020204" pitchFamily="34" charset="-122"/>
            </a:rPr>
            <a:t>结构化数据</a:t>
          </a:r>
          <a:endParaRPr lang="zh-CN" altLang="en-US" sz="2800" b="0">
            <a:effectLst/>
            <a:latin typeface="微软雅黑" panose="020B0503020204020204" pitchFamily="34" charset="-122"/>
            <a:ea typeface="微软雅黑" panose="020B0503020204020204" pitchFamily="34" charset="-122"/>
          </a:endParaRPr>
        </a:p>
      </dgm:t>
    </dgm:pt>
    <dgm:pt modelId="{854303AE-AB19-4323-8567-AD5A98840212}" type="parTrans" cxnId="{1F591FEB-A0E6-48DA-B76F-AB4FBFEA9006}">
      <dgm:prSet/>
      <dgm:spPr/>
      <dgm:t>
        <a:bodyPr/>
        <a:lstStyle/>
        <a:p>
          <a:endParaRPr lang="zh-CN" altLang="en-US" b="0"/>
        </a:p>
      </dgm:t>
    </dgm:pt>
    <dgm:pt modelId="{7A08573D-1E36-4401-9A27-74A960D701E8}" type="sibTrans" cxnId="{1F591FEB-A0E6-48DA-B76F-AB4FBFEA9006}">
      <dgm:prSet/>
      <dgm:spPr/>
      <dgm:t>
        <a:bodyPr/>
        <a:lstStyle/>
        <a:p>
          <a:endParaRPr lang="zh-CN" altLang="en-US" b="0"/>
        </a:p>
      </dgm:t>
    </dgm:pt>
    <dgm:pt modelId="{DCE1E0BC-58B1-4537-A486-930992429402}">
      <dgm:prSet phldrT="[文本]" custT="1">
        <dgm:style>
          <a:lnRef idx="1">
            <a:schemeClr val="accent2"/>
          </a:lnRef>
          <a:fillRef idx="2">
            <a:schemeClr val="accent2"/>
          </a:fillRef>
          <a:effectRef idx="1">
            <a:schemeClr val="accent2"/>
          </a:effectRef>
          <a:fontRef idx="minor">
            <a:schemeClr val="dk1"/>
          </a:fontRef>
        </dgm:style>
      </dgm:prSet>
      <dgm:spPr/>
      <dgm:t>
        <a:bodyPr/>
        <a:lstStyle/>
        <a:p>
          <a:r>
            <a:rPr lang="zh-CN" altLang="en-US" sz="2800" b="0" smtClean="0">
              <a:solidFill>
                <a:schemeClr val="tx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多结构数据</a:t>
          </a:r>
          <a:endParaRPr lang="zh-CN" altLang="en-US" sz="2800" b="0">
            <a:solidFill>
              <a:schemeClr val="tx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A3F1F405-4E4A-4843-A143-30F8D66AFADD}" type="parTrans" cxnId="{825AC7AD-3BB7-443D-9050-17A490A0B26D}">
      <dgm:prSet/>
      <dgm:spPr/>
      <dgm:t>
        <a:bodyPr/>
        <a:lstStyle/>
        <a:p>
          <a:endParaRPr lang="zh-CN" altLang="en-US" b="0"/>
        </a:p>
      </dgm:t>
    </dgm:pt>
    <dgm:pt modelId="{600D8BEC-91D9-4633-8D5A-19D13AB8901E}" type="sibTrans" cxnId="{825AC7AD-3BB7-443D-9050-17A490A0B26D}">
      <dgm:prSet/>
      <dgm:spPr/>
      <dgm:t>
        <a:bodyPr/>
        <a:lstStyle/>
        <a:p>
          <a:endParaRPr lang="zh-CN" altLang="en-US" b="0"/>
        </a:p>
      </dgm:t>
    </dgm:pt>
    <dgm:pt modelId="{8A9048EF-FFA5-4051-B318-8DF33CC8FC84}">
      <dgm:prSet phldrT="[文本]" custT="1"/>
      <dgm:spPr/>
      <dgm:t>
        <a:bodyPr/>
        <a:lstStyle/>
        <a:p>
          <a:r>
            <a:rPr lang="zh-CN" altLang="en-US" sz="2800" b="1"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数据价值</a:t>
          </a:r>
          <a:endParaRPr lang="zh-CN" altLang="en-US" sz="2800" b="1">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44D15DDA-B801-4B1C-AA0C-0D9601523C7D}" type="parTrans" cxnId="{DF8D3321-FC7D-4E8F-9907-4A720E4447FC}">
      <dgm:prSet/>
      <dgm:spPr/>
      <dgm:t>
        <a:bodyPr/>
        <a:lstStyle/>
        <a:p>
          <a:endParaRPr lang="zh-CN" altLang="en-US" b="0"/>
        </a:p>
      </dgm:t>
    </dgm:pt>
    <dgm:pt modelId="{E02002FB-5D65-4DFC-B527-3E7D9E572BF3}" type="sibTrans" cxnId="{DF8D3321-FC7D-4E8F-9907-4A720E4447FC}">
      <dgm:prSet/>
      <dgm:spPr/>
      <dgm:t>
        <a:bodyPr/>
        <a:lstStyle/>
        <a:p>
          <a:endParaRPr lang="zh-CN" altLang="en-US" b="0"/>
        </a:p>
      </dgm:t>
    </dgm:pt>
    <dgm:pt modelId="{9873FE2F-01B7-4BAE-BB23-CA626ADA5B4F}">
      <dgm:prSet phldrT="[文本]" custT="1"/>
      <dgm:spPr/>
      <dgm:t>
        <a:bodyPr/>
        <a:lstStyle/>
        <a:p>
          <a:r>
            <a:rPr lang="zh-CN" altLang="en-US" sz="2800" b="0" smtClean="0">
              <a:effectLst/>
              <a:latin typeface="微软雅黑" panose="020B0503020204020204" pitchFamily="34" charset="-122"/>
              <a:ea typeface="微软雅黑" panose="020B0503020204020204" pitchFamily="34" charset="-122"/>
            </a:rPr>
            <a:t>统计和报表</a:t>
          </a:r>
          <a:endParaRPr lang="zh-CN" altLang="en-US" sz="2800" b="0">
            <a:effectLst/>
            <a:latin typeface="微软雅黑" panose="020B0503020204020204" pitchFamily="34" charset="-122"/>
            <a:ea typeface="微软雅黑" panose="020B0503020204020204" pitchFamily="34" charset="-122"/>
          </a:endParaRPr>
        </a:p>
      </dgm:t>
    </dgm:pt>
    <dgm:pt modelId="{4B9CE020-5497-42AB-B774-AED0121A1FB4}" type="parTrans" cxnId="{EBBD1707-3296-4EEE-BB23-FF83984ABE6F}">
      <dgm:prSet/>
      <dgm:spPr/>
      <dgm:t>
        <a:bodyPr/>
        <a:lstStyle/>
        <a:p>
          <a:endParaRPr lang="zh-CN" altLang="en-US" b="0"/>
        </a:p>
      </dgm:t>
    </dgm:pt>
    <dgm:pt modelId="{2988D750-D6D9-42D9-AA06-373167C8EC06}" type="sibTrans" cxnId="{EBBD1707-3296-4EEE-BB23-FF83984ABE6F}">
      <dgm:prSet/>
      <dgm:spPr/>
      <dgm:t>
        <a:bodyPr/>
        <a:lstStyle/>
        <a:p>
          <a:endParaRPr lang="zh-CN" altLang="en-US" b="0"/>
        </a:p>
      </dgm:t>
    </dgm:pt>
    <dgm:pt modelId="{BD824CBB-18D7-4EF9-A36F-EDAED8F0DAA7}">
      <dgm:prSet phldrT="[文本]" custT="1">
        <dgm:style>
          <a:lnRef idx="1">
            <a:schemeClr val="accent2"/>
          </a:lnRef>
          <a:fillRef idx="2">
            <a:schemeClr val="accent2"/>
          </a:fillRef>
          <a:effectRef idx="1">
            <a:schemeClr val="accent2"/>
          </a:effectRef>
          <a:fontRef idx="minor">
            <a:schemeClr val="dk1"/>
          </a:fontRef>
        </dgm:style>
      </dgm:prSet>
      <dgm:spPr/>
      <dgm:t>
        <a:bodyPr/>
        <a:lstStyle/>
        <a:p>
          <a:r>
            <a:rPr lang="zh-CN" altLang="en-US" sz="2800" b="0" smtClean="0">
              <a:solidFill>
                <a:schemeClr val="tx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预测分析</a:t>
          </a:r>
          <a:endParaRPr lang="zh-CN" altLang="en-US" sz="2800" b="0">
            <a:solidFill>
              <a:schemeClr val="tx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AD40CA48-380D-49A0-8916-E6F00EE440F5}" type="parTrans" cxnId="{EF101D99-5D30-436B-AD62-6C289D2EB7E2}">
      <dgm:prSet/>
      <dgm:spPr/>
      <dgm:t>
        <a:bodyPr/>
        <a:lstStyle/>
        <a:p>
          <a:endParaRPr lang="zh-CN" altLang="en-US" b="0"/>
        </a:p>
      </dgm:t>
    </dgm:pt>
    <dgm:pt modelId="{8195E980-31B6-4C71-869E-C534C372D783}" type="sibTrans" cxnId="{EF101D99-5D30-436B-AD62-6C289D2EB7E2}">
      <dgm:prSet/>
      <dgm:spPr/>
      <dgm:t>
        <a:bodyPr/>
        <a:lstStyle/>
        <a:p>
          <a:endParaRPr lang="zh-CN" altLang="en-US" b="0"/>
        </a:p>
      </dgm:t>
    </dgm:pt>
    <dgm:pt modelId="{9E31BDFC-3863-4E6F-B1D1-7A92C731F04F}" type="pres">
      <dgm:prSet presAssocID="{F7470260-0649-4956-BD3B-BE0CCE1A6E9D}" presName="Name0" presStyleCnt="0">
        <dgm:presLayoutVars>
          <dgm:chPref val="3"/>
          <dgm:dir/>
          <dgm:animLvl val="lvl"/>
          <dgm:resizeHandles/>
        </dgm:presLayoutVars>
      </dgm:prSet>
      <dgm:spPr/>
      <dgm:t>
        <a:bodyPr/>
        <a:lstStyle/>
        <a:p>
          <a:endParaRPr lang="zh-CN" altLang="en-US"/>
        </a:p>
      </dgm:t>
    </dgm:pt>
    <dgm:pt modelId="{BAE75A80-12E1-4FB0-AB36-79AB6D6494EF}" type="pres">
      <dgm:prSet presAssocID="{B622605E-B01B-426B-AE5B-94A75AAE4032}" presName="horFlow" presStyleCnt="0"/>
      <dgm:spPr/>
    </dgm:pt>
    <dgm:pt modelId="{E83563B5-FCFC-41BF-82F9-09BF8881EA0F}" type="pres">
      <dgm:prSet presAssocID="{B622605E-B01B-426B-AE5B-94A75AAE4032}" presName="bigChev" presStyleLbl="node1" presStyleIdx="0" presStyleCnt="4" custScaleX="212984" custLinFactNeighborX="17048"/>
      <dgm:spPr/>
      <dgm:t>
        <a:bodyPr/>
        <a:lstStyle/>
        <a:p>
          <a:endParaRPr lang="zh-CN" altLang="en-US"/>
        </a:p>
      </dgm:t>
    </dgm:pt>
    <dgm:pt modelId="{38FC3911-66A5-4AA1-A44C-B927FE694FB2}" type="pres">
      <dgm:prSet presAssocID="{CCE05215-5B75-44FD-B14A-AC14C6E08AF1}" presName="parTrans" presStyleCnt="0"/>
      <dgm:spPr/>
    </dgm:pt>
    <dgm:pt modelId="{FD7EADB0-1707-4F7C-9113-7FC11219DDC9}" type="pres">
      <dgm:prSet presAssocID="{18473A3B-CB68-446E-8E9D-CDC1331A32AB}" presName="node" presStyleLbl="alignAccFollowNode1" presStyleIdx="0" presStyleCnt="8" custScaleX="212984">
        <dgm:presLayoutVars>
          <dgm:bulletEnabled val="1"/>
        </dgm:presLayoutVars>
      </dgm:prSet>
      <dgm:spPr/>
      <dgm:t>
        <a:bodyPr/>
        <a:lstStyle/>
        <a:p>
          <a:endParaRPr lang="zh-CN" altLang="en-US"/>
        </a:p>
      </dgm:t>
    </dgm:pt>
    <dgm:pt modelId="{46F1B84C-909E-4C8A-9FDA-D91C24F7C253}" type="pres">
      <dgm:prSet presAssocID="{197DB6E2-7C38-48A1-8EB6-15315F75F833}" presName="sibTrans" presStyleCnt="0"/>
      <dgm:spPr/>
    </dgm:pt>
    <dgm:pt modelId="{064BB5E5-4CFF-4FD1-8421-E4CD1CB37B2F}" type="pres">
      <dgm:prSet presAssocID="{D2F00874-AD5A-4FD1-BAF1-1527B5C7C02C}" presName="node" presStyleLbl="alignAccFollowNode1" presStyleIdx="1" presStyleCnt="8" custScaleX="212984">
        <dgm:presLayoutVars>
          <dgm:bulletEnabled val="1"/>
        </dgm:presLayoutVars>
      </dgm:prSet>
      <dgm:spPr/>
      <dgm:t>
        <a:bodyPr/>
        <a:lstStyle/>
        <a:p>
          <a:endParaRPr lang="zh-CN" altLang="en-US"/>
        </a:p>
      </dgm:t>
    </dgm:pt>
    <dgm:pt modelId="{02BCA8BB-7417-445E-98BC-DE156DB8B04B}" type="pres">
      <dgm:prSet presAssocID="{B622605E-B01B-426B-AE5B-94A75AAE4032}" presName="vSp" presStyleCnt="0"/>
      <dgm:spPr/>
    </dgm:pt>
    <dgm:pt modelId="{7EF2CBFF-2C30-42C2-921D-91BBE0A39D8C}" type="pres">
      <dgm:prSet presAssocID="{B7A262FA-BD79-4C2B-97F4-7E2E7E9A84A6}" presName="horFlow" presStyleCnt="0"/>
      <dgm:spPr/>
    </dgm:pt>
    <dgm:pt modelId="{BD16C6DE-A590-4910-B420-E0360027068D}" type="pres">
      <dgm:prSet presAssocID="{B7A262FA-BD79-4C2B-97F4-7E2E7E9A84A6}" presName="bigChev" presStyleLbl="node1" presStyleIdx="1" presStyleCnt="4" custScaleX="212984"/>
      <dgm:spPr/>
      <dgm:t>
        <a:bodyPr/>
        <a:lstStyle/>
        <a:p>
          <a:endParaRPr lang="zh-CN" altLang="en-US"/>
        </a:p>
      </dgm:t>
    </dgm:pt>
    <dgm:pt modelId="{25B9FADD-096E-48DB-A77F-ACE4BD45D793}" type="pres">
      <dgm:prSet presAssocID="{84D3AF8E-8066-4535-8165-716BC5AFF6CE}" presName="parTrans" presStyleCnt="0"/>
      <dgm:spPr/>
    </dgm:pt>
    <dgm:pt modelId="{C72B9A2B-EDA8-4A17-B0FB-C2550F6A00DA}" type="pres">
      <dgm:prSet presAssocID="{638EC626-8FD8-4BCB-8902-71C665081031}" presName="node" presStyleLbl="alignAccFollowNode1" presStyleIdx="2" presStyleCnt="8" custScaleX="212984">
        <dgm:presLayoutVars>
          <dgm:bulletEnabled val="1"/>
        </dgm:presLayoutVars>
      </dgm:prSet>
      <dgm:spPr/>
      <dgm:t>
        <a:bodyPr/>
        <a:lstStyle/>
        <a:p>
          <a:endParaRPr lang="zh-CN" altLang="en-US"/>
        </a:p>
      </dgm:t>
    </dgm:pt>
    <dgm:pt modelId="{9DF0951E-2EA0-465F-8B58-68C514DFA6E5}" type="pres">
      <dgm:prSet presAssocID="{00D4C607-4CFB-470B-8A31-169C9CC6B9B5}" presName="sibTrans" presStyleCnt="0"/>
      <dgm:spPr/>
    </dgm:pt>
    <dgm:pt modelId="{87B2DE2F-1B20-4DE5-8A3B-42213ED7732D}" type="pres">
      <dgm:prSet presAssocID="{33B3C9BB-CC37-4C18-8C71-C879B364A939}" presName="node" presStyleLbl="alignAccFollowNode1" presStyleIdx="3" presStyleCnt="8" custScaleX="212984">
        <dgm:presLayoutVars>
          <dgm:bulletEnabled val="1"/>
        </dgm:presLayoutVars>
      </dgm:prSet>
      <dgm:spPr/>
      <dgm:t>
        <a:bodyPr/>
        <a:lstStyle/>
        <a:p>
          <a:endParaRPr lang="zh-CN" altLang="en-US"/>
        </a:p>
      </dgm:t>
    </dgm:pt>
    <dgm:pt modelId="{64363035-8A50-46D8-BFC9-743526C2CEB0}" type="pres">
      <dgm:prSet presAssocID="{B7A262FA-BD79-4C2B-97F4-7E2E7E9A84A6}" presName="vSp" presStyleCnt="0"/>
      <dgm:spPr/>
    </dgm:pt>
    <dgm:pt modelId="{62A6FD08-C0B8-4B36-B98C-9D5283F77E06}" type="pres">
      <dgm:prSet presAssocID="{3B34B1BC-BD67-49E4-9A4F-3A5288DF2B79}" presName="horFlow" presStyleCnt="0"/>
      <dgm:spPr/>
    </dgm:pt>
    <dgm:pt modelId="{5AACB791-8D5B-4C2C-B35B-E4DA22155135}" type="pres">
      <dgm:prSet presAssocID="{3B34B1BC-BD67-49E4-9A4F-3A5288DF2B79}" presName="bigChev" presStyleLbl="node1" presStyleIdx="2" presStyleCnt="4" custScaleX="212984"/>
      <dgm:spPr/>
      <dgm:t>
        <a:bodyPr/>
        <a:lstStyle/>
        <a:p>
          <a:endParaRPr lang="zh-CN" altLang="en-US"/>
        </a:p>
      </dgm:t>
    </dgm:pt>
    <dgm:pt modelId="{25DE953C-84F2-490A-AF71-0AA4AD2E9844}" type="pres">
      <dgm:prSet presAssocID="{854303AE-AB19-4323-8567-AD5A98840212}" presName="parTrans" presStyleCnt="0"/>
      <dgm:spPr/>
    </dgm:pt>
    <dgm:pt modelId="{03935F3C-E44E-4894-9E28-0542805CC48F}" type="pres">
      <dgm:prSet presAssocID="{6405C81A-DFB7-4761-9696-643EF4959036}" presName="node" presStyleLbl="alignAccFollowNode1" presStyleIdx="4" presStyleCnt="8" custScaleX="212984">
        <dgm:presLayoutVars>
          <dgm:bulletEnabled val="1"/>
        </dgm:presLayoutVars>
      </dgm:prSet>
      <dgm:spPr/>
      <dgm:t>
        <a:bodyPr/>
        <a:lstStyle/>
        <a:p>
          <a:endParaRPr lang="zh-CN" altLang="en-US"/>
        </a:p>
      </dgm:t>
    </dgm:pt>
    <dgm:pt modelId="{7F9A6534-0EE3-4EB9-95CB-72444B228BF9}" type="pres">
      <dgm:prSet presAssocID="{7A08573D-1E36-4401-9A27-74A960D701E8}" presName="sibTrans" presStyleCnt="0"/>
      <dgm:spPr/>
    </dgm:pt>
    <dgm:pt modelId="{692AEA0E-6C60-40CD-897F-DCEC43999166}" type="pres">
      <dgm:prSet presAssocID="{DCE1E0BC-58B1-4537-A486-930992429402}" presName="node" presStyleLbl="alignAccFollowNode1" presStyleIdx="5" presStyleCnt="8" custScaleX="212984">
        <dgm:presLayoutVars>
          <dgm:bulletEnabled val="1"/>
        </dgm:presLayoutVars>
      </dgm:prSet>
      <dgm:spPr/>
      <dgm:t>
        <a:bodyPr/>
        <a:lstStyle/>
        <a:p>
          <a:endParaRPr lang="zh-CN" altLang="en-US"/>
        </a:p>
      </dgm:t>
    </dgm:pt>
    <dgm:pt modelId="{B6FED38B-C7E4-461F-8A58-CB673BA997F3}" type="pres">
      <dgm:prSet presAssocID="{3B34B1BC-BD67-49E4-9A4F-3A5288DF2B79}" presName="vSp" presStyleCnt="0"/>
      <dgm:spPr/>
    </dgm:pt>
    <dgm:pt modelId="{79A3BF64-4BBF-4C45-98A7-5B87883E8011}" type="pres">
      <dgm:prSet presAssocID="{8A9048EF-FFA5-4051-B318-8DF33CC8FC84}" presName="horFlow" presStyleCnt="0"/>
      <dgm:spPr/>
    </dgm:pt>
    <dgm:pt modelId="{FFD2C9D1-6091-433A-B6D8-D2385CD39C2E}" type="pres">
      <dgm:prSet presAssocID="{8A9048EF-FFA5-4051-B318-8DF33CC8FC84}" presName="bigChev" presStyleLbl="node1" presStyleIdx="3" presStyleCnt="4" custScaleX="212984"/>
      <dgm:spPr/>
      <dgm:t>
        <a:bodyPr/>
        <a:lstStyle/>
        <a:p>
          <a:endParaRPr lang="zh-CN" altLang="en-US"/>
        </a:p>
      </dgm:t>
    </dgm:pt>
    <dgm:pt modelId="{BFF131FF-024D-4FE1-9C43-904154FF67C9}" type="pres">
      <dgm:prSet presAssocID="{4B9CE020-5497-42AB-B774-AED0121A1FB4}" presName="parTrans" presStyleCnt="0"/>
      <dgm:spPr/>
    </dgm:pt>
    <dgm:pt modelId="{29133F8A-2552-4D0F-A6B1-AF2500944BCF}" type="pres">
      <dgm:prSet presAssocID="{9873FE2F-01B7-4BAE-BB23-CA626ADA5B4F}" presName="node" presStyleLbl="alignAccFollowNode1" presStyleIdx="6" presStyleCnt="8" custScaleX="212984">
        <dgm:presLayoutVars>
          <dgm:bulletEnabled val="1"/>
        </dgm:presLayoutVars>
      </dgm:prSet>
      <dgm:spPr/>
      <dgm:t>
        <a:bodyPr/>
        <a:lstStyle/>
        <a:p>
          <a:endParaRPr lang="zh-CN" altLang="en-US"/>
        </a:p>
      </dgm:t>
    </dgm:pt>
    <dgm:pt modelId="{1C61133B-9DE1-4BF7-B517-62C9E135F33F}" type="pres">
      <dgm:prSet presAssocID="{2988D750-D6D9-42D9-AA06-373167C8EC06}" presName="sibTrans" presStyleCnt="0"/>
      <dgm:spPr/>
    </dgm:pt>
    <dgm:pt modelId="{BE633CCC-D59E-4EDA-8276-7824958BDB6D}" type="pres">
      <dgm:prSet presAssocID="{BD824CBB-18D7-4EF9-A36F-EDAED8F0DAA7}" presName="node" presStyleLbl="alignAccFollowNode1" presStyleIdx="7" presStyleCnt="8" custScaleX="212984">
        <dgm:presLayoutVars>
          <dgm:bulletEnabled val="1"/>
        </dgm:presLayoutVars>
      </dgm:prSet>
      <dgm:spPr/>
      <dgm:t>
        <a:bodyPr/>
        <a:lstStyle/>
        <a:p>
          <a:endParaRPr lang="zh-CN" altLang="en-US"/>
        </a:p>
      </dgm:t>
    </dgm:pt>
  </dgm:ptLst>
  <dgm:cxnLst>
    <dgm:cxn modelId="{8C7623F9-1AFD-4C1E-A14F-257E12600C65}" srcId="{F7470260-0649-4956-BD3B-BE0CCE1A6E9D}" destId="{3B34B1BC-BD67-49E4-9A4F-3A5288DF2B79}" srcOrd="2" destOrd="0" parTransId="{DDE042C2-0952-427A-9F15-10AF37A29452}" sibTransId="{E4D1424E-BF5D-432D-A18D-F04D14947FC1}"/>
    <dgm:cxn modelId="{2F5C5E3D-17A2-4DE4-A0B7-D32F869DFD95}" type="presOf" srcId="{D2F00874-AD5A-4FD1-BAF1-1527B5C7C02C}" destId="{064BB5E5-4CFF-4FD1-8421-E4CD1CB37B2F}" srcOrd="0" destOrd="0" presId="urn:microsoft.com/office/officeart/2005/8/layout/lProcess3"/>
    <dgm:cxn modelId="{1F591FEB-A0E6-48DA-B76F-AB4FBFEA9006}" srcId="{3B34B1BC-BD67-49E4-9A4F-3A5288DF2B79}" destId="{6405C81A-DFB7-4761-9696-643EF4959036}" srcOrd="0" destOrd="0" parTransId="{854303AE-AB19-4323-8567-AD5A98840212}" sibTransId="{7A08573D-1E36-4401-9A27-74A960D701E8}"/>
    <dgm:cxn modelId="{CF573678-D336-439F-ADAF-288AE5F2A587}" type="presOf" srcId="{33B3C9BB-CC37-4C18-8C71-C879B364A939}" destId="{87B2DE2F-1B20-4DE5-8A3B-42213ED7732D}" srcOrd="0" destOrd="0" presId="urn:microsoft.com/office/officeart/2005/8/layout/lProcess3"/>
    <dgm:cxn modelId="{8A1F639C-DF8F-428D-BBD3-44D350B18CB1}" type="presOf" srcId="{B7A262FA-BD79-4C2B-97F4-7E2E7E9A84A6}" destId="{BD16C6DE-A590-4910-B420-E0360027068D}" srcOrd="0" destOrd="0" presId="urn:microsoft.com/office/officeart/2005/8/layout/lProcess3"/>
    <dgm:cxn modelId="{C32AC000-93D3-499C-8849-F4D6E69700D4}" type="presOf" srcId="{18473A3B-CB68-446E-8E9D-CDC1331A32AB}" destId="{FD7EADB0-1707-4F7C-9113-7FC11219DDC9}" srcOrd="0" destOrd="0" presId="urn:microsoft.com/office/officeart/2005/8/layout/lProcess3"/>
    <dgm:cxn modelId="{0FACEBB9-9184-4094-838B-2EC6F0AE6E16}" type="presOf" srcId="{DCE1E0BC-58B1-4537-A486-930992429402}" destId="{692AEA0E-6C60-40CD-897F-DCEC43999166}" srcOrd="0" destOrd="0" presId="urn:microsoft.com/office/officeart/2005/8/layout/lProcess3"/>
    <dgm:cxn modelId="{F09C8B74-357F-4870-9227-BDD7CCD6A48B}" type="presOf" srcId="{638EC626-8FD8-4BCB-8902-71C665081031}" destId="{C72B9A2B-EDA8-4A17-B0FB-C2550F6A00DA}" srcOrd="0" destOrd="0" presId="urn:microsoft.com/office/officeart/2005/8/layout/lProcess3"/>
    <dgm:cxn modelId="{DF8D3321-FC7D-4E8F-9907-4A720E4447FC}" srcId="{F7470260-0649-4956-BD3B-BE0CCE1A6E9D}" destId="{8A9048EF-FFA5-4051-B318-8DF33CC8FC84}" srcOrd="3" destOrd="0" parTransId="{44D15DDA-B801-4B1C-AA0C-0D9601523C7D}" sibTransId="{E02002FB-5D65-4DFC-B527-3E7D9E572BF3}"/>
    <dgm:cxn modelId="{5B6215A3-53C1-4B46-BB73-7D6A4FC89350}" srcId="{B7A262FA-BD79-4C2B-97F4-7E2E7E9A84A6}" destId="{33B3C9BB-CC37-4C18-8C71-C879B364A939}" srcOrd="1" destOrd="0" parTransId="{27CA23CC-CE16-48B6-BB22-21D1FD1D5B54}" sibTransId="{566F3ED1-9530-46FB-9D10-FEE718AB26F3}"/>
    <dgm:cxn modelId="{24E419A6-79CB-4AA7-9729-7FF4DE31798C}" srcId="{B622605E-B01B-426B-AE5B-94A75AAE4032}" destId="{18473A3B-CB68-446E-8E9D-CDC1331A32AB}" srcOrd="0" destOrd="0" parTransId="{CCE05215-5B75-44FD-B14A-AC14C6E08AF1}" sibTransId="{197DB6E2-7C38-48A1-8EB6-15315F75F833}"/>
    <dgm:cxn modelId="{B10D8773-B1B0-4775-A7A3-F36ACBE7F2D0}" srcId="{B622605E-B01B-426B-AE5B-94A75AAE4032}" destId="{D2F00874-AD5A-4FD1-BAF1-1527B5C7C02C}" srcOrd="1" destOrd="0" parTransId="{0AAEBF3A-6DE0-4D82-BC35-B1D4C8BCF037}" sibTransId="{90437CFA-B192-4AC1-AA2F-2E2FD0FE6ECB}"/>
    <dgm:cxn modelId="{03B785C7-603D-4498-A687-751DD04526CC}" type="presOf" srcId="{6405C81A-DFB7-4761-9696-643EF4959036}" destId="{03935F3C-E44E-4894-9E28-0542805CC48F}" srcOrd="0" destOrd="0" presId="urn:microsoft.com/office/officeart/2005/8/layout/lProcess3"/>
    <dgm:cxn modelId="{BE049EF7-4A4E-43B1-8129-756EAFE53096}" type="presOf" srcId="{BD824CBB-18D7-4EF9-A36F-EDAED8F0DAA7}" destId="{BE633CCC-D59E-4EDA-8276-7824958BDB6D}" srcOrd="0" destOrd="0" presId="urn:microsoft.com/office/officeart/2005/8/layout/lProcess3"/>
    <dgm:cxn modelId="{1452BDEA-7E71-450D-A698-634169219391}" srcId="{B7A262FA-BD79-4C2B-97F4-7E2E7E9A84A6}" destId="{638EC626-8FD8-4BCB-8902-71C665081031}" srcOrd="0" destOrd="0" parTransId="{84D3AF8E-8066-4535-8165-716BC5AFF6CE}" sibTransId="{00D4C607-4CFB-470B-8A31-169C9CC6B9B5}"/>
    <dgm:cxn modelId="{4042BB5C-F4FB-414C-B9F2-BEE3A18E5E60}" type="presOf" srcId="{F7470260-0649-4956-BD3B-BE0CCE1A6E9D}" destId="{9E31BDFC-3863-4E6F-B1D1-7A92C731F04F}" srcOrd="0" destOrd="0" presId="urn:microsoft.com/office/officeart/2005/8/layout/lProcess3"/>
    <dgm:cxn modelId="{EF101D99-5D30-436B-AD62-6C289D2EB7E2}" srcId="{8A9048EF-FFA5-4051-B318-8DF33CC8FC84}" destId="{BD824CBB-18D7-4EF9-A36F-EDAED8F0DAA7}" srcOrd="1" destOrd="0" parTransId="{AD40CA48-380D-49A0-8916-E6F00EE440F5}" sibTransId="{8195E980-31B6-4C71-869E-C534C372D783}"/>
    <dgm:cxn modelId="{D1F56CE4-088A-4177-B2E0-28D3E204FB3D}" type="presOf" srcId="{B622605E-B01B-426B-AE5B-94A75AAE4032}" destId="{E83563B5-FCFC-41BF-82F9-09BF8881EA0F}" srcOrd="0" destOrd="0" presId="urn:microsoft.com/office/officeart/2005/8/layout/lProcess3"/>
    <dgm:cxn modelId="{900278EE-C993-4B19-A779-F88B7F2B4D23}" srcId="{F7470260-0649-4956-BD3B-BE0CCE1A6E9D}" destId="{B622605E-B01B-426B-AE5B-94A75AAE4032}" srcOrd="0" destOrd="0" parTransId="{45605B97-9B23-42B2-B0FD-861EA7293943}" sibTransId="{13E4A599-6E0E-446A-82FD-7AB7CC009825}"/>
    <dgm:cxn modelId="{5B830584-DA63-4504-A528-90F5DDEB0889}" srcId="{F7470260-0649-4956-BD3B-BE0CCE1A6E9D}" destId="{B7A262FA-BD79-4C2B-97F4-7E2E7E9A84A6}" srcOrd="1" destOrd="0" parTransId="{6121545B-EDE0-426D-A748-47AD92F133F8}" sibTransId="{465420D0-F94F-4327-B3F9-B33148596E61}"/>
    <dgm:cxn modelId="{AE3432A3-1192-4469-A578-5F3CD7FCB5DD}" type="presOf" srcId="{9873FE2F-01B7-4BAE-BB23-CA626ADA5B4F}" destId="{29133F8A-2552-4D0F-A6B1-AF2500944BCF}" srcOrd="0" destOrd="0" presId="urn:microsoft.com/office/officeart/2005/8/layout/lProcess3"/>
    <dgm:cxn modelId="{FB4FAB8C-1156-4DA8-AA5D-1BB2A60279C1}" type="presOf" srcId="{3B34B1BC-BD67-49E4-9A4F-3A5288DF2B79}" destId="{5AACB791-8D5B-4C2C-B35B-E4DA22155135}" srcOrd="0" destOrd="0" presId="urn:microsoft.com/office/officeart/2005/8/layout/lProcess3"/>
    <dgm:cxn modelId="{71B18837-7455-46E0-8413-6449C1070330}" type="presOf" srcId="{8A9048EF-FFA5-4051-B318-8DF33CC8FC84}" destId="{FFD2C9D1-6091-433A-B6D8-D2385CD39C2E}" srcOrd="0" destOrd="0" presId="urn:microsoft.com/office/officeart/2005/8/layout/lProcess3"/>
    <dgm:cxn modelId="{825AC7AD-3BB7-443D-9050-17A490A0B26D}" srcId="{3B34B1BC-BD67-49E4-9A4F-3A5288DF2B79}" destId="{DCE1E0BC-58B1-4537-A486-930992429402}" srcOrd="1" destOrd="0" parTransId="{A3F1F405-4E4A-4843-A143-30F8D66AFADD}" sibTransId="{600D8BEC-91D9-4633-8D5A-19D13AB8901E}"/>
    <dgm:cxn modelId="{EBBD1707-3296-4EEE-BB23-FF83984ABE6F}" srcId="{8A9048EF-FFA5-4051-B318-8DF33CC8FC84}" destId="{9873FE2F-01B7-4BAE-BB23-CA626ADA5B4F}" srcOrd="0" destOrd="0" parTransId="{4B9CE020-5497-42AB-B774-AED0121A1FB4}" sibTransId="{2988D750-D6D9-42D9-AA06-373167C8EC06}"/>
    <dgm:cxn modelId="{9B7A475C-3C29-4107-A716-9A9033FB89FB}" type="presParOf" srcId="{9E31BDFC-3863-4E6F-B1D1-7A92C731F04F}" destId="{BAE75A80-12E1-4FB0-AB36-79AB6D6494EF}" srcOrd="0" destOrd="0" presId="urn:microsoft.com/office/officeart/2005/8/layout/lProcess3"/>
    <dgm:cxn modelId="{A3A7FE68-C025-4F99-99C2-DCCC37CAB52E}" type="presParOf" srcId="{BAE75A80-12E1-4FB0-AB36-79AB6D6494EF}" destId="{E83563B5-FCFC-41BF-82F9-09BF8881EA0F}" srcOrd="0" destOrd="0" presId="urn:microsoft.com/office/officeart/2005/8/layout/lProcess3"/>
    <dgm:cxn modelId="{778D964A-AEB6-4FBC-9A2D-36554BC076CF}" type="presParOf" srcId="{BAE75A80-12E1-4FB0-AB36-79AB6D6494EF}" destId="{38FC3911-66A5-4AA1-A44C-B927FE694FB2}" srcOrd="1" destOrd="0" presId="urn:microsoft.com/office/officeart/2005/8/layout/lProcess3"/>
    <dgm:cxn modelId="{A0824E2C-BDFC-4E91-9C55-81C8D83C9E31}" type="presParOf" srcId="{BAE75A80-12E1-4FB0-AB36-79AB6D6494EF}" destId="{FD7EADB0-1707-4F7C-9113-7FC11219DDC9}" srcOrd="2" destOrd="0" presId="urn:microsoft.com/office/officeart/2005/8/layout/lProcess3"/>
    <dgm:cxn modelId="{9B910EB4-13A4-4BDC-8753-7FE53A3E5C93}" type="presParOf" srcId="{BAE75A80-12E1-4FB0-AB36-79AB6D6494EF}" destId="{46F1B84C-909E-4C8A-9FDA-D91C24F7C253}" srcOrd="3" destOrd="0" presId="urn:microsoft.com/office/officeart/2005/8/layout/lProcess3"/>
    <dgm:cxn modelId="{22DBFA36-6F28-45DC-BD0F-BCF77BB44726}" type="presParOf" srcId="{BAE75A80-12E1-4FB0-AB36-79AB6D6494EF}" destId="{064BB5E5-4CFF-4FD1-8421-E4CD1CB37B2F}" srcOrd="4" destOrd="0" presId="urn:microsoft.com/office/officeart/2005/8/layout/lProcess3"/>
    <dgm:cxn modelId="{A9414B27-9400-480F-AD0E-2ED2BF1F2F5F}" type="presParOf" srcId="{9E31BDFC-3863-4E6F-B1D1-7A92C731F04F}" destId="{02BCA8BB-7417-445E-98BC-DE156DB8B04B}" srcOrd="1" destOrd="0" presId="urn:microsoft.com/office/officeart/2005/8/layout/lProcess3"/>
    <dgm:cxn modelId="{DE99880A-DF14-4AF3-9130-01260212AE7B}" type="presParOf" srcId="{9E31BDFC-3863-4E6F-B1D1-7A92C731F04F}" destId="{7EF2CBFF-2C30-42C2-921D-91BBE0A39D8C}" srcOrd="2" destOrd="0" presId="urn:microsoft.com/office/officeart/2005/8/layout/lProcess3"/>
    <dgm:cxn modelId="{85587E6D-4776-48C9-9F5A-7F523AC91D44}" type="presParOf" srcId="{7EF2CBFF-2C30-42C2-921D-91BBE0A39D8C}" destId="{BD16C6DE-A590-4910-B420-E0360027068D}" srcOrd="0" destOrd="0" presId="urn:microsoft.com/office/officeart/2005/8/layout/lProcess3"/>
    <dgm:cxn modelId="{C34BDE1F-5132-49A4-803D-F3E2E002A6B8}" type="presParOf" srcId="{7EF2CBFF-2C30-42C2-921D-91BBE0A39D8C}" destId="{25B9FADD-096E-48DB-A77F-ACE4BD45D793}" srcOrd="1" destOrd="0" presId="urn:microsoft.com/office/officeart/2005/8/layout/lProcess3"/>
    <dgm:cxn modelId="{A0CEE7A9-053D-4DB3-A264-FA1E1B3EE8CF}" type="presParOf" srcId="{7EF2CBFF-2C30-42C2-921D-91BBE0A39D8C}" destId="{C72B9A2B-EDA8-4A17-B0FB-C2550F6A00DA}" srcOrd="2" destOrd="0" presId="urn:microsoft.com/office/officeart/2005/8/layout/lProcess3"/>
    <dgm:cxn modelId="{8ED96D65-C06E-4328-9661-B45A901FACDB}" type="presParOf" srcId="{7EF2CBFF-2C30-42C2-921D-91BBE0A39D8C}" destId="{9DF0951E-2EA0-465F-8B58-68C514DFA6E5}" srcOrd="3" destOrd="0" presId="urn:microsoft.com/office/officeart/2005/8/layout/lProcess3"/>
    <dgm:cxn modelId="{AC48B7CC-3929-4B28-B8EB-83CF5288143E}" type="presParOf" srcId="{7EF2CBFF-2C30-42C2-921D-91BBE0A39D8C}" destId="{87B2DE2F-1B20-4DE5-8A3B-42213ED7732D}" srcOrd="4" destOrd="0" presId="urn:microsoft.com/office/officeart/2005/8/layout/lProcess3"/>
    <dgm:cxn modelId="{39401EBE-A1A9-4718-A15E-8B044A788A67}" type="presParOf" srcId="{9E31BDFC-3863-4E6F-B1D1-7A92C731F04F}" destId="{64363035-8A50-46D8-BFC9-743526C2CEB0}" srcOrd="3" destOrd="0" presId="urn:microsoft.com/office/officeart/2005/8/layout/lProcess3"/>
    <dgm:cxn modelId="{F897A3E6-252D-4D9E-A849-BF04120F1E21}" type="presParOf" srcId="{9E31BDFC-3863-4E6F-B1D1-7A92C731F04F}" destId="{62A6FD08-C0B8-4B36-B98C-9D5283F77E06}" srcOrd="4" destOrd="0" presId="urn:microsoft.com/office/officeart/2005/8/layout/lProcess3"/>
    <dgm:cxn modelId="{DC6E32D9-3F77-4F76-A36E-DBA65A276986}" type="presParOf" srcId="{62A6FD08-C0B8-4B36-B98C-9D5283F77E06}" destId="{5AACB791-8D5B-4C2C-B35B-E4DA22155135}" srcOrd="0" destOrd="0" presId="urn:microsoft.com/office/officeart/2005/8/layout/lProcess3"/>
    <dgm:cxn modelId="{0F9FC4F9-A3AD-4075-ADA6-F411403FA37E}" type="presParOf" srcId="{62A6FD08-C0B8-4B36-B98C-9D5283F77E06}" destId="{25DE953C-84F2-490A-AF71-0AA4AD2E9844}" srcOrd="1" destOrd="0" presId="urn:microsoft.com/office/officeart/2005/8/layout/lProcess3"/>
    <dgm:cxn modelId="{5835A8FE-4622-43A7-B74D-177D5960E3BA}" type="presParOf" srcId="{62A6FD08-C0B8-4B36-B98C-9D5283F77E06}" destId="{03935F3C-E44E-4894-9E28-0542805CC48F}" srcOrd="2" destOrd="0" presId="urn:microsoft.com/office/officeart/2005/8/layout/lProcess3"/>
    <dgm:cxn modelId="{765F3A29-B622-4FA8-8E61-8E42B3C7DF67}" type="presParOf" srcId="{62A6FD08-C0B8-4B36-B98C-9D5283F77E06}" destId="{7F9A6534-0EE3-4EB9-95CB-72444B228BF9}" srcOrd="3" destOrd="0" presId="urn:microsoft.com/office/officeart/2005/8/layout/lProcess3"/>
    <dgm:cxn modelId="{A3415661-F1F3-4366-AAF1-B44481ED6579}" type="presParOf" srcId="{62A6FD08-C0B8-4B36-B98C-9D5283F77E06}" destId="{692AEA0E-6C60-40CD-897F-DCEC43999166}" srcOrd="4" destOrd="0" presId="urn:microsoft.com/office/officeart/2005/8/layout/lProcess3"/>
    <dgm:cxn modelId="{66E11BAB-23D9-42FF-A754-B5F7593B9D93}" type="presParOf" srcId="{9E31BDFC-3863-4E6F-B1D1-7A92C731F04F}" destId="{B6FED38B-C7E4-461F-8A58-CB673BA997F3}" srcOrd="5" destOrd="0" presId="urn:microsoft.com/office/officeart/2005/8/layout/lProcess3"/>
    <dgm:cxn modelId="{4EA05F10-594A-4108-B767-A87950A3121A}" type="presParOf" srcId="{9E31BDFC-3863-4E6F-B1D1-7A92C731F04F}" destId="{79A3BF64-4BBF-4C45-98A7-5B87883E8011}" srcOrd="6" destOrd="0" presId="urn:microsoft.com/office/officeart/2005/8/layout/lProcess3"/>
    <dgm:cxn modelId="{27EC8CCD-E1F8-44FD-87C5-AAED57172838}" type="presParOf" srcId="{79A3BF64-4BBF-4C45-98A7-5B87883E8011}" destId="{FFD2C9D1-6091-433A-B6D8-D2385CD39C2E}" srcOrd="0" destOrd="0" presId="urn:microsoft.com/office/officeart/2005/8/layout/lProcess3"/>
    <dgm:cxn modelId="{03D8F307-7B94-4F49-8842-F5E26BEBBC48}" type="presParOf" srcId="{79A3BF64-4BBF-4C45-98A7-5B87883E8011}" destId="{BFF131FF-024D-4FE1-9C43-904154FF67C9}" srcOrd="1" destOrd="0" presId="urn:microsoft.com/office/officeart/2005/8/layout/lProcess3"/>
    <dgm:cxn modelId="{F4511829-0D99-4049-AFC1-CC73CB5F3914}" type="presParOf" srcId="{79A3BF64-4BBF-4C45-98A7-5B87883E8011}" destId="{29133F8A-2552-4D0F-A6B1-AF2500944BCF}" srcOrd="2" destOrd="0" presId="urn:microsoft.com/office/officeart/2005/8/layout/lProcess3"/>
    <dgm:cxn modelId="{1C8B8805-46D6-40C2-9FBA-AFF59C20FA2A}" type="presParOf" srcId="{79A3BF64-4BBF-4C45-98A7-5B87883E8011}" destId="{1C61133B-9DE1-4BF7-B517-62C9E135F33F}" srcOrd="3" destOrd="0" presId="urn:microsoft.com/office/officeart/2005/8/layout/lProcess3"/>
    <dgm:cxn modelId="{D3AE94BB-84CD-48D6-9C95-2F54555BCD26}" type="presParOf" srcId="{79A3BF64-4BBF-4C45-98A7-5B87883E8011}" destId="{BE633CCC-D59E-4EDA-8276-7824958BDB6D}" srcOrd="4"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3F8E471-5A15-4C7E-BE2B-3F8A260D7478}" type="doc">
      <dgm:prSet loTypeId="urn:microsoft.com/office/officeart/2005/8/layout/chevron1" loCatId="process" qsTypeId="urn:microsoft.com/office/officeart/2005/8/quickstyle/simple1" qsCatId="simple" csTypeId="urn:microsoft.com/office/officeart/2005/8/colors/accent1_2" csCatId="accent1" phldr="1"/>
      <dgm:spPr/>
    </dgm:pt>
    <dgm:pt modelId="{AF30C095-E79D-4E43-BA76-8F3A1D66DF7B}">
      <dgm:prSet phldrT="[文本]" custT="1">
        <dgm:style>
          <a:lnRef idx="0">
            <a:schemeClr val="accent1"/>
          </a:lnRef>
          <a:fillRef idx="3">
            <a:schemeClr val="accent1"/>
          </a:fillRef>
          <a:effectRef idx="3">
            <a:schemeClr val="accent1"/>
          </a:effectRef>
          <a:fontRef idx="minor">
            <a:schemeClr val="lt1"/>
          </a:fontRef>
        </dgm:style>
      </dgm:prSet>
      <dgm:spPr/>
      <dgm:t>
        <a:bodyPr/>
        <a:lstStyle/>
        <a:p>
          <a:r>
            <a:rPr lang="zh-CN" altLang="zh-CN" sz="2400" b="1"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数据采集</a:t>
          </a:r>
          <a:endParaRPr lang="zh-CN" altLang="en-US" sz="2400" b="1">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E6325DB0-9767-4C22-9310-7C390FC586E3}" type="parTrans" cxnId="{A0E9BB08-6B5E-41E5-9975-ED4260C3F4A2}">
      <dgm:prSet/>
      <dgm:spPr/>
      <dgm:t>
        <a:bodyPr/>
        <a:lstStyle/>
        <a:p>
          <a:endParaRPr lang="zh-CN" altLang="en-US" sz="2400" b="1">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7BC1F851-291B-4BA4-BF67-B7E744550A22}" type="sibTrans" cxnId="{A0E9BB08-6B5E-41E5-9975-ED4260C3F4A2}">
      <dgm:prSet/>
      <dgm:spPr/>
      <dgm:t>
        <a:bodyPr/>
        <a:lstStyle/>
        <a:p>
          <a:endParaRPr lang="zh-CN" altLang="en-US" sz="2400" b="1">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3506A49D-02CE-4246-B164-DCFACBCE4CBC}">
      <dgm:prSet phldrT="[文本]" custT="1">
        <dgm:style>
          <a:lnRef idx="0">
            <a:schemeClr val="accent5"/>
          </a:lnRef>
          <a:fillRef idx="3">
            <a:schemeClr val="accent5"/>
          </a:fillRef>
          <a:effectRef idx="3">
            <a:schemeClr val="accent5"/>
          </a:effectRef>
          <a:fontRef idx="minor">
            <a:schemeClr val="lt1"/>
          </a:fontRef>
        </dgm:style>
      </dgm:prSet>
      <dgm:spPr/>
      <dgm:t>
        <a:bodyPr/>
        <a:lstStyle/>
        <a:p>
          <a:r>
            <a:rPr lang="zh-CN" altLang="zh-CN" sz="2400" b="1"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数据预处理</a:t>
          </a:r>
          <a:endParaRPr lang="zh-CN" altLang="en-US" sz="2400" b="1">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0E873AD0-1D42-4811-8410-9FFA3B3B8FBF}" type="parTrans" cxnId="{700C3E12-3314-4B21-BF15-486451B28963}">
      <dgm:prSet/>
      <dgm:spPr/>
      <dgm:t>
        <a:bodyPr/>
        <a:lstStyle/>
        <a:p>
          <a:endParaRPr lang="zh-CN" altLang="en-US" sz="2400" b="1">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309DB5DA-B651-4EDE-8A89-BCD6E26DED7C}" type="sibTrans" cxnId="{700C3E12-3314-4B21-BF15-486451B28963}">
      <dgm:prSet/>
      <dgm:spPr/>
      <dgm:t>
        <a:bodyPr/>
        <a:lstStyle/>
        <a:p>
          <a:endParaRPr lang="zh-CN" altLang="en-US" sz="2400" b="1">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663D5948-3A19-4CE7-9BC5-E7B123B27C37}">
      <dgm:prSet phldrT="[文本]" custT="1">
        <dgm:style>
          <a:lnRef idx="0">
            <a:schemeClr val="accent4"/>
          </a:lnRef>
          <a:fillRef idx="3">
            <a:schemeClr val="accent4"/>
          </a:fillRef>
          <a:effectRef idx="3">
            <a:schemeClr val="accent4"/>
          </a:effectRef>
          <a:fontRef idx="minor">
            <a:schemeClr val="lt1"/>
          </a:fontRef>
        </dgm:style>
      </dgm:prSet>
      <dgm:spPr/>
      <dgm:t>
        <a:bodyPr/>
        <a:lstStyle/>
        <a:p>
          <a:r>
            <a:rPr lang="zh-CN" altLang="zh-CN" sz="2400" b="1"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数据分析</a:t>
          </a:r>
          <a:endParaRPr lang="zh-CN" altLang="en-US" sz="2400" b="1">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660F5372-E534-4A6F-B194-0C5578F0EDA4}" type="parTrans" cxnId="{D882A23B-0623-4EA3-871A-347C6166F31E}">
      <dgm:prSet/>
      <dgm:spPr/>
      <dgm:t>
        <a:bodyPr/>
        <a:lstStyle/>
        <a:p>
          <a:endParaRPr lang="zh-CN" altLang="en-US" sz="2400" b="1">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49272DA3-CA7D-4462-A36C-0E9F20A5E3F0}" type="sibTrans" cxnId="{D882A23B-0623-4EA3-871A-347C6166F31E}">
      <dgm:prSet/>
      <dgm:spPr/>
      <dgm:t>
        <a:bodyPr/>
        <a:lstStyle/>
        <a:p>
          <a:endParaRPr lang="zh-CN" altLang="en-US" sz="2400" b="1">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2755557A-A2B1-447A-AEA5-36CCEDB8135F}">
      <dgm:prSet phldrT="[文本]" custT="1">
        <dgm:style>
          <a:lnRef idx="0">
            <a:schemeClr val="accent2"/>
          </a:lnRef>
          <a:fillRef idx="3">
            <a:schemeClr val="accent2"/>
          </a:fillRef>
          <a:effectRef idx="3">
            <a:schemeClr val="accent2"/>
          </a:effectRef>
          <a:fontRef idx="minor">
            <a:schemeClr val="lt1"/>
          </a:fontRef>
        </dgm:style>
      </dgm:prSet>
      <dgm:spPr/>
      <dgm:t>
        <a:bodyPr/>
        <a:lstStyle/>
        <a:p>
          <a:r>
            <a:rPr lang="zh-CN" altLang="zh-CN" sz="2400" b="1"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数据挖掘</a:t>
          </a:r>
          <a:endParaRPr lang="zh-CN" altLang="en-US" sz="2400" b="1">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4C5486D2-DDE1-439A-9F63-1452C9BEF63A}" type="parTrans" cxnId="{71F35B58-5462-47E0-B7B3-1B107DD3EBCA}">
      <dgm:prSet/>
      <dgm:spPr/>
      <dgm:t>
        <a:bodyPr/>
        <a:lstStyle/>
        <a:p>
          <a:endParaRPr lang="zh-CN" altLang="en-US" sz="2400" b="1">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884A6054-1F3E-41D3-92E6-4110868E1CB7}" type="sibTrans" cxnId="{71F35B58-5462-47E0-B7B3-1B107DD3EBCA}">
      <dgm:prSet/>
      <dgm:spPr/>
      <dgm:t>
        <a:bodyPr/>
        <a:lstStyle/>
        <a:p>
          <a:endParaRPr lang="zh-CN" altLang="en-US" sz="2400" b="1">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829836C6-E441-429C-B7CD-468B913BF90B}" type="pres">
      <dgm:prSet presAssocID="{E3F8E471-5A15-4C7E-BE2B-3F8A260D7478}" presName="Name0" presStyleCnt="0">
        <dgm:presLayoutVars>
          <dgm:dir/>
          <dgm:animLvl val="lvl"/>
          <dgm:resizeHandles val="exact"/>
        </dgm:presLayoutVars>
      </dgm:prSet>
      <dgm:spPr/>
    </dgm:pt>
    <dgm:pt modelId="{8F048D8A-6331-41B5-88A4-9EA74777E5CD}" type="pres">
      <dgm:prSet presAssocID="{AF30C095-E79D-4E43-BA76-8F3A1D66DF7B}" presName="parTxOnly" presStyleLbl="node1" presStyleIdx="0" presStyleCnt="4">
        <dgm:presLayoutVars>
          <dgm:chMax val="0"/>
          <dgm:chPref val="0"/>
          <dgm:bulletEnabled val="1"/>
        </dgm:presLayoutVars>
      </dgm:prSet>
      <dgm:spPr/>
      <dgm:t>
        <a:bodyPr/>
        <a:lstStyle/>
        <a:p>
          <a:endParaRPr lang="zh-CN" altLang="en-US"/>
        </a:p>
      </dgm:t>
    </dgm:pt>
    <dgm:pt modelId="{791CBE62-ADF2-44A2-A1AD-37DAFEB9E8CC}" type="pres">
      <dgm:prSet presAssocID="{7BC1F851-291B-4BA4-BF67-B7E744550A22}" presName="parTxOnlySpace" presStyleCnt="0"/>
      <dgm:spPr/>
    </dgm:pt>
    <dgm:pt modelId="{E7DB01D4-6BED-438A-97AE-1CBE95115DC3}" type="pres">
      <dgm:prSet presAssocID="{3506A49D-02CE-4246-B164-DCFACBCE4CBC}" presName="parTxOnly" presStyleLbl="node1" presStyleIdx="1" presStyleCnt="4">
        <dgm:presLayoutVars>
          <dgm:chMax val="0"/>
          <dgm:chPref val="0"/>
          <dgm:bulletEnabled val="1"/>
        </dgm:presLayoutVars>
      </dgm:prSet>
      <dgm:spPr/>
      <dgm:t>
        <a:bodyPr/>
        <a:lstStyle/>
        <a:p>
          <a:endParaRPr lang="zh-CN" altLang="en-US"/>
        </a:p>
      </dgm:t>
    </dgm:pt>
    <dgm:pt modelId="{A33A91C3-9FB3-48FB-A1E5-8A7D271CC676}" type="pres">
      <dgm:prSet presAssocID="{309DB5DA-B651-4EDE-8A89-BCD6E26DED7C}" presName="parTxOnlySpace" presStyleCnt="0"/>
      <dgm:spPr/>
    </dgm:pt>
    <dgm:pt modelId="{0E660EF9-E3B4-441A-8289-D688B01DA424}" type="pres">
      <dgm:prSet presAssocID="{663D5948-3A19-4CE7-9BC5-E7B123B27C37}" presName="parTxOnly" presStyleLbl="node1" presStyleIdx="2" presStyleCnt="4">
        <dgm:presLayoutVars>
          <dgm:chMax val="0"/>
          <dgm:chPref val="0"/>
          <dgm:bulletEnabled val="1"/>
        </dgm:presLayoutVars>
      </dgm:prSet>
      <dgm:spPr/>
      <dgm:t>
        <a:bodyPr/>
        <a:lstStyle/>
        <a:p>
          <a:endParaRPr lang="zh-CN" altLang="en-US"/>
        </a:p>
      </dgm:t>
    </dgm:pt>
    <dgm:pt modelId="{F253F191-4882-4490-91B0-F57DEC91CC5D}" type="pres">
      <dgm:prSet presAssocID="{49272DA3-CA7D-4462-A36C-0E9F20A5E3F0}" presName="parTxOnlySpace" presStyleCnt="0"/>
      <dgm:spPr/>
    </dgm:pt>
    <dgm:pt modelId="{28CA5EE2-681E-45F5-8C11-E5FC7DF5EF51}" type="pres">
      <dgm:prSet presAssocID="{2755557A-A2B1-447A-AEA5-36CCEDB8135F}" presName="parTxOnly" presStyleLbl="node1" presStyleIdx="3" presStyleCnt="4">
        <dgm:presLayoutVars>
          <dgm:chMax val="0"/>
          <dgm:chPref val="0"/>
          <dgm:bulletEnabled val="1"/>
        </dgm:presLayoutVars>
      </dgm:prSet>
      <dgm:spPr/>
      <dgm:t>
        <a:bodyPr/>
        <a:lstStyle/>
        <a:p>
          <a:endParaRPr lang="zh-CN" altLang="en-US"/>
        </a:p>
      </dgm:t>
    </dgm:pt>
  </dgm:ptLst>
  <dgm:cxnLst>
    <dgm:cxn modelId="{8E772E40-53D4-4FC5-8788-24FA302D1AB1}" type="presOf" srcId="{663D5948-3A19-4CE7-9BC5-E7B123B27C37}" destId="{0E660EF9-E3B4-441A-8289-D688B01DA424}" srcOrd="0" destOrd="0" presId="urn:microsoft.com/office/officeart/2005/8/layout/chevron1"/>
    <dgm:cxn modelId="{89C8DE67-DA2D-4F1D-A246-8E382B8208A2}" type="presOf" srcId="{3506A49D-02CE-4246-B164-DCFACBCE4CBC}" destId="{E7DB01D4-6BED-438A-97AE-1CBE95115DC3}" srcOrd="0" destOrd="0" presId="urn:microsoft.com/office/officeart/2005/8/layout/chevron1"/>
    <dgm:cxn modelId="{A0E9BB08-6B5E-41E5-9975-ED4260C3F4A2}" srcId="{E3F8E471-5A15-4C7E-BE2B-3F8A260D7478}" destId="{AF30C095-E79D-4E43-BA76-8F3A1D66DF7B}" srcOrd="0" destOrd="0" parTransId="{E6325DB0-9767-4C22-9310-7C390FC586E3}" sibTransId="{7BC1F851-291B-4BA4-BF67-B7E744550A22}"/>
    <dgm:cxn modelId="{71F35B58-5462-47E0-B7B3-1B107DD3EBCA}" srcId="{E3F8E471-5A15-4C7E-BE2B-3F8A260D7478}" destId="{2755557A-A2B1-447A-AEA5-36CCEDB8135F}" srcOrd="3" destOrd="0" parTransId="{4C5486D2-DDE1-439A-9F63-1452C9BEF63A}" sibTransId="{884A6054-1F3E-41D3-92E6-4110868E1CB7}"/>
    <dgm:cxn modelId="{540EDD63-36F0-4A4B-A502-ACB189B21301}" type="presOf" srcId="{AF30C095-E79D-4E43-BA76-8F3A1D66DF7B}" destId="{8F048D8A-6331-41B5-88A4-9EA74777E5CD}" srcOrd="0" destOrd="0" presId="urn:microsoft.com/office/officeart/2005/8/layout/chevron1"/>
    <dgm:cxn modelId="{D882A23B-0623-4EA3-871A-347C6166F31E}" srcId="{E3F8E471-5A15-4C7E-BE2B-3F8A260D7478}" destId="{663D5948-3A19-4CE7-9BC5-E7B123B27C37}" srcOrd="2" destOrd="0" parTransId="{660F5372-E534-4A6F-B194-0C5578F0EDA4}" sibTransId="{49272DA3-CA7D-4462-A36C-0E9F20A5E3F0}"/>
    <dgm:cxn modelId="{EA228A9B-5AE2-486F-AD98-163FCEE3272C}" type="presOf" srcId="{E3F8E471-5A15-4C7E-BE2B-3F8A260D7478}" destId="{829836C6-E441-429C-B7CD-468B913BF90B}" srcOrd="0" destOrd="0" presId="urn:microsoft.com/office/officeart/2005/8/layout/chevron1"/>
    <dgm:cxn modelId="{700C3E12-3314-4B21-BF15-486451B28963}" srcId="{E3F8E471-5A15-4C7E-BE2B-3F8A260D7478}" destId="{3506A49D-02CE-4246-B164-DCFACBCE4CBC}" srcOrd="1" destOrd="0" parTransId="{0E873AD0-1D42-4811-8410-9FFA3B3B8FBF}" sibTransId="{309DB5DA-B651-4EDE-8A89-BCD6E26DED7C}"/>
    <dgm:cxn modelId="{08CAF1F7-8487-4062-B23D-F3D2ED5922C0}" type="presOf" srcId="{2755557A-A2B1-447A-AEA5-36CCEDB8135F}" destId="{28CA5EE2-681E-45F5-8C11-E5FC7DF5EF51}" srcOrd="0" destOrd="0" presId="urn:microsoft.com/office/officeart/2005/8/layout/chevron1"/>
    <dgm:cxn modelId="{8F073239-3CA4-4FF6-8996-9159BEA08576}" type="presParOf" srcId="{829836C6-E441-429C-B7CD-468B913BF90B}" destId="{8F048D8A-6331-41B5-88A4-9EA74777E5CD}" srcOrd="0" destOrd="0" presId="urn:microsoft.com/office/officeart/2005/8/layout/chevron1"/>
    <dgm:cxn modelId="{35E1EA48-16F3-4654-B502-46658862A748}" type="presParOf" srcId="{829836C6-E441-429C-B7CD-468B913BF90B}" destId="{791CBE62-ADF2-44A2-A1AD-37DAFEB9E8CC}" srcOrd="1" destOrd="0" presId="urn:microsoft.com/office/officeart/2005/8/layout/chevron1"/>
    <dgm:cxn modelId="{FFFCC67E-F9EA-4E8D-83F4-15EBE64DB341}" type="presParOf" srcId="{829836C6-E441-429C-B7CD-468B913BF90B}" destId="{E7DB01D4-6BED-438A-97AE-1CBE95115DC3}" srcOrd="2" destOrd="0" presId="urn:microsoft.com/office/officeart/2005/8/layout/chevron1"/>
    <dgm:cxn modelId="{7EB63EA5-ABEA-42BF-8699-865E7BC99BFC}" type="presParOf" srcId="{829836C6-E441-429C-B7CD-468B913BF90B}" destId="{A33A91C3-9FB3-48FB-A1E5-8A7D271CC676}" srcOrd="3" destOrd="0" presId="urn:microsoft.com/office/officeart/2005/8/layout/chevron1"/>
    <dgm:cxn modelId="{431496A7-BF76-4536-8BAE-C8AE798A3F3E}" type="presParOf" srcId="{829836C6-E441-429C-B7CD-468B913BF90B}" destId="{0E660EF9-E3B4-441A-8289-D688B01DA424}" srcOrd="4" destOrd="0" presId="urn:microsoft.com/office/officeart/2005/8/layout/chevron1"/>
    <dgm:cxn modelId="{9F769277-3EF0-4767-99F1-EDBA2E5BEAC5}" type="presParOf" srcId="{829836C6-E441-429C-B7CD-468B913BF90B}" destId="{F253F191-4882-4490-91B0-F57DEC91CC5D}" srcOrd="5" destOrd="0" presId="urn:microsoft.com/office/officeart/2005/8/layout/chevron1"/>
    <dgm:cxn modelId="{09931741-A9AA-4BD9-89A2-853035BD0910}" type="presParOf" srcId="{829836C6-E441-429C-B7CD-468B913BF90B}" destId="{28CA5EE2-681E-45F5-8C11-E5FC7DF5EF51}"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54A6A0-3FD9-4A0E-A8A2-CC372871039B}">
      <dsp:nvSpPr>
        <dsp:cNvPr id="0" name=""/>
        <dsp:cNvSpPr/>
      </dsp:nvSpPr>
      <dsp:spPr>
        <a:xfrm>
          <a:off x="397388" y="1208"/>
          <a:ext cx="5802104" cy="921026"/>
        </a:xfrm>
        <a:prstGeom prst="roundRect">
          <a:avLst>
            <a:gd name="adj" fmla="val 10000"/>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60960" tIns="40640" rIns="60960" bIns="40640" numCol="1" spcCol="1270" anchor="ctr" anchorCtr="0">
          <a:noAutofit/>
        </a:bodyPr>
        <a:lstStyle/>
        <a:p>
          <a:pPr lvl="0" algn="ctr" defTabSz="1422400">
            <a:lnSpc>
              <a:spcPct val="90000"/>
            </a:lnSpc>
            <a:spcBef>
              <a:spcPct val="0"/>
            </a:spcBef>
            <a:spcAft>
              <a:spcPct val="35000"/>
            </a:spcAft>
          </a:pPr>
          <a:r>
            <a:rPr lang="zh-CN" altLang="en-US" sz="3200" b="1" kern="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a:t>
          </a:r>
          <a:r>
            <a:rPr lang="en-US" altLang="zh-CN" sz="3200" b="1" kern="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zh-CN" altLang="en-US" sz="3200" b="1" kern="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章</a:t>
          </a:r>
          <a:r>
            <a:rPr lang="en-US" altLang="zh-CN" sz="3200" b="1" kern="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3200" b="1" kern="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计算工具和技术特征</a:t>
          </a:r>
          <a:endParaRPr lang="zh-CN" altLang="en-US" sz="3200" b="1" kern="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sp:txBody>
      <dsp:txXfrm>
        <a:off x="424364" y="28184"/>
        <a:ext cx="5748152" cy="867074"/>
      </dsp:txXfrm>
    </dsp:sp>
    <dsp:sp modelId="{C561AD92-B77D-4D3A-896D-9B4AAD777598}">
      <dsp:nvSpPr>
        <dsp:cNvPr id="0" name=""/>
        <dsp:cNvSpPr/>
      </dsp:nvSpPr>
      <dsp:spPr>
        <a:xfrm>
          <a:off x="396623" y="1088020"/>
          <a:ext cx="921026" cy="921026"/>
        </a:xfrm>
        <a:prstGeom prst="roundRect">
          <a:avLst>
            <a:gd name="adj" fmla="val 16670"/>
          </a:avLst>
        </a:prstGeom>
        <a:blipFill>
          <a:blip xmlns:r="http://schemas.openxmlformats.org/officeDocument/2006/relationships" r:embed="rId1" cstate="email">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883069-EFD1-4A9D-BC7D-8CF3D35D3755}">
      <dsp:nvSpPr>
        <dsp:cNvPr id="0" name=""/>
        <dsp:cNvSpPr/>
      </dsp:nvSpPr>
      <dsp:spPr>
        <a:xfrm>
          <a:off x="1524823" y="1088020"/>
          <a:ext cx="4680059" cy="921026"/>
        </a:xfrm>
        <a:prstGeom prst="roundRect">
          <a:avLst>
            <a:gd name="adj" fmla="val 16670"/>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199136" tIns="199136" rIns="199136" bIns="199136" numCol="1" spcCol="1270" anchor="ctr" anchorCtr="0">
          <a:noAutofit/>
        </a:bodyPr>
        <a:lstStyle/>
        <a:p>
          <a:pPr lvl="0" algn="l" defTabSz="1244600">
            <a:lnSpc>
              <a:spcPct val="90000"/>
            </a:lnSpc>
            <a:spcBef>
              <a:spcPct val="0"/>
            </a:spcBef>
            <a:spcAft>
              <a:spcPct val="35000"/>
            </a:spcAft>
          </a:pPr>
          <a:r>
            <a:rPr lang="en-US" altLang="zh-CN" sz="2800" b="1" kern="120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1.1  </a:t>
          </a:r>
          <a:r>
            <a:rPr lang="zh-CN" altLang="en-US" sz="2800" b="1" kern="120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计算机的发展</a:t>
          </a:r>
          <a:endParaRPr lang="zh-CN" altLang="en-US" sz="2800" b="1" kern="12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sp:txBody>
      <dsp:txXfrm>
        <a:off x="1569792" y="1132989"/>
        <a:ext cx="4590121" cy="831088"/>
      </dsp:txXfrm>
    </dsp:sp>
    <dsp:sp modelId="{8D7004D4-A59C-467F-AF5D-7C4BE97464AC}">
      <dsp:nvSpPr>
        <dsp:cNvPr id="0" name=""/>
        <dsp:cNvSpPr/>
      </dsp:nvSpPr>
      <dsp:spPr>
        <a:xfrm>
          <a:off x="422023" y="2107533"/>
          <a:ext cx="921026" cy="921026"/>
        </a:xfrm>
        <a:prstGeom prst="roundRect">
          <a:avLst>
            <a:gd name="adj" fmla="val 16670"/>
          </a:avLst>
        </a:prstGeom>
        <a:blipFill>
          <a:blip xmlns:r="http://schemas.openxmlformats.org/officeDocument/2006/relationships" r:embed="rId2" cstate="email">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09A8EB-8AAA-4526-B8EE-DA01E97BF22F}">
      <dsp:nvSpPr>
        <dsp:cNvPr id="0" name=""/>
        <dsp:cNvSpPr/>
      </dsp:nvSpPr>
      <dsp:spPr>
        <a:xfrm>
          <a:off x="1519454" y="2107533"/>
          <a:ext cx="4653334" cy="921026"/>
        </a:xfrm>
        <a:prstGeom prst="roundRect">
          <a:avLst>
            <a:gd name="adj" fmla="val 16670"/>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99136" tIns="199136" rIns="199136" bIns="199136" numCol="1" spcCol="1270" anchor="ctr" anchorCtr="0">
          <a:noAutofit/>
        </a:bodyPr>
        <a:lstStyle/>
        <a:p>
          <a:pPr lvl="0" algn="l" defTabSz="1244600">
            <a:lnSpc>
              <a:spcPct val="90000"/>
            </a:lnSpc>
            <a:spcBef>
              <a:spcPct val="0"/>
            </a:spcBef>
            <a:spcAft>
              <a:spcPct val="35000"/>
            </a:spcAft>
          </a:pPr>
          <a:r>
            <a:rPr lang="en-US" altLang="zh-CN" sz="2800" b="0" kern="120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  </a:t>
          </a:r>
          <a:r>
            <a:rPr lang="zh-CN" altLang="en-US" sz="2800" b="0" kern="120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计算机的类型</a:t>
          </a:r>
          <a:endParaRPr lang="zh-CN" altLang="en-US" sz="2800" b="0" kern="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sp:txBody>
      <dsp:txXfrm>
        <a:off x="1564423" y="2152502"/>
        <a:ext cx="4563396" cy="831088"/>
      </dsp:txXfrm>
    </dsp:sp>
    <dsp:sp modelId="{0DC5DF64-AEB9-4034-8B76-56A38D0CBC57}">
      <dsp:nvSpPr>
        <dsp:cNvPr id="0" name=""/>
        <dsp:cNvSpPr/>
      </dsp:nvSpPr>
      <dsp:spPr>
        <a:xfrm>
          <a:off x="429262" y="3139083"/>
          <a:ext cx="921026" cy="921026"/>
        </a:xfrm>
        <a:prstGeom prst="roundRect">
          <a:avLst>
            <a:gd name="adj" fmla="val 16670"/>
          </a:avLst>
        </a:prstGeom>
        <a:blipFill>
          <a:blip xmlns:r="http://schemas.openxmlformats.org/officeDocument/2006/relationships" r:embed="rId3" cstate="email">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CA16B7-4368-493F-96D7-6C59AB4CCC1D}">
      <dsp:nvSpPr>
        <dsp:cNvPr id="0" name=""/>
        <dsp:cNvSpPr/>
      </dsp:nvSpPr>
      <dsp:spPr>
        <a:xfrm>
          <a:off x="1525913" y="3127045"/>
          <a:ext cx="4614782" cy="921026"/>
        </a:xfrm>
        <a:prstGeom prst="roundRect">
          <a:avLst>
            <a:gd name="adj" fmla="val 16670"/>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99136" tIns="199136" rIns="199136" bIns="199136" numCol="1" spcCol="1270" anchor="ctr" anchorCtr="0">
          <a:noAutofit/>
        </a:bodyPr>
        <a:lstStyle/>
        <a:p>
          <a:pPr lvl="0" algn="l" defTabSz="1244600">
            <a:lnSpc>
              <a:spcPct val="90000"/>
            </a:lnSpc>
            <a:spcBef>
              <a:spcPct val="0"/>
            </a:spcBef>
            <a:spcAft>
              <a:spcPct val="35000"/>
            </a:spcAft>
          </a:pPr>
          <a:r>
            <a:rPr lang="en-US" altLang="zh-CN" sz="2800" b="0" kern="120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1.3  </a:t>
          </a:r>
          <a:r>
            <a:rPr lang="zh-CN" altLang="en-US" sz="2800" b="0" kern="120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计算机的特征</a:t>
          </a:r>
          <a:endParaRPr lang="zh-CN" altLang="en-US" sz="2800" b="0" kern="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sp:txBody>
      <dsp:txXfrm>
        <a:off x="1570882" y="3172014"/>
        <a:ext cx="4524844" cy="831088"/>
      </dsp:txXfrm>
    </dsp:sp>
    <dsp:sp modelId="{669280C3-772E-41BA-B069-4922C0B23AE2}">
      <dsp:nvSpPr>
        <dsp:cNvPr id="0" name=""/>
        <dsp:cNvSpPr/>
      </dsp:nvSpPr>
      <dsp:spPr>
        <a:xfrm>
          <a:off x="412614" y="4182744"/>
          <a:ext cx="921026" cy="921026"/>
        </a:xfrm>
        <a:prstGeom prst="roundRect">
          <a:avLst>
            <a:gd name="adj" fmla="val 16670"/>
          </a:avLst>
        </a:prstGeom>
        <a:blipFill>
          <a:blip xmlns:r="http://schemas.openxmlformats.org/officeDocument/2006/relationships" r:embed="rId4" cstate="email">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527A74-302C-463F-A232-E3E55AE84750}">
      <dsp:nvSpPr>
        <dsp:cNvPr id="0" name=""/>
        <dsp:cNvSpPr/>
      </dsp:nvSpPr>
      <dsp:spPr>
        <a:xfrm>
          <a:off x="1519373" y="4182671"/>
          <a:ext cx="4599926" cy="921026"/>
        </a:xfrm>
        <a:prstGeom prst="roundRect">
          <a:avLst>
            <a:gd name="adj" fmla="val 16670"/>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99136" tIns="199136" rIns="199136" bIns="199136" numCol="1" spcCol="1270" anchor="ctr" anchorCtr="0">
          <a:noAutofit/>
        </a:bodyPr>
        <a:lstStyle/>
        <a:p>
          <a:pPr lvl="0" algn="l" defTabSz="1244600">
            <a:lnSpc>
              <a:spcPct val="90000"/>
            </a:lnSpc>
            <a:spcBef>
              <a:spcPct val="0"/>
            </a:spcBef>
            <a:spcAft>
              <a:spcPct val="35000"/>
            </a:spcAft>
          </a:pPr>
          <a:r>
            <a:rPr lang="en-US" altLang="zh-CN" sz="2800" b="0" kern="120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1.4  </a:t>
          </a:r>
          <a:r>
            <a:rPr lang="zh-CN" altLang="en-US" sz="2800" b="0" kern="120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计算机新技术</a:t>
          </a:r>
          <a:endParaRPr lang="zh-CN" altLang="en-US" sz="2800" b="0" kern="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sp:txBody>
      <dsp:txXfrm>
        <a:off x="1564342" y="4227640"/>
        <a:ext cx="4509988" cy="8310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5F2BD-9DFB-4009-9DCA-B83F6055AF2B}">
      <dsp:nvSpPr>
        <dsp:cNvPr id="0" name=""/>
        <dsp:cNvSpPr/>
      </dsp:nvSpPr>
      <dsp:spPr>
        <a:xfrm>
          <a:off x="0" y="31298"/>
          <a:ext cx="11010894" cy="3328304"/>
        </a:xfrm>
        <a:prstGeom prst="rightArrow">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threePt" dir="t">
            <a:rot lat="0" lon="0" rev="7500000"/>
          </a:lightRig>
        </a:scene3d>
        <a:sp3d z="-152400" extrusionH="63500"/>
      </dsp:spPr>
      <dsp:style>
        <a:lnRef idx="1">
          <a:schemeClr val="accent1"/>
        </a:lnRef>
        <a:fillRef idx="2">
          <a:schemeClr val="accent1"/>
        </a:fillRef>
        <a:effectRef idx="1">
          <a:schemeClr val="accent1"/>
        </a:effectRef>
        <a:fontRef idx="minor">
          <a:schemeClr val="dk1"/>
        </a:fontRef>
      </dsp:style>
    </dsp:sp>
    <dsp:sp modelId="{752A45B4-EF61-4324-911C-6D5B9D369270}">
      <dsp:nvSpPr>
        <dsp:cNvPr id="0" name=""/>
        <dsp:cNvSpPr/>
      </dsp:nvSpPr>
      <dsp:spPr>
        <a:xfrm>
          <a:off x="3763" y="1029965"/>
          <a:ext cx="2445194" cy="1356360"/>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b="1" kern="12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计算工具</a:t>
          </a:r>
          <a:endParaRPr lang="zh-CN" altLang="en-US" sz="2800" b="1" kern="12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sp:txBody>
      <dsp:txXfrm>
        <a:off x="69975" y="1096177"/>
        <a:ext cx="2312770" cy="1223936"/>
      </dsp:txXfrm>
    </dsp:sp>
    <dsp:sp modelId="{A909E116-7D81-4C96-BCEC-48CCD0592688}">
      <dsp:nvSpPr>
        <dsp:cNvPr id="0" name=""/>
        <dsp:cNvSpPr/>
      </dsp:nvSpPr>
      <dsp:spPr>
        <a:xfrm>
          <a:off x="2856489" y="1017270"/>
          <a:ext cx="2445194" cy="1356360"/>
        </a:xfrm>
        <a:prstGeom prst="roundRect">
          <a:avLst/>
        </a:prstGeom>
        <a:gradFill rotWithShape="0">
          <a:gsLst>
            <a:gs pos="0">
              <a:schemeClr val="accent5">
                <a:hueOff val="-3311292"/>
                <a:satOff val="13270"/>
                <a:lumOff val="2876"/>
                <a:alphaOff val="0"/>
                <a:shade val="51000"/>
                <a:satMod val="130000"/>
              </a:schemeClr>
            </a:gs>
            <a:gs pos="80000">
              <a:schemeClr val="accent5">
                <a:hueOff val="-3311292"/>
                <a:satOff val="13270"/>
                <a:lumOff val="2876"/>
                <a:alphaOff val="0"/>
                <a:shade val="93000"/>
                <a:satMod val="130000"/>
              </a:schemeClr>
            </a:gs>
            <a:gs pos="100000">
              <a:schemeClr val="accent5">
                <a:hueOff val="-3311292"/>
                <a:satOff val="13270"/>
                <a:lumOff val="287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b="1" kern="12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计算机器</a:t>
          </a:r>
          <a:endParaRPr lang="zh-CN" altLang="en-US" sz="2800" b="1" kern="12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sp:txBody>
      <dsp:txXfrm>
        <a:off x="2922701" y="1083482"/>
        <a:ext cx="2312770" cy="1223936"/>
      </dsp:txXfrm>
    </dsp:sp>
    <dsp:sp modelId="{C6771FC7-EBCE-4927-A07E-F579D4DDA59A}">
      <dsp:nvSpPr>
        <dsp:cNvPr id="0" name=""/>
        <dsp:cNvSpPr/>
      </dsp:nvSpPr>
      <dsp:spPr>
        <a:xfrm>
          <a:off x="5709216" y="1017270"/>
          <a:ext cx="2445194" cy="1356360"/>
        </a:xfrm>
        <a:prstGeom prst="roundRect">
          <a:avLst/>
        </a:prstGeom>
        <a:gradFill rotWithShape="0">
          <a:gsLst>
            <a:gs pos="0">
              <a:schemeClr val="accent5">
                <a:hueOff val="-6622584"/>
                <a:satOff val="26541"/>
                <a:lumOff val="5752"/>
                <a:alphaOff val="0"/>
                <a:shade val="51000"/>
                <a:satMod val="130000"/>
              </a:schemeClr>
            </a:gs>
            <a:gs pos="80000">
              <a:schemeClr val="accent5">
                <a:hueOff val="-6622584"/>
                <a:satOff val="26541"/>
                <a:lumOff val="5752"/>
                <a:alphaOff val="0"/>
                <a:shade val="93000"/>
                <a:satMod val="130000"/>
              </a:schemeClr>
            </a:gs>
            <a:gs pos="100000">
              <a:schemeClr val="accent5">
                <a:hueOff val="-6622584"/>
                <a:satOff val="26541"/>
                <a:lumOff val="575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b="1" kern="12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现代计算机</a:t>
          </a:r>
          <a:endParaRPr lang="zh-CN" altLang="en-US" sz="2800" b="1" kern="12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sp:txBody>
      <dsp:txXfrm>
        <a:off x="5775428" y="1083482"/>
        <a:ext cx="2312770" cy="1223936"/>
      </dsp:txXfrm>
    </dsp:sp>
    <dsp:sp modelId="{77D583B2-D3C9-4469-A704-1849E64328B9}">
      <dsp:nvSpPr>
        <dsp:cNvPr id="0" name=""/>
        <dsp:cNvSpPr/>
      </dsp:nvSpPr>
      <dsp:spPr>
        <a:xfrm>
          <a:off x="8561942" y="1017270"/>
          <a:ext cx="2445194" cy="1356360"/>
        </a:xfrm>
        <a:prstGeom prst="roundRect">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b="1" kern="12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微型计算机</a:t>
          </a:r>
          <a:endParaRPr lang="zh-CN" altLang="en-US" sz="2800" kern="1200">
            <a:effectLst>
              <a:outerShdw blurRad="38100" dist="38100" dir="2700000" algn="tl">
                <a:srgbClr val="000000">
                  <a:alpha val="43137"/>
                </a:srgbClr>
              </a:outerShdw>
            </a:effectLst>
          </a:endParaRPr>
        </a:p>
      </dsp:txBody>
      <dsp:txXfrm>
        <a:off x="8628154" y="1083482"/>
        <a:ext cx="2312770" cy="12239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54A6A0-3FD9-4A0E-A8A2-CC372871039B}">
      <dsp:nvSpPr>
        <dsp:cNvPr id="0" name=""/>
        <dsp:cNvSpPr/>
      </dsp:nvSpPr>
      <dsp:spPr>
        <a:xfrm>
          <a:off x="397388" y="1208"/>
          <a:ext cx="5802104" cy="921026"/>
        </a:xfrm>
        <a:prstGeom prst="roundRect">
          <a:avLst>
            <a:gd name="adj" fmla="val 10000"/>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60960" tIns="40640" rIns="60960" bIns="40640" numCol="1" spcCol="1270" anchor="ctr" anchorCtr="0">
          <a:noAutofit/>
        </a:bodyPr>
        <a:lstStyle/>
        <a:p>
          <a:pPr lvl="0" algn="ctr" defTabSz="1422400">
            <a:lnSpc>
              <a:spcPct val="90000"/>
            </a:lnSpc>
            <a:spcBef>
              <a:spcPct val="0"/>
            </a:spcBef>
            <a:spcAft>
              <a:spcPct val="35000"/>
            </a:spcAft>
          </a:pPr>
          <a:r>
            <a:rPr lang="zh-CN" altLang="en-US" sz="3200" b="1" kern="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a:t>
          </a:r>
          <a:r>
            <a:rPr lang="en-US" altLang="zh-CN" sz="3200" b="1" kern="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zh-CN" altLang="en-US" sz="3200" b="1" kern="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章</a:t>
          </a:r>
          <a:r>
            <a:rPr lang="en-US" altLang="zh-CN" sz="3200" b="1" kern="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3200" b="1" kern="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计算工具和技术特征</a:t>
          </a:r>
          <a:endParaRPr lang="zh-CN" altLang="en-US" sz="3200" b="1" kern="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sp:txBody>
      <dsp:txXfrm>
        <a:off x="424364" y="28184"/>
        <a:ext cx="5748152" cy="867074"/>
      </dsp:txXfrm>
    </dsp:sp>
    <dsp:sp modelId="{C561AD92-B77D-4D3A-896D-9B4AAD777598}">
      <dsp:nvSpPr>
        <dsp:cNvPr id="0" name=""/>
        <dsp:cNvSpPr/>
      </dsp:nvSpPr>
      <dsp:spPr>
        <a:xfrm>
          <a:off x="396623" y="1088020"/>
          <a:ext cx="921026" cy="921026"/>
        </a:xfrm>
        <a:prstGeom prst="roundRect">
          <a:avLst>
            <a:gd name="adj" fmla="val 16670"/>
          </a:avLst>
        </a:prstGeom>
        <a:blipFill>
          <a:blip xmlns:r="http://schemas.openxmlformats.org/officeDocument/2006/relationships" r:embed="rId1" cstate="email">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883069-EFD1-4A9D-BC7D-8CF3D35D3755}">
      <dsp:nvSpPr>
        <dsp:cNvPr id="0" name=""/>
        <dsp:cNvSpPr/>
      </dsp:nvSpPr>
      <dsp:spPr>
        <a:xfrm>
          <a:off x="1524823" y="1088020"/>
          <a:ext cx="4680059" cy="921026"/>
        </a:xfrm>
        <a:prstGeom prst="roundRect">
          <a:avLst>
            <a:gd name="adj" fmla="val 16670"/>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199136" tIns="199136" rIns="199136" bIns="199136" numCol="1" spcCol="1270" anchor="ctr" anchorCtr="0">
          <a:noAutofit/>
        </a:bodyPr>
        <a:lstStyle/>
        <a:p>
          <a:pPr lvl="0" algn="l" defTabSz="1244600">
            <a:lnSpc>
              <a:spcPct val="90000"/>
            </a:lnSpc>
            <a:spcBef>
              <a:spcPct val="0"/>
            </a:spcBef>
            <a:spcAft>
              <a:spcPct val="35000"/>
            </a:spcAft>
          </a:pPr>
          <a:r>
            <a:rPr lang="en-US" altLang="zh-CN" sz="2800" b="0" kern="120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1.1  </a:t>
          </a:r>
          <a:r>
            <a:rPr lang="zh-CN" altLang="en-US" sz="2800" b="0" kern="120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计算机的发展</a:t>
          </a:r>
          <a:endParaRPr lang="zh-CN" altLang="en-US" sz="2800" b="0" kern="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sp:txBody>
      <dsp:txXfrm>
        <a:off x="1569792" y="1132989"/>
        <a:ext cx="4590121" cy="831088"/>
      </dsp:txXfrm>
    </dsp:sp>
    <dsp:sp modelId="{8D7004D4-A59C-467F-AF5D-7C4BE97464AC}">
      <dsp:nvSpPr>
        <dsp:cNvPr id="0" name=""/>
        <dsp:cNvSpPr/>
      </dsp:nvSpPr>
      <dsp:spPr>
        <a:xfrm>
          <a:off x="422023" y="2107533"/>
          <a:ext cx="921026" cy="921026"/>
        </a:xfrm>
        <a:prstGeom prst="roundRect">
          <a:avLst>
            <a:gd name="adj" fmla="val 16670"/>
          </a:avLst>
        </a:prstGeom>
        <a:blipFill>
          <a:blip xmlns:r="http://schemas.openxmlformats.org/officeDocument/2006/relationships" r:embed="rId2" cstate="email">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09A8EB-8AAA-4526-B8EE-DA01E97BF22F}">
      <dsp:nvSpPr>
        <dsp:cNvPr id="0" name=""/>
        <dsp:cNvSpPr/>
      </dsp:nvSpPr>
      <dsp:spPr>
        <a:xfrm>
          <a:off x="1519454" y="2107533"/>
          <a:ext cx="4653334" cy="921026"/>
        </a:xfrm>
        <a:prstGeom prst="roundRect">
          <a:avLst>
            <a:gd name="adj" fmla="val 16670"/>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199136" tIns="199136" rIns="199136" bIns="199136" numCol="1" spcCol="1270" anchor="ctr" anchorCtr="0">
          <a:noAutofit/>
        </a:bodyPr>
        <a:lstStyle/>
        <a:p>
          <a:pPr lvl="0" algn="l" defTabSz="1244600">
            <a:lnSpc>
              <a:spcPct val="90000"/>
            </a:lnSpc>
            <a:spcBef>
              <a:spcPct val="0"/>
            </a:spcBef>
            <a:spcAft>
              <a:spcPct val="35000"/>
            </a:spcAft>
          </a:pPr>
          <a:r>
            <a:rPr lang="en-US" altLang="zh-CN" sz="2800" b="1" kern="120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  </a:t>
          </a:r>
          <a:r>
            <a:rPr lang="zh-CN" altLang="en-US" sz="2800" b="1" kern="120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计算机的类型</a:t>
          </a:r>
          <a:endParaRPr lang="zh-CN" altLang="en-US" sz="2800" b="1" kern="12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sp:txBody>
      <dsp:txXfrm>
        <a:off x="1564423" y="2152502"/>
        <a:ext cx="4563396" cy="831088"/>
      </dsp:txXfrm>
    </dsp:sp>
    <dsp:sp modelId="{0DC5DF64-AEB9-4034-8B76-56A38D0CBC57}">
      <dsp:nvSpPr>
        <dsp:cNvPr id="0" name=""/>
        <dsp:cNvSpPr/>
      </dsp:nvSpPr>
      <dsp:spPr>
        <a:xfrm>
          <a:off x="429262" y="3139083"/>
          <a:ext cx="921026" cy="921026"/>
        </a:xfrm>
        <a:prstGeom prst="roundRect">
          <a:avLst>
            <a:gd name="adj" fmla="val 16670"/>
          </a:avLst>
        </a:prstGeom>
        <a:blipFill>
          <a:blip xmlns:r="http://schemas.openxmlformats.org/officeDocument/2006/relationships" r:embed="rId3" cstate="email">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CA16B7-4368-493F-96D7-6C59AB4CCC1D}">
      <dsp:nvSpPr>
        <dsp:cNvPr id="0" name=""/>
        <dsp:cNvSpPr/>
      </dsp:nvSpPr>
      <dsp:spPr>
        <a:xfrm>
          <a:off x="1525913" y="3127045"/>
          <a:ext cx="4614782" cy="921026"/>
        </a:xfrm>
        <a:prstGeom prst="roundRect">
          <a:avLst>
            <a:gd name="adj" fmla="val 16670"/>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99136" tIns="199136" rIns="199136" bIns="199136" numCol="1" spcCol="1270" anchor="ctr" anchorCtr="0">
          <a:noAutofit/>
        </a:bodyPr>
        <a:lstStyle/>
        <a:p>
          <a:pPr lvl="0" algn="l" defTabSz="1244600">
            <a:lnSpc>
              <a:spcPct val="90000"/>
            </a:lnSpc>
            <a:spcBef>
              <a:spcPct val="0"/>
            </a:spcBef>
            <a:spcAft>
              <a:spcPct val="35000"/>
            </a:spcAft>
          </a:pPr>
          <a:r>
            <a:rPr lang="en-US" altLang="zh-CN" sz="2800" b="0" kern="120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1.3  </a:t>
          </a:r>
          <a:r>
            <a:rPr lang="zh-CN" altLang="en-US" sz="2800" b="0" kern="120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计算机的特征</a:t>
          </a:r>
          <a:endParaRPr lang="zh-CN" altLang="en-US" sz="2800" b="0" kern="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sp:txBody>
      <dsp:txXfrm>
        <a:off x="1570882" y="3172014"/>
        <a:ext cx="4524844" cy="831088"/>
      </dsp:txXfrm>
    </dsp:sp>
    <dsp:sp modelId="{669280C3-772E-41BA-B069-4922C0B23AE2}">
      <dsp:nvSpPr>
        <dsp:cNvPr id="0" name=""/>
        <dsp:cNvSpPr/>
      </dsp:nvSpPr>
      <dsp:spPr>
        <a:xfrm>
          <a:off x="412614" y="4182744"/>
          <a:ext cx="921026" cy="921026"/>
        </a:xfrm>
        <a:prstGeom prst="roundRect">
          <a:avLst>
            <a:gd name="adj" fmla="val 16670"/>
          </a:avLst>
        </a:prstGeom>
        <a:blipFill>
          <a:blip xmlns:r="http://schemas.openxmlformats.org/officeDocument/2006/relationships" r:embed="rId4" cstate="email">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527A74-302C-463F-A232-E3E55AE84750}">
      <dsp:nvSpPr>
        <dsp:cNvPr id="0" name=""/>
        <dsp:cNvSpPr/>
      </dsp:nvSpPr>
      <dsp:spPr>
        <a:xfrm>
          <a:off x="1519373" y="4182671"/>
          <a:ext cx="4599926" cy="921026"/>
        </a:xfrm>
        <a:prstGeom prst="roundRect">
          <a:avLst>
            <a:gd name="adj" fmla="val 16670"/>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99136" tIns="199136" rIns="199136" bIns="199136" numCol="1" spcCol="1270" anchor="ctr" anchorCtr="0">
          <a:noAutofit/>
        </a:bodyPr>
        <a:lstStyle/>
        <a:p>
          <a:pPr lvl="0" algn="l" defTabSz="1244600">
            <a:lnSpc>
              <a:spcPct val="90000"/>
            </a:lnSpc>
            <a:spcBef>
              <a:spcPct val="0"/>
            </a:spcBef>
            <a:spcAft>
              <a:spcPct val="35000"/>
            </a:spcAft>
          </a:pPr>
          <a:r>
            <a:rPr lang="en-US" altLang="zh-CN" sz="2800" b="0" kern="120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1.4  </a:t>
          </a:r>
          <a:r>
            <a:rPr lang="zh-CN" altLang="en-US" sz="2800" b="0" kern="120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计算机新技术</a:t>
          </a:r>
          <a:endParaRPr lang="zh-CN" altLang="en-US" sz="2800" b="0" kern="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sp:txBody>
      <dsp:txXfrm>
        <a:off x="1564342" y="4227640"/>
        <a:ext cx="4509988" cy="8310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54A6A0-3FD9-4A0E-A8A2-CC372871039B}">
      <dsp:nvSpPr>
        <dsp:cNvPr id="0" name=""/>
        <dsp:cNvSpPr/>
      </dsp:nvSpPr>
      <dsp:spPr>
        <a:xfrm>
          <a:off x="397388" y="1208"/>
          <a:ext cx="5802104" cy="921026"/>
        </a:xfrm>
        <a:prstGeom prst="roundRect">
          <a:avLst>
            <a:gd name="adj" fmla="val 10000"/>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60960" tIns="40640" rIns="60960" bIns="40640" numCol="1" spcCol="1270" anchor="ctr" anchorCtr="0">
          <a:noAutofit/>
        </a:bodyPr>
        <a:lstStyle/>
        <a:p>
          <a:pPr lvl="0" algn="ctr" defTabSz="1422400">
            <a:lnSpc>
              <a:spcPct val="90000"/>
            </a:lnSpc>
            <a:spcBef>
              <a:spcPct val="0"/>
            </a:spcBef>
            <a:spcAft>
              <a:spcPct val="35000"/>
            </a:spcAft>
          </a:pPr>
          <a:r>
            <a:rPr lang="zh-CN" altLang="en-US" sz="3200" b="1" kern="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a:t>
          </a:r>
          <a:r>
            <a:rPr lang="en-US" altLang="zh-CN" sz="3200" b="1" kern="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zh-CN" altLang="en-US" sz="3200" b="1" kern="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章</a:t>
          </a:r>
          <a:r>
            <a:rPr lang="en-US" altLang="zh-CN" sz="3200" b="1" kern="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3200" b="1" kern="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计算工具和技术特征</a:t>
          </a:r>
          <a:endParaRPr lang="zh-CN" altLang="en-US" sz="3200" b="1" kern="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sp:txBody>
      <dsp:txXfrm>
        <a:off x="424364" y="28184"/>
        <a:ext cx="5748152" cy="867074"/>
      </dsp:txXfrm>
    </dsp:sp>
    <dsp:sp modelId="{C561AD92-B77D-4D3A-896D-9B4AAD777598}">
      <dsp:nvSpPr>
        <dsp:cNvPr id="0" name=""/>
        <dsp:cNvSpPr/>
      </dsp:nvSpPr>
      <dsp:spPr>
        <a:xfrm>
          <a:off x="396623" y="1088020"/>
          <a:ext cx="921026" cy="921026"/>
        </a:xfrm>
        <a:prstGeom prst="roundRect">
          <a:avLst>
            <a:gd name="adj" fmla="val 16670"/>
          </a:avLst>
        </a:prstGeom>
        <a:blipFill>
          <a:blip xmlns:r="http://schemas.openxmlformats.org/officeDocument/2006/relationships" r:embed="rId1" cstate="email">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883069-EFD1-4A9D-BC7D-8CF3D35D3755}">
      <dsp:nvSpPr>
        <dsp:cNvPr id="0" name=""/>
        <dsp:cNvSpPr/>
      </dsp:nvSpPr>
      <dsp:spPr>
        <a:xfrm>
          <a:off x="1524823" y="1088020"/>
          <a:ext cx="4680059" cy="921026"/>
        </a:xfrm>
        <a:prstGeom prst="roundRect">
          <a:avLst>
            <a:gd name="adj" fmla="val 16670"/>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99136" tIns="199136" rIns="199136" bIns="199136" numCol="1" spcCol="1270" anchor="ctr" anchorCtr="0">
          <a:noAutofit/>
        </a:bodyPr>
        <a:lstStyle/>
        <a:p>
          <a:pPr lvl="0" algn="l" defTabSz="1244600">
            <a:lnSpc>
              <a:spcPct val="90000"/>
            </a:lnSpc>
            <a:spcBef>
              <a:spcPct val="0"/>
            </a:spcBef>
            <a:spcAft>
              <a:spcPct val="35000"/>
            </a:spcAft>
          </a:pPr>
          <a:r>
            <a:rPr lang="en-US" altLang="zh-CN" sz="2800" b="0" kern="120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1.1  </a:t>
          </a:r>
          <a:r>
            <a:rPr lang="zh-CN" altLang="en-US" sz="2800" b="0" kern="120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计算机的发展</a:t>
          </a:r>
          <a:endParaRPr lang="zh-CN" altLang="en-US" sz="2800" b="0" kern="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sp:txBody>
      <dsp:txXfrm>
        <a:off x="1569792" y="1132989"/>
        <a:ext cx="4590121" cy="831088"/>
      </dsp:txXfrm>
    </dsp:sp>
    <dsp:sp modelId="{8D7004D4-A59C-467F-AF5D-7C4BE97464AC}">
      <dsp:nvSpPr>
        <dsp:cNvPr id="0" name=""/>
        <dsp:cNvSpPr/>
      </dsp:nvSpPr>
      <dsp:spPr>
        <a:xfrm>
          <a:off x="422023" y="2107533"/>
          <a:ext cx="921026" cy="921026"/>
        </a:xfrm>
        <a:prstGeom prst="roundRect">
          <a:avLst>
            <a:gd name="adj" fmla="val 16670"/>
          </a:avLst>
        </a:prstGeom>
        <a:blipFill>
          <a:blip xmlns:r="http://schemas.openxmlformats.org/officeDocument/2006/relationships" r:embed="rId2" cstate="email">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09A8EB-8AAA-4526-B8EE-DA01E97BF22F}">
      <dsp:nvSpPr>
        <dsp:cNvPr id="0" name=""/>
        <dsp:cNvSpPr/>
      </dsp:nvSpPr>
      <dsp:spPr>
        <a:xfrm>
          <a:off x="1519454" y="2107533"/>
          <a:ext cx="4653334" cy="921026"/>
        </a:xfrm>
        <a:prstGeom prst="roundRect">
          <a:avLst>
            <a:gd name="adj" fmla="val 16670"/>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99136" tIns="199136" rIns="199136" bIns="199136" numCol="1" spcCol="1270" anchor="ctr" anchorCtr="0">
          <a:noAutofit/>
        </a:bodyPr>
        <a:lstStyle/>
        <a:p>
          <a:pPr lvl="0" algn="l" defTabSz="1244600">
            <a:lnSpc>
              <a:spcPct val="90000"/>
            </a:lnSpc>
            <a:spcBef>
              <a:spcPct val="0"/>
            </a:spcBef>
            <a:spcAft>
              <a:spcPct val="35000"/>
            </a:spcAft>
          </a:pPr>
          <a:r>
            <a:rPr lang="en-US" altLang="zh-CN" sz="2800" b="0" kern="120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  </a:t>
          </a:r>
          <a:r>
            <a:rPr lang="zh-CN" altLang="en-US" sz="2800" b="0" kern="120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计算机的类型</a:t>
          </a:r>
          <a:endParaRPr lang="zh-CN" altLang="en-US" sz="2800" b="0" kern="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sp:txBody>
      <dsp:txXfrm>
        <a:off x="1564423" y="2152502"/>
        <a:ext cx="4563396" cy="831088"/>
      </dsp:txXfrm>
    </dsp:sp>
    <dsp:sp modelId="{0DC5DF64-AEB9-4034-8B76-56A38D0CBC57}">
      <dsp:nvSpPr>
        <dsp:cNvPr id="0" name=""/>
        <dsp:cNvSpPr/>
      </dsp:nvSpPr>
      <dsp:spPr>
        <a:xfrm>
          <a:off x="429262" y="3139083"/>
          <a:ext cx="921026" cy="921026"/>
        </a:xfrm>
        <a:prstGeom prst="roundRect">
          <a:avLst>
            <a:gd name="adj" fmla="val 16670"/>
          </a:avLst>
        </a:prstGeom>
        <a:blipFill>
          <a:blip xmlns:r="http://schemas.openxmlformats.org/officeDocument/2006/relationships" r:embed="rId3" cstate="email">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CA16B7-4368-493F-96D7-6C59AB4CCC1D}">
      <dsp:nvSpPr>
        <dsp:cNvPr id="0" name=""/>
        <dsp:cNvSpPr/>
      </dsp:nvSpPr>
      <dsp:spPr>
        <a:xfrm>
          <a:off x="1525913" y="3127045"/>
          <a:ext cx="4614782" cy="921026"/>
        </a:xfrm>
        <a:prstGeom prst="roundRect">
          <a:avLst>
            <a:gd name="adj" fmla="val 16670"/>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199136" tIns="199136" rIns="199136" bIns="199136" numCol="1" spcCol="1270" anchor="ctr" anchorCtr="0">
          <a:noAutofit/>
        </a:bodyPr>
        <a:lstStyle/>
        <a:p>
          <a:pPr lvl="0" algn="l" defTabSz="1244600">
            <a:lnSpc>
              <a:spcPct val="90000"/>
            </a:lnSpc>
            <a:spcBef>
              <a:spcPct val="0"/>
            </a:spcBef>
            <a:spcAft>
              <a:spcPct val="35000"/>
            </a:spcAft>
          </a:pPr>
          <a:r>
            <a:rPr lang="en-US" altLang="zh-CN" sz="2800" b="1" kern="120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1.3  </a:t>
          </a:r>
          <a:r>
            <a:rPr lang="zh-CN" altLang="en-US" sz="2800" b="1" kern="120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计算机的特征</a:t>
          </a:r>
          <a:endParaRPr lang="zh-CN" altLang="en-US" sz="2800" b="1" kern="12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sp:txBody>
      <dsp:txXfrm>
        <a:off x="1570882" y="3172014"/>
        <a:ext cx="4524844" cy="831088"/>
      </dsp:txXfrm>
    </dsp:sp>
    <dsp:sp modelId="{669280C3-772E-41BA-B069-4922C0B23AE2}">
      <dsp:nvSpPr>
        <dsp:cNvPr id="0" name=""/>
        <dsp:cNvSpPr/>
      </dsp:nvSpPr>
      <dsp:spPr>
        <a:xfrm>
          <a:off x="412614" y="4182744"/>
          <a:ext cx="921026" cy="921026"/>
        </a:xfrm>
        <a:prstGeom prst="roundRect">
          <a:avLst>
            <a:gd name="adj" fmla="val 16670"/>
          </a:avLst>
        </a:prstGeom>
        <a:blipFill>
          <a:blip xmlns:r="http://schemas.openxmlformats.org/officeDocument/2006/relationships" r:embed="rId4" cstate="email">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527A74-302C-463F-A232-E3E55AE84750}">
      <dsp:nvSpPr>
        <dsp:cNvPr id="0" name=""/>
        <dsp:cNvSpPr/>
      </dsp:nvSpPr>
      <dsp:spPr>
        <a:xfrm>
          <a:off x="1519373" y="4182671"/>
          <a:ext cx="4599926" cy="921026"/>
        </a:xfrm>
        <a:prstGeom prst="roundRect">
          <a:avLst>
            <a:gd name="adj" fmla="val 16670"/>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99136" tIns="199136" rIns="199136" bIns="199136" numCol="1" spcCol="1270" anchor="ctr" anchorCtr="0">
          <a:noAutofit/>
        </a:bodyPr>
        <a:lstStyle/>
        <a:p>
          <a:pPr lvl="0" algn="l" defTabSz="1244600">
            <a:lnSpc>
              <a:spcPct val="90000"/>
            </a:lnSpc>
            <a:spcBef>
              <a:spcPct val="0"/>
            </a:spcBef>
            <a:spcAft>
              <a:spcPct val="35000"/>
            </a:spcAft>
          </a:pPr>
          <a:r>
            <a:rPr lang="en-US" altLang="zh-CN" sz="2800" b="0" kern="120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1.4  </a:t>
          </a:r>
          <a:r>
            <a:rPr lang="zh-CN" altLang="en-US" sz="2800" b="0" kern="120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计算机新技术</a:t>
          </a:r>
          <a:endParaRPr lang="zh-CN" altLang="en-US" sz="2800" b="0" kern="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sp:txBody>
      <dsp:txXfrm>
        <a:off x="1564342" y="4227640"/>
        <a:ext cx="4509988" cy="8310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54A6A0-3FD9-4A0E-A8A2-CC372871039B}">
      <dsp:nvSpPr>
        <dsp:cNvPr id="0" name=""/>
        <dsp:cNvSpPr/>
      </dsp:nvSpPr>
      <dsp:spPr>
        <a:xfrm>
          <a:off x="397388" y="1208"/>
          <a:ext cx="5802104" cy="921026"/>
        </a:xfrm>
        <a:prstGeom prst="roundRect">
          <a:avLst>
            <a:gd name="adj" fmla="val 10000"/>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60960" tIns="40640" rIns="60960" bIns="40640" numCol="1" spcCol="1270" anchor="ctr" anchorCtr="0">
          <a:noAutofit/>
        </a:bodyPr>
        <a:lstStyle/>
        <a:p>
          <a:pPr lvl="0" algn="ctr" defTabSz="1422400">
            <a:lnSpc>
              <a:spcPct val="90000"/>
            </a:lnSpc>
            <a:spcBef>
              <a:spcPct val="0"/>
            </a:spcBef>
            <a:spcAft>
              <a:spcPct val="35000"/>
            </a:spcAft>
          </a:pPr>
          <a:r>
            <a:rPr lang="zh-CN" altLang="en-US" sz="3200" b="1" kern="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a:t>
          </a:r>
          <a:r>
            <a:rPr lang="en-US" altLang="zh-CN" sz="3200" b="1" kern="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zh-CN" altLang="en-US" sz="3200" b="1" kern="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章</a:t>
          </a:r>
          <a:r>
            <a:rPr lang="en-US" altLang="zh-CN" sz="3200" b="1" kern="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3200" b="1" kern="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计算工具和技术特征</a:t>
          </a:r>
          <a:endParaRPr lang="zh-CN" altLang="en-US" sz="3200" b="1" kern="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sp:txBody>
      <dsp:txXfrm>
        <a:off x="424364" y="28184"/>
        <a:ext cx="5748152" cy="867074"/>
      </dsp:txXfrm>
    </dsp:sp>
    <dsp:sp modelId="{C561AD92-B77D-4D3A-896D-9B4AAD777598}">
      <dsp:nvSpPr>
        <dsp:cNvPr id="0" name=""/>
        <dsp:cNvSpPr/>
      </dsp:nvSpPr>
      <dsp:spPr>
        <a:xfrm>
          <a:off x="396623" y="1088020"/>
          <a:ext cx="921026" cy="921026"/>
        </a:xfrm>
        <a:prstGeom prst="roundRect">
          <a:avLst>
            <a:gd name="adj" fmla="val 16670"/>
          </a:avLst>
        </a:prstGeom>
        <a:blipFill>
          <a:blip xmlns:r="http://schemas.openxmlformats.org/officeDocument/2006/relationships" r:embed="rId1" cstate="email">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883069-EFD1-4A9D-BC7D-8CF3D35D3755}">
      <dsp:nvSpPr>
        <dsp:cNvPr id="0" name=""/>
        <dsp:cNvSpPr/>
      </dsp:nvSpPr>
      <dsp:spPr>
        <a:xfrm>
          <a:off x="1524823" y="1088020"/>
          <a:ext cx="4680059" cy="921026"/>
        </a:xfrm>
        <a:prstGeom prst="roundRect">
          <a:avLst>
            <a:gd name="adj" fmla="val 16670"/>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99136" tIns="199136" rIns="199136" bIns="199136" numCol="1" spcCol="1270" anchor="ctr" anchorCtr="0">
          <a:noAutofit/>
        </a:bodyPr>
        <a:lstStyle/>
        <a:p>
          <a:pPr lvl="0" algn="l" defTabSz="1244600">
            <a:lnSpc>
              <a:spcPct val="90000"/>
            </a:lnSpc>
            <a:spcBef>
              <a:spcPct val="0"/>
            </a:spcBef>
            <a:spcAft>
              <a:spcPct val="35000"/>
            </a:spcAft>
          </a:pPr>
          <a:r>
            <a:rPr lang="en-US" altLang="zh-CN" sz="2800" b="0" kern="120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1.1  </a:t>
          </a:r>
          <a:r>
            <a:rPr lang="zh-CN" altLang="en-US" sz="2800" b="0" kern="120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计算机的发展</a:t>
          </a:r>
          <a:endParaRPr lang="zh-CN" altLang="en-US" sz="2800" b="0" kern="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sp:txBody>
      <dsp:txXfrm>
        <a:off x="1569792" y="1132989"/>
        <a:ext cx="4590121" cy="831088"/>
      </dsp:txXfrm>
    </dsp:sp>
    <dsp:sp modelId="{8D7004D4-A59C-467F-AF5D-7C4BE97464AC}">
      <dsp:nvSpPr>
        <dsp:cNvPr id="0" name=""/>
        <dsp:cNvSpPr/>
      </dsp:nvSpPr>
      <dsp:spPr>
        <a:xfrm>
          <a:off x="422023" y="2107533"/>
          <a:ext cx="921026" cy="921026"/>
        </a:xfrm>
        <a:prstGeom prst="roundRect">
          <a:avLst>
            <a:gd name="adj" fmla="val 16670"/>
          </a:avLst>
        </a:prstGeom>
        <a:blipFill>
          <a:blip xmlns:r="http://schemas.openxmlformats.org/officeDocument/2006/relationships" r:embed="rId2" cstate="email">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09A8EB-8AAA-4526-B8EE-DA01E97BF22F}">
      <dsp:nvSpPr>
        <dsp:cNvPr id="0" name=""/>
        <dsp:cNvSpPr/>
      </dsp:nvSpPr>
      <dsp:spPr>
        <a:xfrm>
          <a:off x="1519454" y="2107533"/>
          <a:ext cx="4653334" cy="921026"/>
        </a:xfrm>
        <a:prstGeom prst="roundRect">
          <a:avLst>
            <a:gd name="adj" fmla="val 16670"/>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99136" tIns="199136" rIns="199136" bIns="199136" numCol="1" spcCol="1270" anchor="ctr" anchorCtr="0">
          <a:noAutofit/>
        </a:bodyPr>
        <a:lstStyle/>
        <a:p>
          <a:pPr lvl="0" algn="l" defTabSz="1244600">
            <a:lnSpc>
              <a:spcPct val="90000"/>
            </a:lnSpc>
            <a:spcBef>
              <a:spcPct val="0"/>
            </a:spcBef>
            <a:spcAft>
              <a:spcPct val="35000"/>
            </a:spcAft>
          </a:pPr>
          <a:r>
            <a:rPr lang="en-US" altLang="zh-CN" sz="2800" b="0" kern="120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  </a:t>
          </a:r>
          <a:r>
            <a:rPr lang="zh-CN" altLang="en-US" sz="2800" b="0" kern="120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计算机的类型</a:t>
          </a:r>
          <a:endParaRPr lang="zh-CN" altLang="en-US" sz="2800" b="0" kern="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sp:txBody>
      <dsp:txXfrm>
        <a:off x="1564423" y="2152502"/>
        <a:ext cx="4563396" cy="831088"/>
      </dsp:txXfrm>
    </dsp:sp>
    <dsp:sp modelId="{0DC5DF64-AEB9-4034-8B76-56A38D0CBC57}">
      <dsp:nvSpPr>
        <dsp:cNvPr id="0" name=""/>
        <dsp:cNvSpPr/>
      </dsp:nvSpPr>
      <dsp:spPr>
        <a:xfrm>
          <a:off x="429262" y="3139083"/>
          <a:ext cx="921026" cy="921026"/>
        </a:xfrm>
        <a:prstGeom prst="roundRect">
          <a:avLst>
            <a:gd name="adj" fmla="val 16670"/>
          </a:avLst>
        </a:prstGeom>
        <a:blipFill>
          <a:blip xmlns:r="http://schemas.openxmlformats.org/officeDocument/2006/relationships" r:embed="rId3" cstate="email">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CA16B7-4368-493F-96D7-6C59AB4CCC1D}">
      <dsp:nvSpPr>
        <dsp:cNvPr id="0" name=""/>
        <dsp:cNvSpPr/>
      </dsp:nvSpPr>
      <dsp:spPr>
        <a:xfrm>
          <a:off x="1525913" y="3127045"/>
          <a:ext cx="4614782" cy="921026"/>
        </a:xfrm>
        <a:prstGeom prst="roundRect">
          <a:avLst>
            <a:gd name="adj" fmla="val 16670"/>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99136" tIns="199136" rIns="199136" bIns="199136" numCol="1" spcCol="1270" anchor="ctr" anchorCtr="0">
          <a:noAutofit/>
        </a:bodyPr>
        <a:lstStyle/>
        <a:p>
          <a:pPr lvl="0" algn="l" defTabSz="1244600">
            <a:lnSpc>
              <a:spcPct val="90000"/>
            </a:lnSpc>
            <a:spcBef>
              <a:spcPct val="0"/>
            </a:spcBef>
            <a:spcAft>
              <a:spcPct val="35000"/>
            </a:spcAft>
          </a:pPr>
          <a:r>
            <a:rPr lang="en-US" altLang="zh-CN" sz="2800" b="0" kern="120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1.3  </a:t>
          </a:r>
          <a:r>
            <a:rPr lang="zh-CN" altLang="en-US" sz="2800" b="0" kern="120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计算机的特征</a:t>
          </a:r>
          <a:endParaRPr lang="zh-CN" altLang="en-US" sz="2800" b="0" kern="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sp:txBody>
      <dsp:txXfrm>
        <a:off x="1570882" y="3172014"/>
        <a:ext cx="4524844" cy="831088"/>
      </dsp:txXfrm>
    </dsp:sp>
    <dsp:sp modelId="{669280C3-772E-41BA-B069-4922C0B23AE2}">
      <dsp:nvSpPr>
        <dsp:cNvPr id="0" name=""/>
        <dsp:cNvSpPr/>
      </dsp:nvSpPr>
      <dsp:spPr>
        <a:xfrm>
          <a:off x="412614" y="4182744"/>
          <a:ext cx="921026" cy="921026"/>
        </a:xfrm>
        <a:prstGeom prst="roundRect">
          <a:avLst>
            <a:gd name="adj" fmla="val 16670"/>
          </a:avLst>
        </a:prstGeom>
        <a:blipFill>
          <a:blip xmlns:r="http://schemas.openxmlformats.org/officeDocument/2006/relationships" r:embed="rId4" cstate="email">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527A74-302C-463F-A232-E3E55AE84750}">
      <dsp:nvSpPr>
        <dsp:cNvPr id="0" name=""/>
        <dsp:cNvSpPr/>
      </dsp:nvSpPr>
      <dsp:spPr>
        <a:xfrm>
          <a:off x="1519373" y="4182671"/>
          <a:ext cx="4599926" cy="921026"/>
        </a:xfrm>
        <a:prstGeom prst="roundRect">
          <a:avLst>
            <a:gd name="adj" fmla="val 16670"/>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199136" tIns="199136" rIns="199136" bIns="199136" numCol="1" spcCol="1270" anchor="ctr" anchorCtr="0">
          <a:noAutofit/>
        </a:bodyPr>
        <a:lstStyle/>
        <a:p>
          <a:pPr lvl="0" algn="l" defTabSz="1244600">
            <a:lnSpc>
              <a:spcPct val="90000"/>
            </a:lnSpc>
            <a:spcBef>
              <a:spcPct val="0"/>
            </a:spcBef>
            <a:spcAft>
              <a:spcPct val="35000"/>
            </a:spcAft>
          </a:pPr>
          <a:r>
            <a:rPr lang="en-US" altLang="zh-CN" sz="2800" b="1" kern="120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1.4  </a:t>
          </a:r>
          <a:r>
            <a:rPr lang="zh-CN" altLang="en-US" sz="2800" b="1" kern="120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计算机新技术</a:t>
          </a:r>
          <a:endParaRPr lang="zh-CN" altLang="en-US" sz="2800" b="1" kern="12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sp:txBody>
      <dsp:txXfrm>
        <a:off x="1564342" y="4227640"/>
        <a:ext cx="4509988" cy="83108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6798421-5EC2-49FB-B0B7-3863E93B7C95}" type="datetime12">
              <a:rPr lang="zh-CN" altLang="en-US" smtClean="0"/>
              <a:pPr/>
              <a:t>下午8时20分</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8E3C1C9-88D5-4A86-9A4D-91BBFB218560}" type="slidenum">
              <a:rPr lang="zh-CN" altLang="en-US" smtClean="0"/>
              <a:pPr/>
              <a:t>‹#›</a:t>
            </a:fld>
            <a:endParaRPr lang="zh-CN" altLang="en-US"/>
          </a:p>
        </p:txBody>
      </p:sp>
    </p:spTree>
    <p:extLst>
      <p:ext uri="{BB962C8B-B14F-4D97-AF65-F5344CB8AC3E}">
        <p14:creationId xmlns:p14="http://schemas.microsoft.com/office/powerpoint/2010/main" val="3415794440"/>
      </p:ext>
    </p:extLst>
  </p:cSld>
  <p:clrMap bg1="lt1" tx1="dk1" bg2="lt2" tx2="dk2" accent1="accent1" accent2="accent2" accent3="accent3" accent4="accent4" accent5="accent5" accent6="accent6" hlink="hlink" folHlink="folHlink"/>
  <p:hf sldNum="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0C14E2-A012-41D4-9563-73E07F2732B8}" type="datetime12">
              <a:rPr lang="zh-CN" altLang="en-US" smtClean="0"/>
              <a:pPr/>
              <a:t>下午8时19分</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368EBE-BCAA-40A2-AA4E-D08440DEE6F6}" type="slidenum">
              <a:rPr lang="zh-CN" altLang="en-US" smtClean="0"/>
              <a:pPr/>
              <a:t>‹#›</a:t>
            </a:fld>
            <a:endParaRPr lang="zh-CN" altLang="en-US"/>
          </a:p>
        </p:txBody>
      </p:sp>
    </p:spTree>
    <p:extLst>
      <p:ext uri="{BB962C8B-B14F-4D97-AF65-F5344CB8AC3E}">
        <p14:creationId xmlns:p14="http://schemas.microsoft.com/office/powerpoint/2010/main" val="3998033672"/>
      </p:ext>
    </p:extLst>
  </p:cSld>
  <p:clrMap bg1="lt1" tx1="dk1" bg2="lt2" tx2="dk2" accent1="accent1" accent2="accent2" accent3="accent3" accent4="accent4" accent5="accent5" accent6="accent6" hlink="hlink" folHlink="folHlink"/>
  <p:hf sldNum="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5" name="日期占位符 4"/>
          <p:cNvSpPr>
            <a:spLocks noGrp="1"/>
          </p:cNvSpPr>
          <p:nvPr>
            <p:ph type="dt" idx="11"/>
          </p:nvPr>
        </p:nvSpPr>
        <p:spPr/>
        <p:txBody>
          <a:bodyPr/>
          <a:lstStyle/>
          <a:p>
            <a:fld id="{C39DA269-574B-45B7-8095-6127D0A96A97}" type="datetime12">
              <a:rPr lang="zh-CN" altLang="en-US" smtClean="0"/>
              <a:pPr/>
              <a:t>下午8时20分</a:t>
            </a:fld>
            <a:endParaRPr lang="zh-CN" altLang="en-US"/>
          </a:p>
        </p:txBody>
      </p:sp>
      <p:sp>
        <p:nvSpPr>
          <p:cNvPr id="6" name="页眉占位符 5"/>
          <p:cNvSpPr>
            <a:spLocks noGrp="1"/>
          </p:cNvSpPr>
          <p:nvPr>
            <p:ph type="hdr" sz="quarter" idx="12"/>
          </p:nvPr>
        </p:nvSpPr>
        <p:spPr/>
        <p:txBody>
          <a:bodyPr/>
          <a:lstStyle/>
          <a:p>
            <a:endParaRPr lang="zh-CN" altLang="en-US"/>
          </a:p>
        </p:txBody>
      </p:sp>
    </p:spTree>
    <p:extLst>
      <p:ext uri="{BB962C8B-B14F-4D97-AF65-F5344CB8AC3E}">
        <p14:creationId xmlns:p14="http://schemas.microsoft.com/office/powerpoint/2010/main" val="22112858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日期占位符 4"/>
          <p:cNvSpPr>
            <a:spLocks noGrp="1"/>
          </p:cNvSpPr>
          <p:nvPr>
            <p:ph type="dt" idx="11"/>
          </p:nvPr>
        </p:nvSpPr>
        <p:spPr/>
        <p:txBody>
          <a:bodyPr/>
          <a:lstStyle/>
          <a:p>
            <a:fld id="{9B0C14E2-A012-41D4-9563-73E07F2732B8}" type="datetime12">
              <a:rPr lang="zh-CN" altLang="en-US" smtClean="0"/>
              <a:pPr/>
              <a:t>下午8时20分</a:t>
            </a:fld>
            <a:endParaRPr lang="zh-CN" altLang="en-US"/>
          </a:p>
        </p:txBody>
      </p:sp>
    </p:spTree>
    <p:extLst>
      <p:ext uri="{BB962C8B-B14F-4D97-AF65-F5344CB8AC3E}">
        <p14:creationId xmlns:p14="http://schemas.microsoft.com/office/powerpoint/2010/main" val="3446074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日期占位符 4"/>
          <p:cNvSpPr>
            <a:spLocks noGrp="1"/>
          </p:cNvSpPr>
          <p:nvPr>
            <p:ph type="dt" idx="11"/>
          </p:nvPr>
        </p:nvSpPr>
        <p:spPr/>
        <p:txBody>
          <a:bodyPr/>
          <a:lstStyle/>
          <a:p>
            <a:fld id="{9B0C14E2-A012-41D4-9563-73E07F2732B8}" type="datetime12">
              <a:rPr lang="zh-CN" altLang="en-US" smtClean="0"/>
              <a:pPr/>
              <a:t>下午8时20分</a:t>
            </a:fld>
            <a:endParaRPr lang="zh-CN" altLang="en-US"/>
          </a:p>
        </p:txBody>
      </p:sp>
    </p:spTree>
    <p:extLst>
      <p:ext uri="{BB962C8B-B14F-4D97-AF65-F5344CB8AC3E}">
        <p14:creationId xmlns:p14="http://schemas.microsoft.com/office/powerpoint/2010/main" val="1808505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日期占位符 4"/>
          <p:cNvSpPr>
            <a:spLocks noGrp="1"/>
          </p:cNvSpPr>
          <p:nvPr>
            <p:ph type="dt" idx="11"/>
          </p:nvPr>
        </p:nvSpPr>
        <p:spPr/>
        <p:txBody>
          <a:bodyPr/>
          <a:lstStyle/>
          <a:p>
            <a:fld id="{9B0C14E2-A012-41D4-9563-73E07F2732B8}" type="datetime12">
              <a:rPr lang="zh-CN" altLang="en-US" smtClean="0"/>
              <a:pPr/>
              <a:t>下午8时20分</a:t>
            </a:fld>
            <a:endParaRPr lang="zh-CN" altLang="en-US"/>
          </a:p>
        </p:txBody>
      </p:sp>
    </p:spTree>
    <p:extLst>
      <p:ext uri="{BB962C8B-B14F-4D97-AF65-F5344CB8AC3E}">
        <p14:creationId xmlns:p14="http://schemas.microsoft.com/office/powerpoint/2010/main" val="2993224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日期占位符 4"/>
          <p:cNvSpPr>
            <a:spLocks noGrp="1"/>
          </p:cNvSpPr>
          <p:nvPr>
            <p:ph type="dt" idx="11"/>
          </p:nvPr>
        </p:nvSpPr>
        <p:spPr/>
        <p:txBody>
          <a:bodyPr/>
          <a:lstStyle/>
          <a:p>
            <a:fld id="{9B0C14E2-A012-41D4-9563-73E07F2732B8}" type="datetime12">
              <a:rPr lang="zh-CN" altLang="en-US" smtClean="0"/>
              <a:pPr/>
              <a:t>下午8时20分</a:t>
            </a:fld>
            <a:endParaRPr lang="zh-CN" altLang="en-US"/>
          </a:p>
        </p:txBody>
      </p:sp>
    </p:spTree>
    <p:extLst>
      <p:ext uri="{BB962C8B-B14F-4D97-AF65-F5344CB8AC3E}">
        <p14:creationId xmlns:p14="http://schemas.microsoft.com/office/powerpoint/2010/main" val="1743336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日期占位符 4"/>
          <p:cNvSpPr>
            <a:spLocks noGrp="1"/>
          </p:cNvSpPr>
          <p:nvPr>
            <p:ph type="dt" idx="11"/>
          </p:nvPr>
        </p:nvSpPr>
        <p:spPr/>
        <p:txBody>
          <a:bodyPr/>
          <a:lstStyle/>
          <a:p>
            <a:fld id="{9B0C14E2-A012-41D4-9563-73E07F2732B8}" type="datetime12">
              <a:rPr lang="zh-CN" altLang="en-US" smtClean="0"/>
              <a:pPr/>
              <a:t>下午8时20分</a:t>
            </a:fld>
            <a:endParaRPr lang="zh-CN" altLang="en-US"/>
          </a:p>
        </p:txBody>
      </p:sp>
    </p:spTree>
    <p:extLst>
      <p:ext uri="{BB962C8B-B14F-4D97-AF65-F5344CB8AC3E}">
        <p14:creationId xmlns:p14="http://schemas.microsoft.com/office/powerpoint/2010/main" val="4214601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日期占位符 4"/>
          <p:cNvSpPr>
            <a:spLocks noGrp="1"/>
          </p:cNvSpPr>
          <p:nvPr>
            <p:ph type="dt" idx="11"/>
          </p:nvPr>
        </p:nvSpPr>
        <p:spPr/>
        <p:txBody>
          <a:bodyPr/>
          <a:lstStyle/>
          <a:p>
            <a:fld id="{9B0C14E2-A012-41D4-9563-73E07F2732B8}" type="datetime12">
              <a:rPr lang="zh-CN" altLang="en-US" smtClean="0"/>
              <a:pPr/>
              <a:t>下午8时20分</a:t>
            </a:fld>
            <a:endParaRPr lang="zh-CN" altLang="en-US"/>
          </a:p>
        </p:txBody>
      </p:sp>
    </p:spTree>
    <p:extLst>
      <p:ext uri="{BB962C8B-B14F-4D97-AF65-F5344CB8AC3E}">
        <p14:creationId xmlns:p14="http://schemas.microsoft.com/office/powerpoint/2010/main" val="2956866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日期占位符 4"/>
          <p:cNvSpPr>
            <a:spLocks noGrp="1"/>
          </p:cNvSpPr>
          <p:nvPr>
            <p:ph type="dt" idx="11"/>
          </p:nvPr>
        </p:nvSpPr>
        <p:spPr/>
        <p:txBody>
          <a:bodyPr/>
          <a:lstStyle/>
          <a:p>
            <a:fld id="{9B0C14E2-A012-41D4-9563-73E07F2732B8}" type="datetime12">
              <a:rPr lang="zh-CN" altLang="en-US" smtClean="0"/>
              <a:pPr/>
              <a:t>下午8时20分</a:t>
            </a:fld>
            <a:endParaRPr lang="zh-CN" altLang="en-US"/>
          </a:p>
        </p:txBody>
      </p:sp>
    </p:spTree>
    <p:extLst>
      <p:ext uri="{BB962C8B-B14F-4D97-AF65-F5344CB8AC3E}">
        <p14:creationId xmlns:p14="http://schemas.microsoft.com/office/powerpoint/2010/main" val="1763654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日期占位符 4"/>
          <p:cNvSpPr>
            <a:spLocks noGrp="1"/>
          </p:cNvSpPr>
          <p:nvPr>
            <p:ph type="dt" idx="11"/>
          </p:nvPr>
        </p:nvSpPr>
        <p:spPr/>
        <p:txBody>
          <a:bodyPr/>
          <a:lstStyle/>
          <a:p>
            <a:fld id="{9B0C14E2-A012-41D4-9563-73E07F2732B8}" type="datetime12">
              <a:rPr lang="zh-CN" altLang="en-US" smtClean="0"/>
              <a:pPr/>
              <a:t>下午8时20分</a:t>
            </a:fld>
            <a:endParaRPr lang="zh-CN" altLang="en-US"/>
          </a:p>
        </p:txBody>
      </p:sp>
    </p:spTree>
    <p:extLst>
      <p:ext uri="{BB962C8B-B14F-4D97-AF65-F5344CB8AC3E}">
        <p14:creationId xmlns:p14="http://schemas.microsoft.com/office/powerpoint/2010/main" val="839224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日期占位符 4"/>
          <p:cNvSpPr>
            <a:spLocks noGrp="1"/>
          </p:cNvSpPr>
          <p:nvPr>
            <p:ph type="dt" idx="11"/>
          </p:nvPr>
        </p:nvSpPr>
        <p:spPr/>
        <p:txBody>
          <a:bodyPr/>
          <a:lstStyle/>
          <a:p>
            <a:fld id="{9B0C14E2-A012-41D4-9563-73E07F2732B8}" type="datetime12">
              <a:rPr lang="zh-CN" altLang="en-US" smtClean="0"/>
              <a:pPr/>
              <a:t>下午8时20分</a:t>
            </a:fld>
            <a:endParaRPr lang="zh-CN" altLang="en-US"/>
          </a:p>
        </p:txBody>
      </p:sp>
    </p:spTree>
    <p:extLst>
      <p:ext uri="{BB962C8B-B14F-4D97-AF65-F5344CB8AC3E}">
        <p14:creationId xmlns:p14="http://schemas.microsoft.com/office/powerpoint/2010/main" val="3532676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日期占位符 4"/>
          <p:cNvSpPr>
            <a:spLocks noGrp="1"/>
          </p:cNvSpPr>
          <p:nvPr>
            <p:ph type="dt" idx="11"/>
          </p:nvPr>
        </p:nvSpPr>
        <p:spPr/>
        <p:txBody>
          <a:bodyPr/>
          <a:lstStyle/>
          <a:p>
            <a:fld id="{9B0C14E2-A012-41D4-9563-73E07F2732B8}" type="datetime12">
              <a:rPr lang="zh-CN" altLang="en-US" smtClean="0"/>
              <a:pPr/>
              <a:t>下午8时20分</a:t>
            </a:fld>
            <a:endParaRPr lang="zh-CN" altLang="en-US"/>
          </a:p>
        </p:txBody>
      </p:sp>
    </p:spTree>
    <p:extLst>
      <p:ext uri="{BB962C8B-B14F-4D97-AF65-F5344CB8AC3E}">
        <p14:creationId xmlns:p14="http://schemas.microsoft.com/office/powerpoint/2010/main" val="3555071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01734" y="21266"/>
            <a:ext cx="10111563" cy="512177"/>
          </a:xfrm>
          <a:prstGeom prst="rect">
            <a:avLst/>
          </a:prstGeom>
        </p:spPr>
        <p:txBody>
          <a:bodyPr/>
          <a:lstStyle>
            <a:lvl1pPr algn="ctr">
              <a:defRPr sz="2800">
                <a:solidFill>
                  <a:srgbClr val="C00000"/>
                </a:solidFill>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2771" y="627322"/>
            <a:ext cx="11557591" cy="5996762"/>
          </a:xfrm>
        </p:spPr>
        <p:txBody>
          <a:bodyPr/>
          <a:lstStyle>
            <a:lvl1pPr marL="360000" indent="-360000">
              <a:lnSpc>
                <a:spcPct val="100000"/>
              </a:lnSpc>
              <a:spcBef>
                <a:spcPts val="50"/>
              </a:spcBef>
              <a:buClr>
                <a:srgbClr val="003399"/>
              </a:buClr>
              <a:buSzPct val="101000"/>
              <a:buFont typeface="Arial" panose="020B0604020202020204" pitchFamily="34" charset="0"/>
              <a:buChar char="•"/>
              <a:defRPr sz="2800">
                <a:solidFill>
                  <a:srgbClr val="003399"/>
                </a:solidFill>
                <a:latin typeface="Times New Roman" panose="02020603050405020304" pitchFamily="18" charset="0"/>
                <a:ea typeface="微软雅黑" panose="020B0503020204020204" pitchFamily="34" charset="-122"/>
                <a:cs typeface="Times New Roman" panose="02020603050405020304" pitchFamily="18" charset="0"/>
              </a:defRPr>
            </a:lvl1pPr>
            <a:lvl2pPr marL="360000" indent="-360000">
              <a:lnSpc>
                <a:spcPct val="100000"/>
              </a:lnSpc>
              <a:spcBef>
                <a:spcPts val="50"/>
              </a:spcBef>
              <a:buFont typeface="Arial" panose="020B0604020202020204" pitchFamily="34" charset="0"/>
              <a:buChar char="•"/>
              <a:defRPr lang="zh-CN" altLang="en-US" sz="2400" kern="1200">
                <a:solidFill>
                  <a:srgbClr val="003399"/>
                </a:solidFill>
                <a:latin typeface="微软雅黑" panose="020B0503020204020204" pitchFamily="34" charset="-122"/>
                <a:ea typeface="微软雅黑" panose="020B0503020204020204" pitchFamily="34" charset="-122"/>
                <a:cs typeface="Times New Roman" panose="02020603050405020304" pitchFamily="18" charset="0"/>
              </a:defRPr>
            </a:lvl2pPr>
            <a:lvl3pPr marL="720000" marR="0" indent="-360000" algn="l" defTabSz="914400" rtl="0" eaLnBrk="1" fontAlgn="auto" latinLnBrk="0" hangingPunct="1">
              <a:lnSpc>
                <a:spcPct val="100000"/>
              </a:lnSpc>
              <a:spcBef>
                <a:spcPts val="50"/>
              </a:spcBef>
              <a:spcAft>
                <a:spcPts val="0"/>
              </a:spcAft>
              <a:buClrTx/>
              <a:buSzTx/>
              <a:buFont typeface="Arial" panose="020B0604020202020204" pitchFamily="34" charset="0"/>
              <a:buChar char="•"/>
              <a:tabLst/>
              <a:defRPr lang="en-US" altLang="zh-CN" sz="2200" smtClean="0">
                <a:solidFill>
                  <a:srgbClr val="003399"/>
                </a:solidFill>
                <a:latin typeface="微软雅黑" panose="020B0503020204020204" pitchFamily="34" charset="-122"/>
                <a:ea typeface="微软雅黑" panose="020B0503020204020204" pitchFamily="34" charset="-122"/>
              </a:defRPr>
            </a:lvl3pPr>
            <a:lvl4pPr marL="742950" indent="-285750">
              <a:buFont typeface="Arial" panose="020B0604020202020204" pitchFamily="34" charset="0"/>
              <a:buChar char="•"/>
              <a:defRPr sz="1800">
                <a:solidFill>
                  <a:srgbClr val="003399"/>
                </a:solidFill>
                <a:latin typeface="微软雅黑" panose="020B0503020204020204" pitchFamily="34" charset="-122"/>
                <a:ea typeface="微软雅黑" panose="020B0503020204020204" pitchFamily="34" charset="-122"/>
              </a:defRPr>
            </a:lvl4pPr>
            <a:lvl5pPr marL="1080000" indent="-360000">
              <a:spcBef>
                <a:spcPts val="50"/>
              </a:spcBef>
              <a:buFont typeface="Arial" panose="020B0604020202020204" pitchFamily="34" charset="0"/>
              <a:buChar char="•"/>
              <a:defRPr sz="1800">
                <a:solidFill>
                  <a:srgbClr val="003399"/>
                </a:solidFill>
                <a:latin typeface="微软雅黑" panose="020B0503020204020204" pitchFamily="34" charset="-122"/>
                <a:ea typeface="微软雅黑" panose="020B0503020204020204" pitchFamily="34" charset="-122"/>
                <a:cs typeface="Times New Roman" panose="02020603050405020304" pitchFamily="18" charset="0"/>
              </a:defRPr>
            </a:lvl5pPr>
            <a:lvl6pPr marL="720000" indent="-360000">
              <a:spcBef>
                <a:spcPts val="50"/>
              </a:spcBef>
              <a:defRPr sz="1800">
                <a:solidFill>
                  <a:srgbClr val="003399"/>
                </a:solidFill>
                <a:latin typeface="微软雅黑" panose="020B0503020204020204" pitchFamily="34" charset="-122"/>
                <a:ea typeface="微软雅黑" panose="020B0503020204020204" pitchFamily="34" charset="-122"/>
              </a:defRPr>
            </a:lvl6pPr>
          </a:lstStyle>
          <a:p>
            <a:pPr lvl="0"/>
            <a:r>
              <a:rPr lang="zh-CN" altLang="en-US" smtClean="0"/>
              <a:t>单击此处编辑母版文本样式</a:t>
            </a:r>
          </a:p>
          <a:p>
            <a:pPr lvl="1"/>
            <a:r>
              <a:rPr lang="zh-CN" altLang="en-US" smtClean="0"/>
              <a:t>第二级</a:t>
            </a:r>
          </a:p>
          <a:p>
            <a:pPr lvl="2"/>
            <a:r>
              <a:rPr lang="zh-CN" altLang="en-US" smtClean="0"/>
              <a:t>第三级</a:t>
            </a:r>
            <a:endParaRPr lang="en-US" altLang="zh-CN" smtClean="0"/>
          </a:p>
          <a:p>
            <a:pPr lvl="4"/>
            <a:r>
              <a:rPr lang="zh-CN" altLang="en-US" smtClean="0"/>
              <a:t>第</a:t>
            </a:r>
            <a:r>
              <a:rPr lang="en-US" altLang="zh-CN" smtClean="0"/>
              <a:t>4</a:t>
            </a:r>
            <a:r>
              <a:rPr lang="zh-CN" altLang="en-US" smtClean="0"/>
              <a:t>级</a:t>
            </a:r>
            <a:endParaRPr lang="en-US" altLang="zh-CN" smtClean="0"/>
          </a:p>
          <a:p>
            <a:pPr lvl="5"/>
            <a:r>
              <a:rPr lang="zh-CN" altLang="en-US" smtClean="0"/>
              <a:t>第</a:t>
            </a:r>
            <a:r>
              <a:rPr lang="en-US" altLang="zh-CN" smtClean="0"/>
              <a:t>5</a:t>
            </a:r>
            <a:r>
              <a:rPr lang="zh-CN" altLang="en-US" smtClean="0"/>
              <a:t>级</a:t>
            </a:r>
            <a:endParaRPr lang="en-US" altLang="zh-CN" smtClean="0"/>
          </a:p>
        </p:txBody>
      </p:sp>
      <p:cxnSp>
        <p:nvCxnSpPr>
          <p:cNvPr id="8" name="直接连接符 7"/>
          <p:cNvCxnSpPr/>
          <p:nvPr userDrawn="1"/>
        </p:nvCxnSpPr>
        <p:spPr>
          <a:xfrm>
            <a:off x="414670" y="552890"/>
            <a:ext cx="11536325" cy="0"/>
          </a:xfrm>
          <a:prstGeom prst="line">
            <a:avLst/>
          </a:prstGeom>
          <a:ln cmpd="thickThin"/>
        </p:spPr>
        <p:style>
          <a:lnRef idx="2">
            <a:schemeClr val="accent1"/>
          </a:lnRef>
          <a:fillRef idx="0">
            <a:schemeClr val="accent1"/>
          </a:fillRef>
          <a:effectRef idx="1">
            <a:schemeClr val="accent1"/>
          </a:effectRef>
          <a:fontRef idx="minor">
            <a:schemeClr val="tx1"/>
          </a:fontRef>
        </p:style>
      </p:cxnSp>
      <p:sp>
        <p:nvSpPr>
          <p:cNvPr id="5" name="Rectangle 7"/>
          <p:cNvSpPr txBox="1">
            <a:spLocks noChangeArrowheads="1"/>
          </p:cNvSpPr>
          <p:nvPr userDrawn="1"/>
        </p:nvSpPr>
        <p:spPr bwMode="auto">
          <a:xfrm>
            <a:off x="9898916" y="130167"/>
            <a:ext cx="2064527" cy="412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defPPr>
              <a:defRPr lang="zh-CN"/>
            </a:defPPr>
            <a:lvl1pPr marL="0" algn="r" defTabSz="914400" rtl="0" eaLnBrk="1" latinLnBrk="0" hangingPunct="1">
              <a:defRPr sz="14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0" dirty="0" smtClean="0">
                <a:solidFill>
                  <a:srgbClr val="003399"/>
                </a:solidFill>
                <a:latin typeface="Times New Roman" panose="02020603050405020304" pitchFamily="18" charset="0"/>
                <a:ea typeface="微软雅黑" panose="020B0503020204020204" pitchFamily="34" charset="-122"/>
                <a:cs typeface="Times New Roman" panose="02020603050405020304" pitchFamily="18" charset="0"/>
              </a:rPr>
              <a:t>第</a:t>
            </a:r>
            <a:fld id="{C5E79471-F8A8-4285-BECE-D9E30C77A9C8}" type="slidenum">
              <a:rPr lang="zh-CN" altLang="en-US" sz="1600" b="0" smtClean="0">
                <a:solidFill>
                  <a:srgbClr val="003399"/>
                </a:solidFill>
                <a:latin typeface="Times New Roman" panose="02020603050405020304" pitchFamily="18" charset="0"/>
                <a:ea typeface="微软雅黑" panose="020B0503020204020204" pitchFamily="34" charset="-122"/>
                <a:cs typeface="Times New Roman" panose="02020603050405020304" pitchFamily="18" charset="0"/>
              </a:rPr>
              <a:pPr/>
              <a:t>‹#›</a:t>
            </a:fld>
            <a:r>
              <a:rPr lang="zh-CN" altLang="en-US" sz="1600" b="0" dirty="0" smtClean="0">
                <a:solidFill>
                  <a:srgbClr val="003399"/>
                </a:solidFill>
                <a:latin typeface="Times New Roman" panose="02020603050405020304" pitchFamily="18" charset="0"/>
                <a:ea typeface="微软雅黑" panose="020B0503020204020204" pitchFamily="34" charset="-122"/>
                <a:cs typeface="Times New Roman" panose="02020603050405020304" pitchFamily="18" charset="0"/>
              </a:rPr>
              <a:t>页 共</a:t>
            </a:r>
            <a:r>
              <a:rPr lang="en-US" altLang="zh-CN" sz="1600" b="0" dirty="0" smtClean="0">
                <a:solidFill>
                  <a:srgbClr val="003399"/>
                </a:solidFill>
                <a:latin typeface="Times New Roman" panose="02020603050405020304" pitchFamily="18" charset="0"/>
                <a:ea typeface="微软雅黑" panose="020B0503020204020204" pitchFamily="34" charset="-122"/>
                <a:cs typeface="Times New Roman" panose="02020603050405020304" pitchFamily="18" charset="0"/>
              </a:rPr>
              <a:t>178</a:t>
            </a:r>
            <a:r>
              <a:rPr lang="zh-CN" altLang="en-US" sz="1600" b="0" dirty="0" smtClean="0">
                <a:solidFill>
                  <a:srgbClr val="003399"/>
                </a:solidFill>
                <a:latin typeface="Times New Roman" panose="02020603050405020304" pitchFamily="18" charset="0"/>
                <a:ea typeface="微软雅黑" panose="020B0503020204020204" pitchFamily="34" charset="-122"/>
                <a:cs typeface="Times New Roman" panose="02020603050405020304" pitchFamily="18" charset="0"/>
              </a:rPr>
              <a:t>页</a:t>
            </a:r>
            <a:endParaRPr lang="zh-CN" altLang="en-US" sz="1600" b="0" dirty="0">
              <a:solidFill>
                <a:srgbClr val="003399"/>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231709260"/>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01734" y="21266"/>
            <a:ext cx="10111563" cy="512177"/>
          </a:xfrm>
          <a:prstGeom prst="rect">
            <a:avLst/>
          </a:prstGeom>
        </p:spPr>
        <p:txBody>
          <a:bodyPr/>
          <a:lstStyle>
            <a:lvl1pPr algn="ctr">
              <a:defRPr sz="2800">
                <a:solidFill>
                  <a:srgbClr val="C00000"/>
                </a:solidFill>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2771" y="627322"/>
            <a:ext cx="11557591" cy="5996762"/>
          </a:xfrm>
        </p:spPr>
        <p:txBody>
          <a:bodyPr/>
          <a:lstStyle>
            <a:lvl1pPr marL="360000" indent="-360000">
              <a:lnSpc>
                <a:spcPct val="100000"/>
              </a:lnSpc>
              <a:spcBef>
                <a:spcPts val="50"/>
              </a:spcBef>
              <a:buClr>
                <a:srgbClr val="003399"/>
              </a:buClr>
              <a:buSzPct val="101000"/>
              <a:buFont typeface="Arial" panose="020B0604020202020204" pitchFamily="34" charset="0"/>
              <a:buChar char="•"/>
              <a:defRPr sz="2800">
                <a:solidFill>
                  <a:srgbClr val="003399"/>
                </a:solidFill>
                <a:latin typeface="Times New Roman" panose="02020603050405020304" pitchFamily="18" charset="0"/>
                <a:ea typeface="微软雅黑" panose="020B0503020204020204" pitchFamily="34" charset="-122"/>
                <a:cs typeface="Times New Roman" panose="02020603050405020304" pitchFamily="18" charset="0"/>
              </a:defRPr>
            </a:lvl1pPr>
            <a:lvl2pPr marL="360000" indent="-360000">
              <a:lnSpc>
                <a:spcPct val="100000"/>
              </a:lnSpc>
              <a:spcBef>
                <a:spcPts val="50"/>
              </a:spcBef>
              <a:buFont typeface="Arial" panose="020B0604020202020204" pitchFamily="34" charset="0"/>
              <a:buChar char="•"/>
              <a:defRPr sz="2400">
                <a:solidFill>
                  <a:srgbClr val="003399"/>
                </a:solidFill>
                <a:latin typeface="Times New Roman" panose="02020603050405020304" pitchFamily="18" charset="0"/>
                <a:ea typeface="微软雅黑" panose="020B0503020204020204" pitchFamily="34" charset="-122"/>
                <a:cs typeface="Times New Roman" panose="02020603050405020304" pitchFamily="18" charset="0"/>
              </a:defRPr>
            </a:lvl2pPr>
            <a:lvl3pPr marL="720000" indent="-360000">
              <a:lnSpc>
                <a:spcPct val="100000"/>
              </a:lnSpc>
              <a:spcBef>
                <a:spcPts val="50"/>
              </a:spcBef>
              <a:defRPr sz="2200">
                <a:solidFill>
                  <a:srgbClr val="003399"/>
                </a:solidFill>
                <a:latin typeface="Times New Roman" panose="02020603050405020304" pitchFamily="18" charset="0"/>
                <a:ea typeface="微软雅黑" panose="020B0503020204020204" pitchFamily="34" charset="-122"/>
                <a:cs typeface="Times New Roman" panose="02020603050405020304" pitchFamily="18" charset="0"/>
              </a:defRPr>
            </a:lvl3pPr>
            <a:lvl4pPr marL="1080000" indent="-360000">
              <a:spcBef>
                <a:spcPts val="50"/>
              </a:spcBef>
              <a:buFont typeface="Arial" panose="020B0604020202020204" pitchFamily="34" charset="0"/>
              <a:buChar char="•"/>
              <a:defRPr sz="1800">
                <a:solidFill>
                  <a:srgbClr val="003399"/>
                </a:solidFill>
                <a:latin typeface="微软雅黑" panose="020B0503020204020204" pitchFamily="34" charset="-122"/>
                <a:ea typeface="微软雅黑" panose="020B0503020204020204" pitchFamily="34" charset="-122"/>
              </a:defRPr>
            </a:lvl4pPr>
            <a:lvl6pPr marL="720000" indent="-360000">
              <a:spcBef>
                <a:spcPts val="50"/>
              </a:spcBef>
              <a:defRPr sz="1800">
                <a:solidFill>
                  <a:srgbClr val="003399"/>
                </a:solidFill>
                <a:latin typeface="微软雅黑" panose="020B0503020204020204" pitchFamily="34" charset="-122"/>
                <a:ea typeface="微软雅黑" panose="020B0503020204020204" pitchFamily="34" charset="-122"/>
              </a:defRPr>
            </a:lvl6pPr>
          </a:lstStyle>
          <a:p>
            <a:pPr lvl="0"/>
            <a:r>
              <a:rPr lang="zh-CN" altLang="en-US" smtClean="0"/>
              <a:t>单击此处编辑母版文本样式</a:t>
            </a:r>
          </a:p>
          <a:p>
            <a:pPr lvl="1"/>
            <a:r>
              <a:rPr lang="zh-CN" altLang="en-US" smtClean="0"/>
              <a:t>第二级</a:t>
            </a:r>
          </a:p>
          <a:p>
            <a:pPr lvl="2"/>
            <a:r>
              <a:rPr lang="zh-CN" altLang="en-US" smtClean="0"/>
              <a:t>第三级</a:t>
            </a:r>
            <a:endParaRPr lang="en-US" altLang="zh-CN" smtClean="0"/>
          </a:p>
          <a:p>
            <a:pPr lvl="3"/>
            <a:r>
              <a:rPr lang="zh-CN" altLang="en-US" smtClean="0"/>
              <a:t>第</a:t>
            </a:r>
            <a:r>
              <a:rPr lang="en-US" altLang="zh-CN" smtClean="0"/>
              <a:t>4</a:t>
            </a:r>
            <a:r>
              <a:rPr lang="zh-CN" altLang="en-US" smtClean="0"/>
              <a:t>级</a:t>
            </a:r>
            <a:endParaRPr lang="en-US" altLang="zh-CN" smtClean="0"/>
          </a:p>
          <a:p>
            <a:pPr lvl="5"/>
            <a:r>
              <a:rPr lang="zh-CN" altLang="en-US" smtClean="0"/>
              <a:t>第</a:t>
            </a:r>
            <a:r>
              <a:rPr lang="en-US" altLang="zh-CN" smtClean="0"/>
              <a:t>5</a:t>
            </a:r>
            <a:r>
              <a:rPr lang="zh-CN" altLang="en-US" smtClean="0"/>
              <a:t>级</a:t>
            </a:r>
            <a:endParaRPr lang="zh-CN" altLang="en-US"/>
          </a:p>
        </p:txBody>
      </p:sp>
      <p:cxnSp>
        <p:nvCxnSpPr>
          <p:cNvPr id="8" name="直接连接符 7"/>
          <p:cNvCxnSpPr/>
          <p:nvPr userDrawn="1"/>
        </p:nvCxnSpPr>
        <p:spPr>
          <a:xfrm>
            <a:off x="414670" y="552890"/>
            <a:ext cx="11536325" cy="0"/>
          </a:xfrm>
          <a:prstGeom prst="line">
            <a:avLst/>
          </a:prstGeom>
          <a:ln cmpd="thickThi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32608570"/>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2519578"/>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itle">
  <p:cSld name="标题幻灯片">
    <p:spTree>
      <p:nvGrpSpPr>
        <p:cNvPr id="1" name=""/>
        <p:cNvGrpSpPr/>
        <p:nvPr/>
      </p:nvGrpSpPr>
      <p:grpSpPr>
        <a:xfrm>
          <a:off x="0" y="0"/>
          <a:ext cx="0" cy="0"/>
          <a:chOff x="0" y="0"/>
          <a:chExt cx="0" cy="0"/>
        </a:xfrm>
      </p:grpSpPr>
      <p:sp>
        <p:nvSpPr>
          <p:cNvPr id="4" name="Rectangle 2"/>
          <p:cNvSpPr>
            <a:spLocks noChangeArrowheads="1"/>
          </p:cNvSpPr>
          <p:nvPr userDrawn="1"/>
        </p:nvSpPr>
        <p:spPr bwMode="gray">
          <a:xfrm>
            <a:off x="0" y="0"/>
            <a:ext cx="12192000" cy="1828800"/>
          </a:xfrm>
          <a:prstGeom prst="rect">
            <a:avLst/>
          </a:prstGeom>
          <a:gradFill rotWithShape="1">
            <a:gsLst>
              <a:gs pos="0">
                <a:schemeClr val="accent1"/>
              </a:gs>
              <a:gs pos="100000">
                <a:schemeClr val="accent1">
                  <a:gamma/>
                  <a:tint val="0"/>
                  <a:invGamma/>
                  <a:alpha val="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80808"/>
              </a:solidFill>
            </a:endParaRPr>
          </a:p>
        </p:txBody>
      </p:sp>
      <p:grpSp>
        <p:nvGrpSpPr>
          <p:cNvPr id="5" name="Group 3"/>
          <p:cNvGrpSpPr>
            <a:grpSpLocks/>
          </p:cNvGrpSpPr>
          <p:nvPr userDrawn="1"/>
        </p:nvGrpSpPr>
        <p:grpSpPr bwMode="auto">
          <a:xfrm>
            <a:off x="203200" y="381000"/>
            <a:ext cx="9118600" cy="3365500"/>
            <a:chOff x="664" y="1951"/>
            <a:chExt cx="4308" cy="2120"/>
          </a:xfrm>
        </p:grpSpPr>
        <p:sp>
          <p:nvSpPr>
            <p:cNvPr id="6" name="Freeform 4"/>
            <p:cNvSpPr>
              <a:spLocks/>
            </p:cNvSpPr>
            <p:nvPr/>
          </p:nvSpPr>
          <p:spPr bwMode="invGray">
            <a:xfrm>
              <a:off x="743" y="2045"/>
              <a:ext cx="1267" cy="1938"/>
            </a:xfrm>
            <a:custGeom>
              <a:avLst/>
              <a:gdLst>
                <a:gd name="T0" fmla="*/ 16 w 1692"/>
                <a:gd name="T1" fmla="*/ 34 h 2586"/>
                <a:gd name="T2" fmla="*/ 43 w 1692"/>
                <a:gd name="T3" fmla="*/ 28 h 2586"/>
                <a:gd name="T4" fmla="*/ 57 w 1692"/>
                <a:gd name="T5" fmla="*/ 32 h 2586"/>
                <a:gd name="T6" fmla="*/ 55 w 1692"/>
                <a:gd name="T7" fmla="*/ 59 h 2586"/>
                <a:gd name="T8" fmla="*/ 36 w 1692"/>
                <a:gd name="T9" fmla="*/ 77 h 2586"/>
                <a:gd name="T10" fmla="*/ 28 w 1692"/>
                <a:gd name="T11" fmla="*/ 95 h 2586"/>
                <a:gd name="T12" fmla="*/ 37 w 1692"/>
                <a:gd name="T13" fmla="*/ 128 h 2586"/>
                <a:gd name="T14" fmla="*/ 42 w 1692"/>
                <a:gd name="T15" fmla="*/ 127 h 2586"/>
                <a:gd name="T16" fmla="*/ 43 w 1692"/>
                <a:gd name="T17" fmla="*/ 120 h 2586"/>
                <a:gd name="T18" fmla="*/ 64 w 1692"/>
                <a:gd name="T19" fmla="*/ 154 h 2586"/>
                <a:gd name="T20" fmla="*/ 86 w 1692"/>
                <a:gd name="T21" fmla="*/ 159 h 2586"/>
                <a:gd name="T22" fmla="*/ 105 w 1692"/>
                <a:gd name="T23" fmla="*/ 179 h 2586"/>
                <a:gd name="T24" fmla="*/ 113 w 1692"/>
                <a:gd name="T25" fmla="*/ 189 h 2586"/>
                <a:gd name="T26" fmla="*/ 102 w 1692"/>
                <a:gd name="T27" fmla="*/ 214 h 2586"/>
                <a:gd name="T28" fmla="*/ 121 w 1692"/>
                <a:gd name="T29" fmla="*/ 236 h 2586"/>
                <a:gd name="T30" fmla="*/ 136 w 1692"/>
                <a:gd name="T31" fmla="*/ 268 h 2586"/>
                <a:gd name="T32" fmla="*/ 145 w 1692"/>
                <a:gd name="T33" fmla="*/ 307 h 2586"/>
                <a:gd name="T34" fmla="*/ 157 w 1692"/>
                <a:gd name="T35" fmla="*/ 337 h 2586"/>
                <a:gd name="T36" fmla="*/ 168 w 1692"/>
                <a:gd name="T37" fmla="*/ 335 h 2586"/>
                <a:gd name="T38" fmla="*/ 165 w 1692"/>
                <a:gd name="T39" fmla="*/ 318 h 2586"/>
                <a:gd name="T40" fmla="*/ 170 w 1692"/>
                <a:gd name="T41" fmla="*/ 306 h 2586"/>
                <a:gd name="T42" fmla="*/ 180 w 1692"/>
                <a:gd name="T43" fmla="*/ 296 h 2586"/>
                <a:gd name="T44" fmla="*/ 191 w 1692"/>
                <a:gd name="T45" fmla="*/ 276 h 2586"/>
                <a:gd name="T46" fmla="*/ 207 w 1692"/>
                <a:gd name="T47" fmla="*/ 259 h 2586"/>
                <a:gd name="T48" fmla="*/ 214 w 1692"/>
                <a:gd name="T49" fmla="*/ 232 h 2586"/>
                <a:gd name="T50" fmla="*/ 204 w 1692"/>
                <a:gd name="T51" fmla="*/ 204 h 2586"/>
                <a:gd name="T52" fmla="*/ 181 w 1692"/>
                <a:gd name="T53" fmla="*/ 187 h 2586"/>
                <a:gd name="T54" fmla="*/ 146 w 1692"/>
                <a:gd name="T55" fmla="*/ 170 h 2586"/>
                <a:gd name="T56" fmla="*/ 128 w 1692"/>
                <a:gd name="T57" fmla="*/ 167 h 2586"/>
                <a:gd name="T58" fmla="*/ 119 w 1692"/>
                <a:gd name="T59" fmla="*/ 169 h 2586"/>
                <a:gd name="T60" fmla="*/ 105 w 1692"/>
                <a:gd name="T61" fmla="*/ 174 h 2586"/>
                <a:gd name="T62" fmla="*/ 100 w 1692"/>
                <a:gd name="T63" fmla="*/ 156 h 2586"/>
                <a:gd name="T64" fmla="*/ 97 w 1692"/>
                <a:gd name="T65" fmla="*/ 141 h 2586"/>
                <a:gd name="T66" fmla="*/ 83 w 1692"/>
                <a:gd name="T67" fmla="*/ 147 h 2586"/>
                <a:gd name="T68" fmla="*/ 75 w 1692"/>
                <a:gd name="T69" fmla="*/ 127 h 2586"/>
                <a:gd name="T70" fmla="*/ 97 w 1692"/>
                <a:gd name="T71" fmla="*/ 121 h 2586"/>
                <a:gd name="T72" fmla="*/ 111 w 1692"/>
                <a:gd name="T73" fmla="*/ 120 h 2586"/>
                <a:gd name="T74" fmla="*/ 118 w 1692"/>
                <a:gd name="T75" fmla="*/ 119 h 2586"/>
                <a:gd name="T76" fmla="*/ 139 w 1692"/>
                <a:gd name="T77" fmla="*/ 100 h 2586"/>
                <a:gd name="T78" fmla="*/ 157 w 1692"/>
                <a:gd name="T79" fmla="*/ 90 h 2586"/>
                <a:gd name="T80" fmla="*/ 168 w 1692"/>
                <a:gd name="T81" fmla="*/ 85 h 2586"/>
                <a:gd name="T82" fmla="*/ 177 w 1692"/>
                <a:gd name="T83" fmla="*/ 71 h 2586"/>
                <a:gd name="T84" fmla="*/ 170 w 1692"/>
                <a:gd name="T85" fmla="*/ 68 h 2586"/>
                <a:gd name="T86" fmla="*/ 201 w 1692"/>
                <a:gd name="T87" fmla="*/ 61 h 2586"/>
                <a:gd name="T88" fmla="*/ 186 w 1692"/>
                <a:gd name="T89" fmla="*/ 46 h 2586"/>
                <a:gd name="T90" fmla="*/ 175 w 1692"/>
                <a:gd name="T91" fmla="*/ 34 h 2586"/>
                <a:gd name="T92" fmla="*/ 162 w 1692"/>
                <a:gd name="T93" fmla="*/ 48 h 2586"/>
                <a:gd name="T94" fmla="*/ 146 w 1692"/>
                <a:gd name="T95" fmla="*/ 59 h 2586"/>
                <a:gd name="T96" fmla="*/ 135 w 1692"/>
                <a:gd name="T97" fmla="*/ 40 h 2586"/>
                <a:gd name="T98" fmla="*/ 159 w 1692"/>
                <a:gd name="T99" fmla="*/ 32 h 2586"/>
                <a:gd name="T100" fmla="*/ 167 w 1692"/>
                <a:gd name="T101" fmla="*/ 25 h 2586"/>
                <a:gd name="T102" fmla="*/ 175 w 1692"/>
                <a:gd name="T103" fmla="*/ 23 h 2586"/>
                <a:gd name="T104" fmla="*/ 170 w 1692"/>
                <a:gd name="T105" fmla="*/ 19 h 2586"/>
                <a:gd name="T106" fmla="*/ 166 w 1692"/>
                <a:gd name="T107" fmla="*/ 16 h 2586"/>
                <a:gd name="T108" fmla="*/ 159 w 1692"/>
                <a:gd name="T109" fmla="*/ 13 h 2586"/>
                <a:gd name="T110" fmla="*/ 146 w 1692"/>
                <a:gd name="T111" fmla="*/ 18 h 2586"/>
                <a:gd name="T112" fmla="*/ 125 w 1692"/>
                <a:gd name="T113" fmla="*/ 16 h 2586"/>
                <a:gd name="T114" fmla="*/ 73 w 1692"/>
                <a:gd name="T115" fmla="*/ 0 h 2586"/>
                <a:gd name="T116" fmla="*/ 46 w 1692"/>
                <a:gd name="T117" fmla="*/ 4 h 2586"/>
                <a:gd name="T118" fmla="*/ 38 w 1692"/>
                <a:gd name="T119" fmla="*/ 13 h 2586"/>
                <a:gd name="T120" fmla="*/ 16 w 1692"/>
                <a:gd name="T121" fmla="*/ 23 h 2586"/>
                <a:gd name="T122" fmla="*/ 16 w 1692"/>
                <a:gd name="T123" fmla="*/ 28 h 2586"/>
                <a:gd name="T124" fmla="*/ 1 w 1692"/>
                <a:gd name="T125" fmla="*/ 33 h 25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 name="Freeform 5"/>
            <p:cNvSpPr>
              <a:spLocks/>
            </p:cNvSpPr>
            <p:nvPr/>
          </p:nvSpPr>
          <p:spPr bwMode="invGray">
            <a:xfrm>
              <a:off x="703" y="2230"/>
              <a:ext cx="34" cy="28"/>
            </a:xfrm>
            <a:custGeom>
              <a:avLst/>
              <a:gdLst>
                <a:gd name="T0" fmla="*/ 2 w 46"/>
                <a:gd name="T1" fmla="*/ 1 h 38"/>
                <a:gd name="T2" fmla="*/ 0 w 46"/>
                <a:gd name="T3" fmla="*/ 3 h 38"/>
                <a:gd name="T4" fmla="*/ 3 w 46"/>
                <a:gd name="T5" fmla="*/ 4 h 38"/>
                <a:gd name="T6" fmla="*/ 5 w 46"/>
                <a:gd name="T7" fmla="*/ 3 h 38"/>
                <a:gd name="T8" fmla="*/ 4 w 46"/>
                <a:gd name="T9" fmla="*/ 0 h 38"/>
                <a:gd name="T10" fmla="*/ 2 w 46"/>
                <a:gd name="T11" fmla="*/ 1 h 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6" h="38">
                  <a:moveTo>
                    <a:pt x="16" y="4"/>
                  </a:moveTo>
                  <a:lnTo>
                    <a:pt x="0" y="22"/>
                  </a:lnTo>
                  <a:lnTo>
                    <a:pt x="22" y="38"/>
                  </a:lnTo>
                  <a:lnTo>
                    <a:pt x="46" y="26"/>
                  </a:lnTo>
                  <a:lnTo>
                    <a:pt x="30" y="0"/>
                  </a:lnTo>
                  <a:lnTo>
                    <a:pt x="16" y="4"/>
                  </a:ln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 name="Freeform 6"/>
            <p:cNvSpPr>
              <a:spLocks/>
            </p:cNvSpPr>
            <p:nvPr/>
          </p:nvSpPr>
          <p:spPr bwMode="invGray">
            <a:xfrm>
              <a:off x="1010" y="2353"/>
              <a:ext cx="39" cy="32"/>
            </a:xfrm>
            <a:custGeom>
              <a:avLst/>
              <a:gdLst>
                <a:gd name="T0" fmla="*/ 2 w 52"/>
                <a:gd name="T1" fmla="*/ 0 h 44"/>
                <a:gd name="T2" fmla="*/ 4 w 52"/>
                <a:gd name="T3" fmla="*/ 5 h 44"/>
                <a:gd name="T4" fmla="*/ 6 w 52"/>
                <a:gd name="T5" fmla="*/ 5 h 44"/>
                <a:gd name="T6" fmla="*/ 6 w 52"/>
                <a:gd name="T7" fmla="*/ 2 h 44"/>
                <a:gd name="T8" fmla="*/ 4 w 52"/>
                <a:gd name="T9" fmla="*/ 1 h 44"/>
                <a:gd name="T10" fmla="*/ 2 w 52"/>
                <a:gd name="T11" fmla="*/ 0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 name="Freeform 7"/>
            <p:cNvSpPr>
              <a:spLocks/>
            </p:cNvSpPr>
            <p:nvPr/>
          </p:nvSpPr>
          <p:spPr bwMode="invGray">
            <a:xfrm>
              <a:off x="1792" y="2409"/>
              <a:ext cx="98" cy="74"/>
            </a:xfrm>
            <a:custGeom>
              <a:avLst/>
              <a:gdLst>
                <a:gd name="T0" fmla="*/ 13 w 131"/>
                <a:gd name="T1" fmla="*/ 0 h 98"/>
                <a:gd name="T2" fmla="*/ 10 w 131"/>
                <a:gd name="T3" fmla="*/ 2 h 98"/>
                <a:gd name="T4" fmla="*/ 7 w 131"/>
                <a:gd name="T5" fmla="*/ 4 h 98"/>
                <a:gd name="T6" fmla="*/ 5 w 131"/>
                <a:gd name="T7" fmla="*/ 6 h 98"/>
                <a:gd name="T8" fmla="*/ 3 w 131"/>
                <a:gd name="T9" fmla="*/ 8 h 98"/>
                <a:gd name="T10" fmla="*/ 7 w 131"/>
                <a:gd name="T11" fmla="*/ 11 h 98"/>
                <a:gd name="T12" fmla="*/ 10 w 131"/>
                <a:gd name="T13" fmla="*/ 13 h 98"/>
                <a:gd name="T14" fmla="*/ 11 w 131"/>
                <a:gd name="T15" fmla="*/ 13 h 98"/>
                <a:gd name="T16" fmla="*/ 12 w 131"/>
                <a:gd name="T17" fmla="*/ 12 h 98"/>
                <a:gd name="T18" fmla="*/ 13 w 131"/>
                <a:gd name="T19" fmla="*/ 14 h 98"/>
                <a:gd name="T20" fmla="*/ 16 w 131"/>
                <a:gd name="T21" fmla="*/ 12 h 98"/>
                <a:gd name="T22" fmla="*/ 17 w 131"/>
                <a:gd name="T23" fmla="*/ 11 h 98"/>
                <a:gd name="T24" fmla="*/ 13 w 131"/>
                <a:gd name="T25" fmla="*/ 6 h 98"/>
                <a:gd name="T26" fmla="*/ 15 w 131"/>
                <a:gd name="T27" fmla="*/ 4 h 98"/>
                <a:gd name="T28" fmla="*/ 14 w 131"/>
                <a:gd name="T29" fmla="*/ 2 h 98"/>
                <a:gd name="T30" fmla="*/ 13 w 131"/>
                <a:gd name="T31" fmla="*/ 0 h 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 name="Freeform 8"/>
            <p:cNvSpPr>
              <a:spLocks/>
            </p:cNvSpPr>
            <p:nvPr/>
          </p:nvSpPr>
          <p:spPr bwMode="invGray">
            <a:xfrm>
              <a:off x="1318" y="2793"/>
              <a:ext cx="158" cy="84"/>
            </a:xfrm>
            <a:custGeom>
              <a:avLst/>
              <a:gdLst>
                <a:gd name="T0" fmla="*/ 5 w 212"/>
                <a:gd name="T1" fmla="*/ 2 h 112"/>
                <a:gd name="T2" fmla="*/ 2 w 212"/>
                <a:gd name="T3" fmla="*/ 2 h 112"/>
                <a:gd name="T4" fmla="*/ 1 w 212"/>
                <a:gd name="T5" fmla="*/ 2 h 112"/>
                <a:gd name="T6" fmla="*/ 3 w 212"/>
                <a:gd name="T7" fmla="*/ 8 h 112"/>
                <a:gd name="T8" fmla="*/ 7 w 212"/>
                <a:gd name="T9" fmla="*/ 6 h 112"/>
                <a:gd name="T10" fmla="*/ 12 w 212"/>
                <a:gd name="T11" fmla="*/ 8 h 112"/>
                <a:gd name="T12" fmla="*/ 14 w 212"/>
                <a:gd name="T13" fmla="*/ 8 h 112"/>
                <a:gd name="T14" fmla="*/ 17 w 212"/>
                <a:gd name="T15" fmla="*/ 13 h 112"/>
                <a:gd name="T16" fmla="*/ 18 w 212"/>
                <a:gd name="T17" fmla="*/ 15 h 112"/>
                <a:gd name="T18" fmla="*/ 20 w 212"/>
                <a:gd name="T19" fmla="*/ 14 h 112"/>
                <a:gd name="T20" fmla="*/ 22 w 212"/>
                <a:gd name="T21" fmla="*/ 13 h 112"/>
                <a:gd name="T22" fmla="*/ 24 w 212"/>
                <a:gd name="T23" fmla="*/ 14 h 112"/>
                <a:gd name="T24" fmla="*/ 25 w 212"/>
                <a:gd name="T25" fmla="*/ 11 h 112"/>
                <a:gd name="T26" fmla="*/ 19 w 212"/>
                <a:gd name="T27" fmla="*/ 8 h 112"/>
                <a:gd name="T28" fmla="*/ 13 w 212"/>
                <a:gd name="T29" fmla="*/ 3 h 112"/>
                <a:gd name="T30" fmla="*/ 7 w 212"/>
                <a:gd name="T31" fmla="*/ 4 h 112"/>
                <a:gd name="T32" fmla="*/ 5 w 212"/>
                <a:gd name="T33" fmla="*/ 2 h 1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1" name="Freeform 9"/>
            <p:cNvSpPr>
              <a:spLocks/>
            </p:cNvSpPr>
            <p:nvPr/>
          </p:nvSpPr>
          <p:spPr bwMode="invGray">
            <a:xfrm>
              <a:off x="1448" y="2857"/>
              <a:ext cx="99" cy="41"/>
            </a:xfrm>
            <a:custGeom>
              <a:avLst/>
              <a:gdLst>
                <a:gd name="T0" fmla="*/ 7 w 133"/>
                <a:gd name="T1" fmla="*/ 0 h 54"/>
                <a:gd name="T2" fmla="*/ 5 w 133"/>
                <a:gd name="T3" fmla="*/ 2 h 54"/>
                <a:gd name="T4" fmla="*/ 4 w 133"/>
                <a:gd name="T5" fmla="*/ 5 h 54"/>
                <a:gd name="T6" fmla="*/ 1 w 133"/>
                <a:gd name="T7" fmla="*/ 5 h 54"/>
                <a:gd name="T8" fmla="*/ 1 w 133"/>
                <a:gd name="T9" fmla="*/ 6 h 54"/>
                <a:gd name="T10" fmla="*/ 1 w 133"/>
                <a:gd name="T11" fmla="*/ 8 h 54"/>
                <a:gd name="T12" fmla="*/ 17 w 133"/>
                <a:gd name="T13" fmla="*/ 5 h 54"/>
                <a:gd name="T14" fmla="*/ 16 w 133"/>
                <a:gd name="T15" fmla="*/ 2 h 54"/>
                <a:gd name="T16" fmla="*/ 13 w 133"/>
                <a:gd name="T17" fmla="*/ 2 h 54"/>
                <a:gd name="T18" fmla="*/ 13 w 133"/>
                <a:gd name="T19" fmla="*/ 4 h 54"/>
                <a:gd name="T20" fmla="*/ 11 w 133"/>
                <a:gd name="T21" fmla="*/ 3 h 54"/>
                <a:gd name="T22" fmla="*/ 9 w 133"/>
                <a:gd name="T23" fmla="*/ 2 h 54"/>
                <a:gd name="T24" fmla="*/ 7 w 133"/>
                <a:gd name="T25" fmla="*/ 0 h 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2" name="Freeform 10"/>
            <p:cNvSpPr>
              <a:spLocks/>
            </p:cNvSpPr>
            <p:nvPr/>
          </p:nvSpPr>
          <p:spPr bwMode="invGray">
            <a:xfrm>
              <a:off x="1553" y="2883"/>
              <a:ext cx="38" cy="18"/>
            </a:xfrm>
            <a:custGeom>
              <a:avLst/>
              <a:gdLst>
                <a:gd name="T0" fmla="*/ 1 w 51"/>
                <a:gd name="T1" fmla="*/ 0 h 24"/>
                <a:gd name="T2" fmla="*/ 1 w 51"/>
                <a:gd name="T3" fmla="*/ 3 h 24"/>
                <a:gd name="T4" fmla="*/ 3 w 51"/>
                <a:gd name="T5" fmla="*/ 4 h 24"/>
                <a:gd name="T6" fmla="*/ 4 w 51"/>
                <a:gd name="T7" fmla="*/ 2 h 24"/>
                <a:gd name="T8" fmla="*/ 1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3" name="Freeform 11"/>
            <p:cNvSpPr>
              <a:spLocks/>
            </p:cNvSpPr>
            <p:nvPr/>
          </p:nvSpPr>
          <p:spPr bwMode="invGray">
            <a:xfrm>
              <a:off x="1609" y="2886"/>
              <a:ext cx="12" cy="25"/>
            </a:xfrm>
            <a:custGeom>
              <a:avLst/>
              <a:gdLst>
                <a:gd name="T0" fmla="*/ 2 w 16"/>
                <a:gd name="T1" fmla="*/ 0 h 34"/>
                <a:gd name="T2" fmla="*/ 0 w 16"/>
                <a:gd name="T3" fmla="*/ 1 h 34"/>
                <a:gd name="T4" fmla="*/ 2 w 16"/>
                <a:gd name="T5" fmla="*/ 4 h 34"/>
                <a:gd name="T6" fmla="*/ 2 w 16"/>
                <a:gd name="T7" fmla="*/ 2 h 34"/>
                <a:gd name="T8" fmla="*/ 2 w 16"/>
                <a:gd name="T9" fmla="*/ 1 h 34"/>
                <a:gd name="T10" fmla="*/ 2 w 16"/>
                <a:gd name="T11" fmla="*/ 0 h 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4" name="Freeform 12"/>
            <p:cNvSpPr>
              <a:spLocks/>
            </p:cNvSpPr>
            <p:nvPr/>
          </p:nvSpPr>
          <p:spPr bwMode="invGray">
            <a:xfrm>
              <a:off x="1426" y="2040"/>
              <a:ext cx="180" cy="88"/>
            </a:xfrm>
            <a:custGeom>
              <a:avLst/>
              <a:gdLst>
                <a:gd name="T0" fmla="*/ 8 w 240"/>
                <a:gd name="T1" fmla="*/ 1 h 117"/>
                <a:gd name="T2" fmla="*/ 4 w 240"/>
                <a:gd name="T3" fmla="*/ 5 h 117"/>
                <a:gd name="T4" fmla="*/ 2 w 240"/>
                <a:gd name="T5" fmla="*/ 5 h 117"/>
                <a:gd name="T6" fmla="*/ 0 w 240"/>
                <a:gd name="T7" fmla="*/ 6 h 117"/>
                <a:gd name="T8" fmla="*/ 4 w 240"/>
                <a:gd name="T9" fmla="*/ 8 h 117"/>
                <a:gd name="T10" fmla="*/ 6 w 240"/>
                <a:gd name="T11" fmla="*/ 8 h 117"/>
                <a:gd name="T12" fmla="*/ 10 w 240"/>
                <a:gd name="T13" fmla="*/ 6 h 117"/>
                <a:gd name="T14" fmla="*/ 11 w 240"/>
                <a:gd name="T15" fmla="*/ 6 h 117"/>
                <a:gd name="T16" fmla="*/ 11 w 240"/>
                <a:gd name="T17" fmla="*/ 8 h 117"/>
                <a:gd name="T18" fmla="*/ 8 w 240"/>
                <a:gd name="T19" fmla="*/ 8 h 117"/>
                <a:gd name="T20" fmla="*/ 10 w 240"/>
                <a:gd name="T21" fmla="*/ 10 h 117"/>
                <a:gd name="T22" fmla="*/ 6 w 240"/>
                <a:gd name="T23" fmla="*/ 12 h 117"/>
                <a:gd name="T24" fmla="*/ 10 w 240"/>
                <a:gd name="T25" fmla="*/ 15 h 117"/>
                <a:gd name="T26" fmla="*/ 11 w 240"/>
                <a:gd name="T27" fmla="*/ 15 h 117"/>
                <a:gd name="T28" fmla="*/ 17 w 240"/>
                <a:gd name="T29" fmla="*/ 14 h 117"/>
                <a:gd name="T30" fmla="*/ 20 w 240"/>
                <a:gd name="T31" fmla="*/ 14 h 117"/>
                <a:gd name="T32" fmla="*/ 23 w 240"/>
                <a:gd name="T33" fmla="*/ 17 h 117"/>
                <a:gd name="T34" fmla="*/ 28 w 240"/>
                <a:gd name="T35" fmla="*/ 15 h 117"/>
                <a:gd name="T36" fmla="*/ 30 w 240"/>
                <a:gd name="T37" fmla="*/ 14 h 117"/>
                <a:gd name="T38" fmla="*/ 30 w 240"/>
                <a:gd name="T39" fmla="*/ 11 h 117"/>
                <a:gd name="T40" fmla="*/ 32 w 240"/>
                <a:gd name="T41" fmla="*/ 10 h 117"/>
                <a:gd name="T42" fmla="*/ 32 w 240"/>
                <a:gd name="T43" fmla="*/ 6 h 117"/>
                <a:gd name="T44" fmla="*/ 29 w 240"/>
                <a:gd name="T45" fmla="*/ 8 h 117"/>
                <a:gd name="T46" fmla="*/ 27 w 240"/>
                <a:gd name="T47" fmla="*/ 6 h 117"/>
                <a:gd name="T48" fmla="*/ 23 w 240"/>
                <a:gd name="T49" fmla="*/ 6 h 117"/>
                <a:gd name="T50" fmla="*/ 18 w 240"/>
                <a:gd name="T51" fmla="*/ 2 h 117"/>
                <a:gd name="T52" fmla="*/ 13 w 240"/>
                <a:gd name="T53" fmla="*/ 2 h 117"/>
                <a:gd name="T54" fmla="*/ 11 w 240"/>
                <a:gd name="T55" fmla="*/ 1 h 117"/>
                <a:gd name="T56" fmla="*/ 8 w 240"/>
                <a:gd name="T57" fmla="*/ 1 h 11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5" name="Freeform 13"/>
            <p:cNvSpPr>
              <a:spLocks/>
            </p:cNvSpPr>
            <p:nvPr/>
          </p:nvSpPr>
          <p:spPr bwMode="invGray">
            <a:xfrm>
              <a:off x="1506" y="1999"/>
              <a:ext cx="146" cy="60"/>
            </a:xfrm>
            <a:custGeom>
              <a:avLst/>
              <a:gdLst>
                <a:gd name="T0" fmla="*/ 13 w 194"/>
                <a:gd name="T1" fmla="*/ 2 h 80"/>
                <a:gd name="T2" fmla="*/ 2 w 194"/>
                <a:gd name="T3" fmla="*/ 4 h 80"/>
                <a:gd name="T4" fmla="*/ 2 w 194"/>
                <a:gd name="T5" fmla="*/ 5 h 80"/>
                <a:gd name="T6" fmla="*/ 8 w 194"/>
                <a:gd name="T7" fmla="*/ 8 h 80"/>
                <a:gd name="T8" fmla="*/ 19 w 194"/>
                <a:gd name="T9" fmla="*/ 11 h 80"/>
                <a:gd name="T10" fmla="*/ 24 w 194"/>
                <a:gd name="T11" fmla="*/ 10 h 80"/>
                <a:gd name="T12" fmla="*/ 26 w 194"/>
                <a:gd name="T13" fmla="*/ 8 h 80"/>
                <a:gd name="T14" fmla="*/ 24 w 194"/>
                <a:gd name="T15" fmla="*/ 6 h 80"/>
                <a:gd name="T16" fmla="*/ 23 w 194"/>
                <a:gd name="T17" fmla="*/ 5 h 80"/>
                <a:gd name="T18" fmla="*/ 17 w 194"/>
                <a:gd name="T19" fmla="*/ 4 h 80"/>
                <a:gd name="T20" fmla="*/ 13 w 194"/>
                <a:gd name="T21" fmla="*/ 2 h 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6" name="Freeform 14"/>
            <p:cNvSpPr>
              <a:spLocks/>
            </p:cNvSpPr>
            <p:nvPr/>
          </p:nvSpPr>
          <p:spPr bwMode="invGray">
            <a:xfrm>
              <a:off x="1711" y="2069"/>
              <a:ext cx="233" cy="190"/>
            </a:xfrm>
            <a:custGeom>
              <a:avLst/>
              <a:gdLst>
                <a:gd name="T0" fmla="*/ 10 w 310"/>
                <a:gd name="T1" fmla="*/ 1 h 254"/>
                <a:gd name="T2" fmla="*/ 8 w 310"/>
                <a:gd name="T3" fmla="*/ 3 h 254"/>
                <a:gd name="T4" fmla="*/ 3 w 310"/>
                <a:gd name="T5" fmla="*/ 5 h 254"/>
                <a:gd name="T6" fmla="*/ 8 w 310"/>
                <a:gd name="T7" fmla="*/ 10 h 254"/>
                <a:gd name="T8" fmla="*/ 11 w 310"/>
                <a:gd name="T9" fmla="*/ 11 h 254"/>
                <a:gd name="T10" fmla="*/ 14 w 310"/>
                <a:gd name="T11" fmla="*/ 13 h 254"/>
                <a:gd name="T12" fmla="*/ 17 w 310"/>
                <a:gd name="T13" fmla="*/ 11 h 254"/>
                <a:gd name="T14" fmla="*/ 20 w 310"/>
                <a:gd name="T15" fmla="*/ 13 h 254"/>
                <a:gd name="T16" fmla="*/ 20 w 310"/>
                <a:gd name="T17" fmla="*/ 16 h 254"/>
                <a:gd name="T18" fmla="*/ 16 w 310"/>
                <a:gd name="T19" fmla="*/ 20 h 254"/>
                <a:gd name="T20" fmla="*/ 13 w 310"/>
                <a:gd name="T21" fmla="*/ 22 h 254"/>
                <a:gd name="T22" fmla="*/ 10 w 310"/>
                <a:gd name="T23" fmla="*/ 22 h 254"/>
                <a:gd name="T24" fmla="*/ 8 w 310"/>
                <a:gd name="T25" fmla="*/ 22 h 254"/>
                <a:gd name="T26" fmla="*/ 6 w 310"/>
                <a:gd name="T27" fmla="*/ 25 h 254"/>
                <a:gd name="T28" fmla="*/ 6 w 310"/>
                <a:gd name="T29" fmla="*/ 25 h 254"/>
                <a:gd name="T30" fmla="*/ 10 w 310"/>
                <a:gd name="T31" fmla="*/ 27 h 254"/>
                <a:gd name="T32" fmla="*/ 13 w 310"/>
                <a:gd name="T33" fmla="*/ 27 h 254"/>
                <a:gd name="T34" fmla="*/ 16 w 310"/>
                <a:gd name="T35" fmla="*/ 30 h 254"/>
                <a:gd name="T36" fmla="*/ 17 w 310"/>
                <a:gd name="T37" fmla="*/ 31 h 254"/>
                <a:gd name="T38" fmla="*/ 19 w 310"/>
                <a:gd name="T39" fmla="*/ 31 h 254"/>
                <a:gd name="T40" fmla="*/ 22 w 310"/>
                <a:gd name="T41" fmla="*/ 33 h 254"/>
                <a:gd name="T42" fmla="*/ 25 w 310"/>
                <a:gd name="T43" fmla="*/ 31 h 254"/>
                <a:gd name="T44" fmla="*/ 28 w 310"/>
                <a:gd name="T45" fmla="*/ 31 h 254"/>
                <a:gd name="T46" fmla="*/ 31 w 310"/>
                <a:gd name="T47" fmla="*/ 28 h 254"/>
                <a:gd name="T48" fmla="*/ 30 w 310"/>
                <a:gd name="T49" fmla="*/ 24 h 254"/>
                <a:gd name="T50" fmla="*/ 29 w 310"/>
                <a:gd name="T51" fmla="*/ 22 h 254"/>
                <a:gd name="T52" fmla="*/ 32 w 310"/>
                <a:gd name="T53" fmla="*/ 22 h 254"/>
                <a:gd name="T54" fmla="*/ 33 w 310"/>
                <a:gd name="T55" fmla="*/ 24 h 254"/>
                <a:gd name="T56" fmla="*/ 33 w 310"/>
                <a:gd name="T57" fmla="*/ 25 h 254"/>
                <a:gd name="T58" fmla="*/ 35 w 310"/>
                <a:gd name="T59" fmla="*/ 25 h 254"/>
                <a:gd name="T60" fmla="*/ 41 w 310"/>
                <a:gd name="T61" fmla="*/ 22 h 254"/>
                <a:gd name="T62" fmla="*/ 40 w 310"/>
                <a:gd name="T63" fmla="*/ 19 h 254"/>
                <a:gd name="T64" fmla="*/ 35 w 310"/>
                <a:gd name="T65" fmla="*/ 16 h 254"/>
                <a:gd name="T66" fmla="*/ 36 w 310"/>
                <a:gd name="T67" fmla="*/ 14 h 254"/>
                <a:gd name="T68" fmla="*/ 38 w 310"/>
                <a:gd name="T69" fmla="*/ 13 h 254"/>
                <a:gd name="T70" fmla="*/ 34 w 310"/>
                <a:gd name="T71" fmla="*/ 7 h 254"/>
                <a:gd name="T72" fmla="*/ 32 w 310"/>
                <a:gd name="T73" fmla="*/ 7 h 254"/>
                <a:gd name="T74" fmla="*/ 30 w 310"/>
                <a:gd name="T75" fmla="*/ 7 h 254"/>
                <a:gd name="T76" fmla="*/ 27 w 310"/>
                <a:gd name="T77" fmla="*/ 4 h 254"/>
                <a:gd name="T78" fmla="*/ 22 w 310"/>
                <a:gd name="T79" fmla="*/ 5 h 254"/>
                <a:gd name="T80" fmla="*/ 23 w 310"/>
                <a:gd name="T81" fmla="*/ 3 h 254"/>
                <a:gd name="T82" fmla="*/ 19 w 310"/>
                <a:gd name="T83" fmla="*/ 2 h 254"/>
                <a:gd name="T84" fmla="*/ 17 w 310"/>
                <a:gd name="T85" fmla="*/ 2 h 254"/>
                <a:gd name="T86" fmla="*/ 10 w 310"/>
                <a:gd name="T87" fmla="*/ 1 h 25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7" name="Freeform 15"/>
            <p:cNvSpPr>
              <a:spLocks/>
            </p:cNvSpPr>
            <p:nvPr/>
          </p:nvSpPr>
          <p:spPr bwMode="invGray">
            <a:xfrm>
              <a:off x="1709" y="1987"/>
              <a:ext cx="44" cy="37"/>
            </a:xfrm>
            <a:custGeom>
              <a:avLst/>
              <a:gdLst>
                <a:gd name="T0" fmla="*/ 3 w 59"/>
                <a:gd name="T1" fmla="*/ 0 h 50"/>
                <a:gd name="T2" fmla="*/ 0 w 59"/>
                <a:gd name="T3" fmla="*/ 1 h 50"/>
                <a:gd name="T4" fmla="*/ 4 w 59"/>
                <a:gd name="T5" fmla="*/ 5 h 50"/>
                <a:gd name="T6" fmla="*/ 6 w 59"/>
                <a:gd name="T7" fmla="*/ 6 h 50"/>
                <a:gd name="T8" fmla="*/ 7 w 59"/>
                <a:gd name="T9" fmla="*/ 4 h 50"/>
                <a:gd name="T10" fmla="*/ 5 w 59"/>
                <a:gd name="T11" fmla="*/ 1 h 50"/>
                <a:gd name="T12" fmla="*/ 3 w 59"/>
                <a:gd name="T13" fmla="*/ 0 h 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8" name="Freeform 16"/>
            <p:cNvSpPr>
              <a:spLocks/>
            </p:cNvSpPr>
            <p:nvPr/>
          </p:nvSpPr>
          <p:spPr bwMode="invGray">
            <a:xfrm>
              <a:off x="1625" y="2057"/>
              <a:ext cx="65" cy="42"/>
            </a:xfrm>
            <a:custGeom>
              <a:avLst/>
              <a:gdLst>
                <a:gd name="T0" fmla="*/ 6 w 86"/>
                <a:gd name="T1" fmla="*/ 1 h 57"/>
                <a:gd name="T2" fmla="*/ 4 w 86"/>
                <a:gd name="T3" fmla="*/ 3 h 57"/>
                <a:gd name="T4" fmla="*/ 2 w 86"/>
                <a:gd name="T5" fmla="*/ 3 h 57"/>
                <a:gd name="T6" fmla="*/ 2 w 86"/>
                <a:gd name="T7" fmla="*/ 7 h 57"/>
                <a:gd name="T8" fmla="*/ 11 w 86"/>
                <a:gd name="T9" fmla="*/ 4 h 57"/>
                <a:gd name="T10" fmla="*/ 12 w 86"/>
                <a:gd name="T11" fmla="*/ 2 h 57"/>
                <a:gd name="T12" fmla="*/ 8 w 86"/>
                <a:gd name="T13" fmla="*/ 1 h 57"/>
                <a:gd name="T14" fmla="*/ 6 w 86"/>
                <a:gd name="T15" fmla="*/ 1 h 5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9" name="Freeform 17"/>
            <p:cNvSpPr>
              <a:spLocks/>
            </p:cNvSpPr>
            <p:nvPr/>
          </p:nvSpPr>
          <p:spPr bwMode="invGray">
            <a:xfrm>
              <a:off x="1693" y="2065"/>
              <a:ext cx="54" cy="25"/>
            </a:xfrm>
            <a:custGeom>
              <a:avLst/>
              <a:gdLst>
                <a:gd name="T0" fmla="*/ 5 w 73"/>
                <a:gd name="T1" fmla="*/ 0 h 34"/>
                <a:gd name="T2" fmla="*/ 1 w 73"/>
                <a:gd name="T3" fmla="*/ 2 h 34"/>
                <a:gd name="T4" fmla="*/ 3 w 73"/>
                <a:gd name="T5" fmla="*/ 4 h 34"/>
                <a:gd name="T6" fmla="*/ 7 w 73"/>
                <a:gd name="T7" fmla="*/ 3 h 34"/>
                <a:gd name="T8" fmla="*/ 7 w 73"/>
                <a:gd name="T9" fmla="*/ 2 h 34"/>
                <a:gd name="T10" fmla="*/ 5 w 73"/>
                <a:gd name="T11" fmla="*/ 0 h 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0" name="Freeform 18"/>
            <p:cNvSpPr>
              <a:spLocks/>
            </p:cNvSpPr>
            <p:nvPr/>
          </p:nvSpPr>
          <p:spPr bwMode="invGray">
            <a:xfrm>
              <a:off x="1664" y="2029"/>
              <a:ext cx="64" cy="34"/>
            </a:xfrm>
            <a:custGeom>
              <a:avLst/>
              <a:gdLst>
                <a:gd name="T0" fmla="*/ 8 w 85"/>
                <a:gd name="T1" fmla="*/ 2 h 45"/>
                <a:gd name="T2" fmla="*/ 4 w 85"/>
                <a:gd name="T3" fmla="*/ 2 h 45"/>
                <a:gd name="T4" fmla="*/ 0 w 85"/>
                <a:gd name="T5" fmla="*/ 3 h 45"/>
                <a:gd name="T6" fmla="*/ 6 w 85"/>
                <a:gd name="T7" fmla="*/ 5 h 45"/>
                <a:gd name="T8" fmla="*/ 8 w 85"/>
                <a:gd name="T9" fmla="*/ 6 h 45"/>
                <a:gd name="T10" fmla="*/ 11 w 85"/>
                <a:gd name="T11" fmla="*/ 3 h 45"/>
                <a:gd name="T12" fmla="*/ 11 w 85"/>
                <a:gd name="T13" fmla="*/ 2 h 45"/>
                <a:gd name="T14" fmla="*/ 8 w 85"/>
                <a:gd name="T15" fmla="*/ 0 h 45"/>
                <a:gd name="T16" fmla="*/ 8 w 85"/>
                <a:gd name="T17" fmla="*/ 2 h 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1" name="Freeform 19"/>
            <p:cNvSpPr>
              <a:spLocks/>
            </p:cNvSpPr>
            <p:nvPr/>
          </p:nvSpPr>
          <p:spPr bwMode="invGray">
            <a:xfrm>
              <a:off x="1637" y="1997"/>
              <a:ext cx="44" cy="24"/>
            </a:xfrm>
            <a:custGeom>
              <a:avLst/>
              <a:gdLst>
                <a:gd name="T0" fmla="*/ 2 w 58"/>
                <a:gd name="T1" fmla="*/ 2 h 31"/>
                <a:gd name="T2" fmla="*/ 0 w 58"/>
                <a:gd name="T3" fmla="*/ 3 h 31"/>
                <a:gd name="T4" fmla="*/ 3 w 58"/>
                <a:gd name="T5" fmla="*/ 5 h 31"/>
                <a:gd name="T6" fmla="*/ 4 w 58"/>
                <a:gd name="T7" fmla="*/ 3 h 31"/>
                <a:gd name="T8" fmla="*/ 8 w 58"/>
                <a:gd name="T9" fmla="*/ 2 h 31"/>
                <a:gd name="T10" fmla="*/ 6 w 58"/>
                <a:gd name="T11" fmla="*/ 0 h 31"/>
                <a:gd name="T12" fmla="*/ 2 w 58"/>
                <a:gd name="T13" fmla="*/ 2 h 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2" name="Freeform 20"/>
            <p:cNvSpPr>
              <a:spLocks/>
            </p:cNvSpPr>
            <p:nvPr/>
          </p:nvSpPr>
          <p:spPr bwMode="invGray">
            <a:xfrm>
              <a:off x="1751" y="2000"/>
              <a:ext cx="114" cy="77"/>
            </a:xfrm>
            <a:custGeom>
              <a:avLst/>
              <a:gdLst>
                <a:gd name="T0" fmla="*/ 6 w 152"/>
                <a:gd name="T1" fmla="*/ 0 h 102"/>
                <a:gd name="T2" fmla="*/ 2 w 152"/>
                <a:gd name="T3" fmla="*/ 2 h 102"/>
                <a:gd name="T4" fmla="*/ 2 w 152"/>
                <a:gd name="T5" fmla="*/ 6 h 102"/>
                <a:gd name="T6" fmla="*/ 2 w 152"/>
                <a:gd name="T7" fmla="*/ 8 h 102"/>
                <a:gd name="T8" fmla="*/ 0 w 152"/>
                <a:gd name="T9" fmla="*/ 10 h 102"/>
                <a:gd name="T10" fmla="*/ 8 w 152"/>
                <a:gd name="T11" fmla="*/ 12 h 102"/>
                <a:gd name="T12" fmla="*/ 11 w 152"/>
                <a:gd name="T13" fmla="*/ 13 h 102"/>
                <a:gd name="T14" fmla="*/ 21 w 152"/>
                <a:gd name="T15" fmla="*/ 12 h 102"/>
                <a:gd name="T16" fmla="*/ 11 w 152"/>
                <a:gd name="T17" fmla="*/ 10 h 102"/>
                <a:gd name="T18" fmla="*/ 8 w 152"/>
                <a:gd name="T19" fmla="*/ 8 h 102"/>
                <a:gd name="T20" fmla="*/ 6 w 152"/>
                <a:gd name="T21" fmla="*/ 8 h 102"/>
                <a:gd name="T22" fmla="*/ 8 w 152"/>
                <a:gd name="T23" fmla="*/ 5 h 102"/>
                <a:gd name="T24" fmla="*/ 6 w 152"/>
                <a:gd name="T25" fmla="*/ 0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3" name="Freeform 21"/>
            <p:cNvSpPr>
              <a:spLocks/>
            </p:cNvSpPr>
            <p:nvPr/>
          </p:nvSpPr>
          <p:spPr bwMode="invGray">
            <a:xfrm>
              <a:off x="664" y="2245"/>
              <a:ext cx="25" cy="15"/>
            </a:xfrm>
            <a:custGeom>
              <a:avLst/>
              <a:gdLst>
                <a:gd name="T0" fmla="*/ 4 w 34"/>
                <a:gd name="T1" fmla="*/ 0 h 20"/>
                <a:gd name="T2" fmla="*/ 3 w 34"/>
                <a:gd name="T3" fmla="*/ 3 h 20"/>
                <a:gd name="T4" fmla="*/ 1 w 34"/>
                <a:gd name="T5" fmla="*/ 3 h 20"/>
                <a:gd name="T6" fmla="*/ 1 w 34"/>
                <a:gd name="T7" fmla="*/ 2 h 20"/>
                <a:gd name="T8" fmla="*/ 4 w 34"/>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 name="Freeform 22"/>
            <p:cNvSpPr>
              <a:spLocks/>
            </p:cNvSpPr>
            <p:nvPr/>
          </p:nvSpPr>
          <p:spPr bwMode="invGray">
            <a:xfrm>
              <a:off x="1421" y="2756"/>
              <a:ext cx="16" cy="12"/>
            </a:xfrm>
            <a:custGeom>
              <a:avLst/>
              <a:gdLst>
                <a:gd name="T0" fmla="*/ 2 w 21"/>
                <a:gd name="T1" fmla="*/ 0 h 16"/>
                <a:gd name="T2" fmla="*/ 2 w 21"/>
                <a:gd name="T3" fmla="*/ 2 h 16"/>
                <a:gd name="T4" fmla="*/ 2 w 21"/>
                <a:gd name="T5" fmla="*/ 0 h 16"/>
                <a:gd name="T6" fmla="*/ 0 60000 65536"/>
                <a:gd name="T7" fmla="*/ 0 60000 65536"/>
                <a:gd name="T8" fmla="*/ 0 60000 65536"/>
              </a:gdLst>
              <a:ahLst/>
              <a:cxnLst>
                <a:cxn ang="T6">
                  <a:pos x="T0" y="T1"/>
                </a:cxn>
                <a:cxn ang="T7">
                  <a:pos x="T2" y="T3"/>
                </a:cxn>
                <a:cxn ang="T8">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5" name="Freeform 23"/>
            <p:cNvSpPr>
              <a:spLocks/>
            </p:cNvSpPr>
            <p:nvPr/>
          </p:nvSpPr>
          <p:spPr bwMode="invGray">
            <a:xfrm>
              <a:off x="1424" y="2781"/>
              <a:ext cx="16" cy="12"/>
            </a:xfrm>
            <a:custGeom>
              <a:avLst/>
              <a:gdLst>
                <a:gd name="T0" fmla="*/ 2 w 21"/>
                <a:gd name="T1" fmla="*/ 0 h 16"/>
                <a:gd name="T2" fmla="*/ 2 w 21"/>
                <a:gd name="T3" fmla="*/ 2 h 16"/>
                <a:gd name="T4" fmla="*/ 2 w 21"/>
                <a:gd name="T5" fmla="*/ 0 h 16"/>
                <a:gd name="T6" fmla="*/ 0 60000 65536"/>
                <a:gd name="T7" fmla="*/ 0 60000 65536"/>
                <a:gd name="T8" fmla="*/ 0 60000 65536"/>
              </a:gdLst>
              <a:ahLst/>
              <a:cxnLst>
                <a:cxn ang="T6">
                  <a:pos x="T0" y="T1"/>
                </a:cxn>
                <a:cxn ang="T7">
                  <a:pos x="T2" y="T3"/>
                </a:cxn>
                <a:cxn ang="T8">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6" name="Freeform 24"/>
            <p:cNvSpPr>
              <a:spLocks/>
            </p:cNvSpPr>
            <p:nvPr/>
          </p:nvSpPr>
          <p:spPr bwMode="invGray">
            <a:xfrm>
              <a:off x="1628" y="2913"/>
              <a:ext cx="15" cy="12"/>
            </a:xfrm>
            <a:custGeom>
              <a:avLst/>
              <a:gdLst>
                <a:gd name="T0" fmla="*/ 1 w 21"/>
                <a:gd name="T1" fmla="*/ 0 h 16"/>
                <a:gd name="T2" fmla="*/ 1 w 21"/>
                <a:gd name="T3" fmla="*/ 2 h 16"/>
                <a:gd name="T4" fmla="*/ 1 w 21"/>
                <a:gd name="T5" fmla="*/ 0 h 16"/>
                <a:gd name="T6" fmla="*/ 0 60000 65536"/>
                <a:gd name="T7" fmla="*/ 0 60000 65536"/>
                <a:gd name="T8" fmla="*/ 0 60000 65536"/>
              </a:gdLst>
              <a:ahLst/>
              <a:cxnLst>
                <a:cxn ang="T6">
                  <a:pos x="T0" y="T1"/>
                </a:cxn>
                <a:cxn ang="T7">
                  <a:pos x="T2" y="T3"/>
                </a:cxn>
                <a:cxn ang="T8">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7" name="Freeform 25"/>
            <p:cNvSpPr>
              <a:spLocks/>
            </p:cNvSpPr>
            <p:nvPr/>
          </p:nvSpPr>
          <p:spPr bwMode="invGray">
            <a:xfrm>
              <a:off x="1752" y="2429"/>
              <a:ext cx="38" cy="18"/>
            </a:xfrm>
            <a:custGeom>
              <a:avLst/>
              <a:gdLst>
                <a:gd name="T0" fmla="*/ 1 w 51"/>
                <a:gd name="T1" fmla="*/ 0 h 24"/>
                <a:gd name="T2" fmla="*/ 1 w 51"/>
                <a:gd name="T3" fmla="*/ 3 h 24"/>
                <a:gd name="T4" fmla="*/ 3 w 51"/>
                <a:gd name="T5" fmla="*/ 4 h 24"/>
                <a:gd name="T6" fmla="*/ 4 w 51"/>
                <a:gd name="T7" fmla="*/ 2 h 24"/>
                <a:gd name="T8" fmla="*/ 1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8" name="Freeform 26"/>
            <p:cNvSpPr>
              <a:spLocks/>
            </p:cNvSpPr>
            <p:nvPr/>
          </p:nvSpPr>
          <p:spPr bwMode="invGray">
            <a:xfrm>
              <a:off x="1652" y="2224"/>
              <a:ext cx="38" cy="18"/>
            </a:xfrm>
            <a:custGeom>
              <a:avLst/>
              <a:gdLst>
                <a:gd name="T0" fmla="*/ 1 w 51"/>
                <a:gd name="T1" fmla="*/ 0 h 24"/>
                <a:gd name="T2" fmla="*/ 1 w 51"/>
                <a:gd name="T3" fmla="*/ 3 h 24"/>
                <a:gd name="T4" fmla="*/ 3 w 51"/>
                <a:gd name="T5" fmla="*/ 4 h 24"/>
                <a:gd name="T6" fmla="*/ 4 w 51"/>
                <a:gd name="T7" fmla="*/ 2 h 24"/>
                <a:gd name="T8" fmla="*/ 1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9" name="Freeform 27"/>
            <p:cNvSpPr>
              <a:spLocks/>
            </p:cNvSpPr>
            <p:nvPr/>
          </p:nvSpPr>
          <p:spPr bwMode="invGray">
            <a:xfrm>
              <a:off x="1717" y="2045"/>
              <a:ext cx="39" cy="18"/>
            </a:xfrm>
            <a:custGeom>
              <a:avLst/>
              <a:gdLst>
                <a:gd name="T0" fmla="*/ 2 w 51"/>
                <a:gd name="T1" fmla="*/ 0 h 24"/>
                <a:gd name="T2" fmla="*/ 2 w 51"/>
                <a:gd name="T3" fmla="*/ 3 h 24"/>
                <a:gd name="T4" fmla="*/ 4 w 51"/>
                <a:gd name="T5" fmla="*/ 4 h 24"/>
                <a:gd name="T6" fmla="*/ 5 w 51"/>
                <a:gd name="T7" fmla="*/ 2 h 24"/>
                <a:gd name="T8" fmla="*/ 2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0" name="Freeform 28"/>
            <p:cNvSpPr>
              <a:spLocks/>
            </p:cNvSpPr>
            <p:nvPr/>
          </p:nvSpPr>
          <p:spPr bwMode="invGray">
            <a:xfrm>
              <a:off x="1780" y="2153"/>
              <a:ext cx="38" cy="18"/>
            </a:xfrm>
            <a:custGeom>
              <a:avLst/>
              <a:gdLst>
                <a:gd name="T0" fmla="*/ 1 w 51"/>
                <a:gd name="T1" fmla="*/ 0 h 24"/>
                <a:gd name="T2" fmla="*/ 1 w 51"/>
                <a:gd name="T3" fmla="*/ 3 h 24"/>
                <a:gd name="T4" fmla="*/ 3 w 51"/>
                <a:gd name="T5" fmla="*/ 4 h 24"/>
                <a:gd name="T6" fmla="*/ 4 w 51"/>
                <a:gd name="T7" fmla="*/ 2 h 24"/>
                <a:gd name="T8" fmla="*/ 1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1" name="Freeform 29"/>
            <p:cNvSpPr>
              <a:spLocks/>
            </p:cNvSpPr>
            <p:nvPr/>
          </p:nvSpPr>
          <p:spPr bwMode="invGray">
            <a:xfrm>
              <a:off x="1796" y="1951"/>
              <a:ext cx="696" cy="346"/>
            </a:xfrm>
            <a:custGeom>
              <a:avLst/>
              <a:gdLst>
                <a:gd name="T0" fmla="*/ 4 w 929"/>
                <a:gd name="T1" fmla="*/ 7 h 462"/>
                <a:gd name="T2" fmla="*/ 1 w 929"/>
                <a:gd name="T3" fmla="*/ 12 h 462"/>
                <a:gd name="T4" fmla="*/ 4 w 929"/>
                <a:gd name="T5" fmla="*/ 13 h 462"/>
                <a:gd name="T6" fmla="*/ 2 w 929"/>
                <a:gd name="T7" fmla="*/ 16 h 462"/>
                <a:gd name="T8" fmla="*/ 13 w 929"/>
                <a:gd name="T9" fmla="*/ 18 h 462"/>
                <a:gd name="T10" fmla="*/ 19 w 929"/>
                <a:gd name="T11" fmla="*/ 17 h 462"/>
                <a:gd name="T12" fmla="*/ 33 w 929"/>
                <a:gd name="T13" fmla="*/ 10 h 462"/>
                <a:gd name="T14" fmla="*/ 40 w 929"/>
                <a:gd name="T15" fmla="*/ 9 h 462"/>
                <a:gd name="T16" fmla="*/ 43 w 929"/>
                <a:gd name="T17" fmla="*/ 10 h 462"/>
                <a:gd name="T18" fmla="*/ 36 w 929"/>
                <a:gd name="T19" fmla="*/ 12 h 462"/>
                <a:gd name="T20" fmla="*/ 32 w 929"/>
                <a:gd name="T21" fmla="*/ 14 h 462"/>
                <a:gd name="T22" fmla="*/ 33 w 929"/>
                <a:gd name="T23" fmla="*/ 16 h 462"/>
                <a:gd name="T24" fmla="*/ 34 w 929"/>
                <a:gd name="T25" fmla="*/ 21 h 462"/>
                <a:gd name="T26" fmla="*/ 46 w 929"/>
                <a:gd name="T27" fmla="*/ 25 h 462"/>
                <a:gd name="T28" fmla="*/ 44 w 929"/>
                <a:gd name="T29" fmla="*/ 28 h 462"/>
                <a:gd name="T30" fmla="*/ 49 w 929"/>
                <a:gd name="T31" fmla="*/ 32 h 462"/>
                <a:gd name="T32" fmla="*/ 46 w 929"/>
                <a:gd name="T33" fmla="*/ 35 h 462"/>
                <a:gd name="T34" fmla="*/ 43 w 929"/>
                <a:gd name="T35" fmla="*/ 39 h 462"/>
                <a:gd name="T36" fmla="*/ 39 w 929"/>
                <a:gd name="T37" fmla="*/ 43 h 462"/>
                <a:gd name="T38" fmla="*/ 39 w 929"/>
                <a:gd name="T39" fmla="*/ 56 h 462"/>
                <a:gd name="T40" fmla="*/ 44 w 929"/>
                <a:gd name="T41" fmla="*/ 59 h 462"/>
                <a:gd name="T42" fmla="*/ 51 w 929"/>
                <a:gd name="T43" fmla="*/ 59 h 462"/>
                <a:gd name="T44" fmla="*/ 55 w 929"/>
                <a:gd name="T45" fmla="*/ 56 h 462"/>
                <a:gd name="T46" fmla="*/ 67 w 929"/>
                <a:gd name="T47" fmla="*/ 47 h 462"/>
                <a:gd name="T48" fmla="*/ 76 w 929"/>
                <a:gd name="T49" fmla="*/ 44 h 462"/>
                <a:gd name="T50" fmla="*/ 86 w 929"/>
                <a:gd name="T51" fmla="*/ 41 h 462"/>
                <a:gd name="T52" fmla="*/ 95 w 929"/>
                <a:gd name="T53" fmla="*/ 38 h 462"/>
                <a:gd name="T54" fmla="*/ 101 w 929"/>
                <a:gd name="T55" fmla="*/ 34 h 462"/>
                <a:gd name="T56" fmla="*/ 106 w 929"/>
                <a:gd name="T57" fmla="*/ 26 h 462"/>
                <a:gd name="T58" fmla="*/ 106 w 929"/>
                <a:gd name="T59" fmla="*/ 20 h 462"/>
                <a:gd name="T60" fmla="*/ 106 w 929"/>
                <a:gd name="T61" fmla="*/ 16 h 462"/>
                <a:gd name="T62" fmla="*/ 110 w 929"/>
                <a:gd name="T63" fmla="*/ 12 h 462"/>
                <a:gd name="T64" fmla="*/ 116 w 929"/>
                <a:gd name="T65" fmla="*/ 12 h 462"/>
                <a:gd name="T66" fmla="*/ 122 w 929"/>
                <a:gd name="T67" fmla="*/ 7 h 462"/>
                <a:gd name="T68" fmla="*/ 118 w 929"/>
                <a:gd name="T69" fmla="*/ 7 h 462"/>
                <a:gd name="T70" fmla="*/ 112 w 929"/>
                <a:gd name="T71" fmla="*/ 5 h 462"/>
                <a:gd name="T72" fmla="*/ 105 w 929"/>
                <a:gd name="T73" fmla="*/ 3 h 462"/>
                <a:gd name="T74" fmla="*/ 85 w 929"/>
                <a:gd name="T75" fmla="*/ 3 h 462"/>
                <a:gd name="T76" fmla="*/ 77 w 929"/>
                <a:gd name="T77" fmla="*/ 5 h 462"/>
                <a:gd name="T78" fmla="*/ 73 w 929"/>
                <a:gd name="T79" fmla="*/ 5 h 462"/>
                <a:gd name="T80" fmla="*/ 68 w 929"/>
                <a:gd name="T81" fmla="*/ 7 h 462"/>
                <a:gd name="T82" fmla="*/ 64 w 929"/>
                <a:gd name="T83" fmla="*/ 4 h 462"/>
                <a:gd name="T84" fmla="*/ 57 w 929"/>
                <a:gd name="T85" fmla="*/ 5 h 462"/>
                <a:gd name="T86" fmla="*/ 48 w 929"/>
                <a:gd name="T87" fmla="*/ 7 h 462"/>
                <a:gd name="T88" fmla="*/ 55 w 929"/>
                <a:gd name="T89" fmla="*/ 5 h 462"/>
                <a:gd name="T90" fmla="*/ 46 w 929"/>
                <a:gd name="T91" fmla="*/ 1 h 462"/>
                <a:gd name="T92" fmla="*/ 44 w 929"/>
                <a:gd name="T93" fmla="*/ 1 h 462"/>
                <a:gd name="T94" fmla="*/ 41 w 929"/>
                <a:gd name="T95" fmla="*/ 1 h 462"/>
                <a:gd name="T96" fmla="*/ 32 w 929"/>
                <a:gd name="T97" fmla="*/ 2 h 462"/>
                <a:gd name="T98" fmla="*/ 21 w 929"/>
                <a:gd name="T99" fmla="*/ 4 h 462"/>
                <a:gd name="T100" fmla="*/ 14 w 929"/>
                <a:gd name="T101" fmla="*/ 3 h 462"/>
                <a:gd name="T102" fmla="*/ 15 w 929"/>
                <a:gd name="T103" fmla="*/ 9 h 462"/>
                <a:gd name="T104" fmla="*/ 13 w 929"/>
                <a:gd name="T105" fmla="*/ 7 h 462"/>
                <a:gd name="T106" fmla="*/ 7 w 929"/>
                <a:gd name="T107" fmla="*/ 5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2" name="Freeform 30"/>
            <p:cNvSpPr>
              <a:spLocks/>
            </p:cNvSpPr>
            <p:nvPr/>
          </p:nvSpPr>
          <p:spPr bwMode="invGray">
            <a:xfrm>
              <a:off x="2009" y="2135"/>
              <a:ext cx="39" cy="24"/>
            </a:xfrm>
            <a:custGeom>
              <a:avLst/>
              <a:gdLst>
                <a:gd name="T0" fmla="*/ 5 w 52"/>
                <a:gd name="T1" fmla="*/ 0 h 32"/>
                <a:gd name="T2" fmla="*/ 2 w 52"/>
                <a:gd name="T3" fmla="*/ 3 h 32"/>
                <a:gd name="T4" fmla="*/ 4 w 52"/>
                <a:gd name="T5" fmla="*/ 5 h 32"/>
                <a:gd name="T6" fmla="*/ 6 w 52"/>
                <a:gd name="T7" fmla="*/ 5 h 32"/>
                <a:gd name="T8" fmla="*/ 5 w 52"/>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3" name="Freeform 31"/>
            <p:cNvSpPr>
              <a:spLocks/>
            </p:cNvSpPr>
            <p:nvPr/>
          </p:nvSpPr>
          <p:spPr bwMode="invGray">
            <a:xfrm>
              <a:off x="2292" y="2201"/>
              <a:ext cx="128" cy="54"/>
            </a:xfrm>
            <a:custGeom>
              <a:avLst/>
              <a:gdLst>
                <a:gd name="T0" fmla="*/ 13 w 172"/>
                <a:gd name="T1" fmla="*/ 2 h 72"/>
                <a:gd name="T2" fmla="*/ 8 w 172"/>
                <a:gd name="T3" fmla="*/ 2 h 72"/>
                <a:gd name="T4" fmla="*/ 7 w 172"/>
                <a:gd name="T5" fmla="*/ 0 h 72"/>
                <a:gd name="T6" fmla="*/ 0 w 172"/>
                <a:gd name="T7" fmla="*/ 4 h 72"/>
                <a:gd name="T8" fmla="*/ 4 w 172"/>
                <a:gd name="T9" fmla="*/ 6 h 72"/>
                <a:gd name="T10" fmla="*/ 5 w 172"/>
                <a:gd name="T11" fmla="*/ 8 h 72"/>
                <a:gd name="T12" fmla="*/ 8 w 172"/>
                <a:gd name="T13" fmla="*/ 10 h 72"/>
                <a:gd name="T14" fmla="*/ 10 w 172"/>
                <a:gd name="T15" fmla="*/ 10 h 72"/>
                <a:gd name="T16" fmla="*/ 16 w 172"/>
                <a:gd name="T17" fmla="*/ 8 h 72"/>
                <a:gd name="T18" fmla="*/ 22 w 172"/>
                <a:gd name="T19" fmla="*/ 6 h 72"/>
                <a:gd name="T20" fmla="*/ 19 w 172"/>
                <a:gd name="T21" fmla="*/ 3 h 72"/>
                <a:gd name="T22" fmla="*/ 17 w 172"/>
                <a:gd name="T23" fmla="*/ 2 h 72"/>
                <a:gd name="T24" fmla="*/ 13 w 172"/>
                <a:gd name="T25" fmla="*/ 2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4" name="Freeform 32"/>
            <p:cNvSpPr>
              <a:spLocks/>
            </p:cNvSpPr>
            <p:nvPr/>
          </p:nvSpPr>
          <p:spPr bwMode="invGray">
            <a:xfrm>
              <a:off x="2393" y="2038"/>
              <a:ext cx="39" cy="24"/>
            </a:xfrm>
            <a:custGeom>
              <a:avLst/>
              <a:gdLst>
                <a:gd name="T0" fmla="*/ 5 w 52"/>
                <a:gd name="T1" fmla="*/ 0 h 32"/>
                <a:gd name="T2" fmla="*/ 2 w 52"/>
                <a:gd name="T3" fmla="*/ 3 h 32"/>
                <a:gd name="T4" fmla="*/ 4 w 52"/>
                <a:gd name="T5" fmla="*/ 5 h 32"/>
                <a:gd name="T6" fmla="*/ 6 w 52"/>
                <a:gd name="T7" fmla="*/ 5 h 32"/>
                <a:gd name="T8" fmla="*/ 5 w 52"/>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5" name="Freeform 33"/>
            <p:cNvSpPr>
              <a:spLocks/>
            </p:cNvSpPr>
            <p:nvPr/>
          </p:nvSpPr>
          <p:spPr bwMode="invGray">
            <a:xfrm>
              <a:off x="2662" y="2006"/>
              <a:ext cx="155" cy="63"/>
            </a:xfrm>
            <a:custGeom>
              <a:avLst/>
              <a:gdLst>
                <a:gd name="T0" fmla="*/ 26 w 206"/>
                <a:gd name="T1" fmla="*/ 1 h 85"/>
                <a:gd name="T2" fmla="*/ 14 w 206"/>
                <a:gd name="T3" fmla="*/ 1 h 85"/>
                <a:gd name="T4" fmla="*/ 15 w 206"/>
                <a:gd name="T5" fmla="*/ 3 h 85"/>
                <a:gd name="T6" fmla="*/ 15 w 206"/>
                <a:gd name="T7" fmla="*/ 4 h 85"/>
                <a:gd name="T8" fmla="*/ 13 w 206"/>
                <a:gd name="T9" fmla="*/ 3 h 85"/>
                <a:gd name="T10" fmla="*/ 11 w 206"/>
                <a:gd name="T11" fmla="*/ 2 h 85"/>
                <a:gd name="T12" fmla="*/ 4 w 206"/>
                <a:gd name="T13" fmla="*/ 3 h 85"/>
                <a:gd name="T14" fmla="*/ 5 w 206"/>
                <a:gd name="T15" fmla="*/ 6 h 85"/>
                <a:gd name="T16" fmla="*/ 8 w 206"/>
                <a:gd name="T17" fmla="*/ 7 h 85"/>
                <a:gd name="T18" fmla="*/ 11 w 206"/>
                <a:gd name="T19" fmla="*/ 9 h 85"/>
                <a:gd name="T20" fmla="*/ 13 w 206"/>
                <a:gd name="T21" fmla="*/ 10 h 85"/>
                <a:gd name="T22" fmla="*/ 15 w 206"/>
                <a:gd name="T23" fmla="*/ 8 h 85"/>
                <a:gd name="T24" fmla="*/ 17 w 206"/>
                <a:gd name="T25" fmla="*/ 7 h 85"/>
                <a:gd name="T26" fmla="*/ 17 w 206"/>
                <a:gd name="T27" fmla="*/ 5 h 85"/>
                <a:gd name="T28" fmla="*/ 23 w 206"/>
                <a:gd name="T29" fmla="*/ 4 h 85"/>
                <a:gd name="T30" fmla="*/ 26 w 206"/>
                <a:gd name="T31" fmla="*/ 4 h 85"/>
                <a:gd name="T32" fmla="*/ 27 w 206"/>
                <a:gd name="T33" fmla="*/ 3 h 85"/>
                <a:gd name="T34" fmla="*/ 26 w 206"/>
                <a:gd name="T35" fmla="*/ 1 h 8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6" name="Freeform 34"/>
            <p:cNvSpPr>
              <a:spLocks/>
            </p:cNvSpPr>
            <p:nvPr/>
          </p:nvSpPr>
          <p:spPr bwMode="invGray">
            <a:xfrm>
              <a:off x="2759" y="2039"/>
              <a:ext cx="48" cy="21"/>
            </a:xfrm>
            <a:custGeom>
              <a:avLst/>
              <a:gdLst>
                <a:gd name="T0" fmla="*/ 5 w 64"/>
                <a:gd name="T1" fmla="*/ 2 h 28"/>
                <a:gd name="T2" fmla="*/ 2 w 64"/>
                <a:gd name="T3" fmla="*/ 2 h 28"/>
                <a:gd name="T4" fmla="*/ 4 w 64"/>
                <a:gd name="T5" fmla="*/ 4 h 28"/>
                <a:gd name="T6" fmla="*/ 8 w 64"/>
                <a:gd name="T7" fmla="*/ 2 h 28"/>
                <a:gd name="T8" fmla="*/ 5 w 64"/>
                <a:gd name="T9" fmla="*/ 2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7" name="Freeform 35"/>
            <p:cNvSpPr>
              <a:spLocks/>
            </p:cNvSpPr>
            <p:nvPr/>
          </p:nvSpPr>
          <p:spPr bwMode="invGray">
            <a:xfrm>
              <a:off x="2467" y="2311"/>
              <a:ext cx="109" cy="132"/>
            </a:xfrm>
            <a:custGeom>
              <a:avLst/>
              <a:gdLst>
                <a:gd name="T0" fmla="*/ 3 w 146"/>
                <a:gd name="T1" fmla="*/ 3 h 176"/>
                <a:gd name="T2" fmla="*/ 0 w 146"/>
                <a:gd name="T3" fmla="*/ 4 h 176"/>
                <a:gd name="T4" fmla="*/ 1 w 146"/>
                <a:gd name="T5" fmla="*/ 6 h 176"/>
                <a:gd name="T6" fmla="*/ 4 w 146"/>
                <a:gd name="T7" fmla="*/ 12 h 176"/>
                <a:gd name="T8" fmla="*/ 7 w 146"/>
                <a:gd name="T9" fmla="*/ 13 h 176"/>
                <a:gd name="T10" fmla="*/ 7 w 146"/>
                <a:gd name="T11" fmla="*/ 15 h 176"/>
                <a:gd name="T12" fmla="*/ 4 w 146"/>
                <a:gd name="T13" fmla="*/ 15 h 176"/>
                <a:gd name="T14" fmla="*/ 2 w 146"/>
                <a:gd name="T15" fmla="*/ 18 h 176"/>
                <a:gd name="T16" fmla="*/ 2 w 146"/>
                <a:gd name="T17" fmla="*/ 19 h 176"/>
                <a:gd name="T18" fmla="*/ 4 w 146"/>
                <a:gd name="T19" fmla="*/ 20 h 176"/>
                <a:gd name="T20" fmla="*/ 2 w 146"/>
                <a:gd name="T21" fmla="*/ 23 h 176"/>
                <a:gd name="T22" fmla="*/ 2 w 146"/>
                <a:gd name="T23" fmla="*/ 24 h 176"/>
                <a:gd name="T24" fmla="*/ 4 w 146"/>
                <a:gd name="T25" fmla="*/ 23 h 176"/>
                <a:gd name="T26" fmla="*/ 7 w 146"/>
                <a:gd name="T27" fmla="*/ 23 h 176"/>
                <a:gd name="T28" fmla="*/ 12 w 146"/>
                <a:gd name="T29" fmla="*/ 23 h 176"/>
                <a:gd name="T30" fmla="*/ 14 w 146"/>
                <a:gd name="T31" fmla="*/ 23 h 176"/>
                <a:gd name="T32" fmla="*/ 16 w 146"/>
                <a:gd name="T33" fmla="*/ 23 h 176"/>
                <a:gd name="T34" fmla="*/ 16 w 146"/>
                <a:gd name="T35" fmla="*/ 20 h 176"/>
                <a:gd name="T36" fmla="*/ 19 w 146"/>
                <a:gd name="T37" fmla="*/ 18 h 176"/>
                <a:gd name="T38" fmla="*/ 14 w 146"/>
                <a:gd name="T39" fmla="*/ 15 h 176"/>
                <a:gd name="T40" fmla="*/ 12 w 146"/>
                <a:gd name="T41" fmla="*/ 11 h 176"/>
                <a:gd name="T42" fmla="*/ 10 w 146"/>
                <a:gd name="T43" fmla="*/ 10 h 176"/>
                <a:gd name="T44" fmla="*/ 8 w 146"/>
                <a:gd name="T45" fmla="*/ 8 h 176"/>
                <a:gd name="T46" fmla="*/ 11 w 146"/>
                <a:gd name="T47" fmla="*/ 6 h 176"/>
                <a:gd name="T48" fmla="*/ 8 w 146"/>
                <a:gd name="T49" fmla="*/ 5 h 176"/>
                <a:gd name="T50" fmla="*/ 9 w 146"/>
                <a:gd name="T51" fmla="*/ 2 h 176"/>
                <a:gd name="T52" fmla="*/ 5 w 146"/>
                <a:gd name="T53" fmla="*/ 1 h 176"/>
                <a:gd name="T54" fmla="*/ 4 w 146"/>
                <a:gd name="T55" fmla="*/ 2 h 176"/>
                <a:gd name="T56" fmla="*/ 3 w 146"/>
                <a:gd name="T57" fmla="*/ 3 h 1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8" name="Freeform 36"/>
            <p:cNvSpPr>
              <a:spLocks/>
            </p:cNvSpPr>
            <p:nvPr/>
          </p:nvSpPr>
          <p:spPr bwMode="invGray">
            <a:xfrm>
              <a:off x="2413" y="2359"/>
              <a:ext cx="69" cy="68"/>
            </a:xfrm>
            <a:custGeom>
              <a:avLst/>
              <a:gdLst>
                <a:gd name="T0" fmla="*/ 8 w 92"/>
                <a:gd name="T1" fmla="*/ 1 h 92"/>
                <a:gd name="T2" fmla="*/ 11 w 92"/>
                <a:gd name="T3" fmla="*/ 1 h 92"/>
                <a:gd name="T4" fmla="*/ 13 w 92"/>
                <a:gd name="T5" fmla="*/ 3 h 92"/>
                <a:gd name="T6" fmla="*/ 11 w 92"/>
                <a:gd name="T7" fmla="*/ 5 h 92"/>
                <a:gd name="T8" fmla="*/ 6 w 92"/>
                <a:gd name="T9" fmla="*/ 9 h 92"/>
                <a:gd name="T10" fmla="*/ 3 w 92"/>
                <a:gd name="T11" fmla="*/ 11 h 92"/>
                <a:gd name="T12" fmla="*/ 2 w 92"/>
                <a:gd name="T13" fmla="*/ 9 h 92"/>
                <a:gd name="T14" fmla="*/ 3 w 92"/>
                <a:gd name="T15" fmla="*/ 7 h 92"/>
                <a:gd name="T16" fmla="*/ 2 w 92"/>
                <a:gd name="T17" fmla="*/ 5 h 92"/>
                <a:gd name="T18" fmla="*/ 6 w 92"/>
                <a:gd name="T19" fmla="*/ 4 h 92"/>
                <a:gd name="T20" fmla="*/ 8 w 92"/>
                <a:gd name="T21" fmla="*/ 1 h 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9" name="Freeform 37"/>
            <p:cNvSpPr>
              <a:spLocks/>
            </p:cNvSpPr>
            <p:nvPr/>
          </p:nvSpPr>
          <p:spPr bwMode="invGray">
            <a:xfrm>
              <a:off x="4099" y="3502"/>
              <a:ext cx="474" cy="495"/>
            </a:xfrm>
            <a:custGeom>
              <a:avLst/>
              <a:gdLst>
                <a:gd name="T0" fmla="*/ 28 w 633"/>
                <a:gd name="T1" fmla="*/ 2 h 660"/>
                <a:gd name="T2" fmla="*/ 23 w 633"/>
                <a:gd name="T3" fmla="*/ 3 h 660"/>
                <a:gd name="T4" fmla="*/ 19 w 633"/>
                <a:gd name="T5" fmla="*/ 8 h 660"/>
                <a:gd name="T6" fmla="*/ 13 w 633"/>
                <a:gd name="T7" fmla="*/ 8 h 660"/>
                <a:gd name="T8" fmla="*/ 10 w 633"/>
                <a:gd name="T9" fmla="*/ 11 h 660"/>
                <a:gd name="T10" fmla="*/ 9 w 633"/>
                <a:gd name="T11" fmla="*/ 16 h 660"/>
                <a:gd name="T12" fmla="*/ 4 w 633"/>
                <a:gd name="T13" fmla="*/ 23 h 660"/>
                <a:gd name="T14" fmla="*/ 0 w 633"/>
                <a:gd name="T15" fmla="*/ 24 h 660"/>
                <a:gd name="T16" fmla="*/ 9 w 633"/>
                <a:gd name="T17" fmla="*/ 44 h 660"/>
                <a:gd name="T18" fmla="*/ 16 w 633"/>
                <a:gd name="T19" fmla="*/ 57 h 660"/>
                <a:gd name="T20" fmla="*/ 19 w 633"/>
                <a:gd name="T21" fmla="*/ 59 h 660"/>
                <a:gd name="T22" fmla="*/ 22 w 633"/>
                <a:gd name="T23" fmla="*/ 60 h 660"/>
                <a:gd name="T24" fmla="*/ 30 w 633"/>
                <a:gd name="T25" fmla="*/ 58 h 660"/>
                <a:gd name="T26" fmla="*/ 33 w 633"/>
                <a:gd name="T27" fmla="*/ 57 h 660"/>
                <a:gd name="T28" fmla="*/ 39 w 633"/>
                <a:gd name="T29" fmla="*/ 60 h 660"/>
                <a:gd name="T30" fmla="*/ 43 w 633"/>
                <a:gd name="T31" fmla="*/ 71 h 660"/>
                <a:gd name="T32" fmla="*/ 44 w 633"/>
                <a:gd name="T33" fmla="*/ 71 h 660"/>
                <a:gd name="T34" fmla="*/ 46 w 633"/>
                <a:gd name="T35" fmla="*/ 68 h 660"/>
                <a:gd name="T36" fmla="*/ 49 w 633"/>
                <a:gd name="T37" fmla="*/ 74 h 660"/>
                <a:gd name="T38" fmla="*/ 53 w 633"/>
                <a:gd name="T39" fmla="*/ 77 h 660"/>
                <a:gd name="T40" fmla="*/ 58 w 633"/>
                <a:gd name="T41" fmla="*/ 80 h 660"/>
                <a:gd name="T42" fmla="*/ 58 w 633"/>
                <a:gd name="T43" fmla="*/ 83 h 660"/>
                <a:gd name="T44" fmla="*/ 60 w 633"/>
                <a:gd name="T45" fmla="*/ 83 h 660"/>
                <a:gd name="T46" fmla="*/ 64 w 633"/>
                <a:gd name="T47" fmla="*/ 87 h 660"/>
                <a:gd name="T48" fmla="*/ 65 w 633"/>
                <a:gd name="T49" fmla="*/ 85 h 660"/>
                <a:gd name="T50" fmla="*/ 71 w 633"/>
                <a:gd name="T51" fmla="*/ 89 h 660"/>
                <a:gd name="T52" fmla="*/ 77 w 633"/>
                <a:gd name="T53" fmla="*/ 87 h 660"/>
                <a:gd name="T54" fmla="*/ 82 w 633"/>
                <a:gd name="T55" fmla="*/ 71 h 660"/>
                <a:gd name="T56" fmla="*/ 83 w 633"/>
                <a:gd name="T57" fmla="*/ 62 h 660"/>
                <a:gd name="T58" fmla="*/ 82 w 633"/>
                <a:gd name="T59" fmla="*/ 49 h 660"/>
                <a:gd name="T60" fmla="*/ 70 w 633"/>
                <a:gd name="T61" fmla="*/ 37 h 660"/>
                <a:gd name="T62" fmla="*/ 70 w 633"/>
                <a:gd name="T63" fmla="*/ 32 h 660"/>
                <a:gd name="T64" fmla="*/ 61 w 633"/>
                <a:gd name="T65" fmla="*/ 24 h 660"/>
                <a:gd name="T66" fmla="*/ 62 w 633"/>
                <a:gd name="T67" fmla="*/ 21 h 660"/>
                <a:gd name="T68" fmla="*/ 60 w 633"/>
                <a:gd name="T69" fmla="*/ 18 h 660"/>
                <a:gd name="T70" fmla="*/ 55 w 633"/>
                <a:gd name="T71" fmla="*/ 11 h 660"/>
                <a:gd name="T72" fmla="*/ 52 w 633"/>
                <a:gd name="T73" fmla="*/ 5 h 660"/>
                <a:gd name="T74" fmla="*/ 51 w 633"/>
                <a:gd name="T75" fmla="*/ 3 h 660"/>
                <a:gd name="T76" fmla="*/ 48 w 633"/>
                <a:gd name="T77" fmla="*/ 20 h 660"/>
                <a:gd name="T78" fmla="*/ 43 w 633"/>
                <a:gd name="T79" fmla="*/ 16 h 660"/>
                <a:gd name="T80" fmla="*/ 39 w 633"/>
                <a:gd name="T81" fmla="*/ 15 h 660"/>
                <a:gd name="T82" fmla="*/ 36 w 633"/>
                <a:gd name="T83" fmla="*/ 12 h 660"/>
                <a:gd name="T84" fmla="*/ 34 w 633"/>
                <a:gd name="T85" fmla="*/ 8 h 660"/>
                <a:gd name="T86" fmla="*/ 37 w 633"/>
                <a:gd name="T87" fmla="*/ 8 h 660"/>
                <a:gd name="T88" fmla="*/ 32 w 633"/>
                <a:gd name="T89" fmla="*/ 3 h 660"/>
                <a:gd name="T90" fmla="*/ 28 w 633"/>
                <a:gd name="T91" fmla="*/ 2 h 660"/>
                <a:gd name="T92" fmla="*/ 27 w 633"/>
                <a:gd name="T93" fmla="*/ 2 h 660"/>
                <a:gd name="T94" fmla="*/ 28 w 633"/>
                <a:gd name="T95" fmla="*/ 2 h 66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0" name="Freeform 38"/>
            <p:cNvSpPr>
              <a:spLocks/>
            </p:cNvSpPr>
            <p:nvPr/>
          </p:nvSpPr>
          <p:spPr bwMode="invGray">
            <a:xfrm>
              <a:off x="4246" y="3241"/>
              <a:ext cx="319" cy="210"/>
            </a:xfrm>
            <a:custGeom>
              <a:avLst/>
              <a:gdLst>
                <a:gd name="T0" fmla="*/ 10 w 426"/>
                <a:gd name="T1" fmla="*/ 8 h 280"/>
                <a:gd name="T2" fmla="*/ 9 w 426"/>
                <a:gd name="T3" fmla="*/ 5 h 280"/>
                <a:gd name="T4" fmla="*/ 8 w 426"/>
                <a:gd name="T5" fmla="*/ 2 h 280"/>
                <a:gd name="T6" fmla="*/ 7 w 426"/>
                <a:gd name="T7" fmla="*/ 2 h 280"/>
                <a:gd name="T8" fmla="*/ 2 w 426"/>
                <a:gd name="T9" fmla="*/ 2 h 280"/>
                <a:gd name="T10" fmla="*/ 5 w 426"/>
                <a:gd name="T11" fmla="*/ 6 h 280"/>
                <a:gd name="T12" fmla="*/ 6 w 426"/>
                <a:gd name="T13" fmla="*/ 8 h 280"/>
                <a:gd name="T14" fmla="*/ 3 w 426"/>
                <a:gd name="T15" fmla="*/ 10 h 280"/>
                <a:gd name="T16" fmla="*/ 12 w 426"/>
                <a:gd name="T17" fmla="*/ 13 h 280"/>
                <a:gd name="T18" fmla="*/ 16 w 426"/>
                <a:gd name="T19" fmla="*/ 15 h 280"/>
                <a:gd name="T20" fmla="*/ 16 w 426"/>
                <a:gd name="T21" fmla="*/ 17 h 280"/>
                <a:gd name="T22" fmla="*/ 19 w 426"/>
                <a:gd name="T23" fmla="*/ 18 h 280"/>
                <a:gd name="T24" fmla="*/ 19 w 426"/>
                <a:gd name="T25" fmla="*/ 22 h 280"/>
                <a:gd name="T26" fmla="*/ 17 w 426"/>
                <a:gd name="T27" fmla="*/ 26 h 280"/>
                <a:gd name="T28" fmla="*/ 24 w 426"/>
                <a:gd name="T29" fmla="*/ 26 h 280"/>
                <a:gd name="T30" fmla="*/ 25 w 426"/>
                <a:gd name="T31" fmla="*/ 29 h 280"/>
                <a:gd name="T32" fmla="*/ 28 w 426"/>
                <a:gd name="T33" fmla="*/ 30 h 280"/>
                <a:gd name="T34" fmla="*/ 30 w 426"/>
                <a:gd name="T35" fmla="*/ 31 h 280"/>
                <a:gd name="T36" fmla="*/ 33 w 426"/>
                <a:gd name="T37" fmla="*/ 30 h 280"/>
                <a:gd name="T38" fmla="*/ 37 w 426"/>
                <a:gd name="T39" fmla="*/ 26 h 280"/>
                <a:gd name="T40" fmla="*/ 44 w 426"/>
                <a:gd name="T41" fmla="*/ 34 h 280"/>
                <a:gd name="T42" fmla="*/ 48 w 426"/>
                <a:gd name="T43" fmla="*/ 38 h 280"/>
                <a:gd name="T44" fmla="*/ 48 w 426"/>
                <a:gd name="T45" fmla="*/ 30 h 280"/>
                <a:gd name="T46" fmla="*/ 44 w 426"/>
                <a:gd name="T47" fmla="*/ 27 h 280"/>
                <a:gd name="T48" fmla="*/ 49 w 426"/>
                <a:gd name="T49" fmla="*/ 23 h 280"/>
                <a:gd name="T50" fmla="*/ 54 w 426"/>
                <a:gd name="T51" fmla="*/ 22 h 280"/>
                <a:gd name="T52" fmla="*/ 56 w 426"/>
                <a:gd name="T53" fmla="*/ 21 h 280"/>
                <a:gd name="T54" fmla="*/ 56 w 426"/>
                <a:gd name="T55" fmla="*/ 19 h 280"/>
                <a:gd name="T56" fmla="*/ 47 w 426"/>
                <a:gd name="T57" fmla="*/ 20 h 280"/>
                <a:gd name="T58" fmla="*/ 40 w 426"/>
                <a:gd name="T59" fmla="*/ 19 h 280"/>
                <a:gd name="T60" fmla="*/ 39 w 426"/>
                <a:gd name="T61" fmla="*/ 17 h 280"/>
                <a:gd name="T62" fmla="*/ 39 w 426"/>
                <a:gd name="T63" fmla="*/ 16 h 280"/>
                <a:gd name="T64" fmla="*/ 29 w 426"/>
                <a:gd name="T65" fmla="*/ 11 h 280"/>
                <a:gd name="T66" fmla="*/ 21 w 426"/>
                <a:gd name="T67" fmla="*/ 8 h 280"/>
                <a:gd name="T68" fmla="*/ 18 w 426"/>
                <a:gd name="T69" fmla="*/ 8 h 280"/>
                <a:gd name="T70" fmla="*/ 10 w 426"/>
                <a:gd name="T71" fmla="*/ 8 h 280"/>
                <a:gd name="T72" fmla="*/ 9 w 426"/>
                <a:gd name="T73" fmla="*/ 5 h 280"/>
                <a:gd name="T74" fmla="*/ 9 w 426"/>
                <a:gd name="T75" fmla="*/ 0 h 2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989898">
                        <a:alpha val="50000"/>
                      </a:srgbClr>
                    </a:outerShdw>
                  </a:effectLst>
                </a14:hiddenEffects>
              </a:ext>
            </a:extLst>
          </p:spPr>
          <p:txBody>
            <a:bodyPr/>
            <a:lstStyle/>
            <a:p>
              <a:endParaRPr lang="zh-CN" altLang="en-US"/>
            </a:p>
          </p:txBody>
        </p:sp>
        <p:sp>
          <p:nvSpPr>
            <p:cNvPr id="41" name="Freeform 39"/>
            <p:cNvSpPr>
              <a:spLocks/>
            </p:cNvSpPr>
            <p:nvPr/>
          </p:nvSpPr>
          <p:spPr bwMode="invGray">
            <a:xfrm>
              <a:off x="4255" y="3243"/>
              <a:ext cx="311" cy="211"/>
            </a:xfrm>
            <a:custGeom>
              <a:avLst/>
              <a:gdLst>
                <a:gd name="T0" fmla="*/ 0 w 416"/>
                <a:gd name="T1" fmla="*/ 1 h 282"/>
                <a:gd name="T2" fmla="*/ 2 w 416"/>
                <a:gd name="T3" fmla="*/ 5 h 282"/>
                <a:gd name="T4" fmla="*/ 4 w 416"/>
                <a:gd name="T5" fmla="*/ 7 h 282"/>
                <a:gd name="T6" fmla="*/ 10 w 416"/>
                <a:gd name="T7" fmla="*/ 12 h 282"/>
                <a:gd name="T8" fmla="*/ 16 w 416"/>
                <a:gd name="T9" fmla="*/ 15 h 282"/>
                <a:gd name="T10" fmla="*/ 17 w 416"/>
                <a:gd name="T11" fmla="*/ 16 h 282"/>
                <a:gd name="T12" fmla="*/ 18 w 416"/>
                <a:gd name="T13" fmla="*/ 22 h 282"/>
                <a:gd name="T14" fmla="*/ 16 w 416"/>
                <a:gd name="T15" fmla="*/ 26 h 282"/>
                <a:gd name="T16" fmla="*/ 18 w 416"/>
                <a:gd name="T17" fmla="*/ 25 h 282"/>
                <a:gd name="T18" fmla="*/ 19 w 416"/>
                <a:gd name="T19" fmla="*/ 25 h 282"/>
                <a:gd name="T20" fmla="*/ 21 w 416"/>
                <a:gd name="T21" fmla="*/ 26 h 282"/>
                <a:gd name="T22" fmla="*/ 24 w 416"/>
                <a:gd name="T23" fmla="*/ 28 h 282"/>
                <a:gd name="T24" fmla="*/ 28 w 416"/>
                <a:gd name="T25" fmla="*/ 31 h 282"/>
                <a:gd name="T26" fmla="*/ 31 w 416"/>
                <a:gd name="T27" fmla="*/ 29 h 282"/>
                <a:gd name="T28" fmla="*/ 32 w 416"/>
                <a:gd name="T29" fmla="*/ 25 h 282"/>
                <a:gd name="T30" fmla="*/ 35 w 416"/>
                <a:gd name="T31" fmla="*/ 26 h 282"/>
                <a:gd name="T32" fmla="*/ 38 w 416"/>
                <a:gd name="T33" fmla="*/ 28 h 282"/>
                <a:gd name="T34" fmla="*/ 44 w 416"/>
                <a:gd name="T35" fmla="*/ 37 h 282"/>
                <a:gd name="T36" fmla="*/ 46 w 416"/>
                <a:gd name="T37" fmla="*/ 37 h 282"/>
                <a:gd name="T38" fmla="*/ 46 w 416"/>
                <a:gd name="T39" fmla="*/ 33 h 282"/>
                <a:gd name="T40" fmla="*/ 41 w 416"/>
                <a:gd name="T41" fmla="*/ 25 h 282"/>
                <a:gd name="T42" fmla="*/ 47 w 416"/>
                <a:gd name="T43" fmla="*/ 23 h 282"/>
                <a:gd name="T44" fmla="*/ 53 w 416"/>
                <a:gd name="T45" fmla="*/ 19 h 282"/>
                <a:gd name="T46" fmla="*/ 54 w 416"/>
                <a:gd name="T47" fmla="*/ 16 h 282"/>
                <a:gd name="T48" fmla="*/ 48 w 416"/>
                <a:gd name="T49" fmla="*/ 18 h 282"/>
                <a:gd name="T50" fmla="*/ 40 w 416"/>
                <a:gd name="T51" fmla="*/ 18 h 282"/>
                <a:gd name="T52" fmla="*/ 34 w 416"/>
                <a:gd name="T53" fmla="*/ 13 h 282"/>
                <a:gd name="T54" fmla="*/ 24 w 416"/>
                <a:gd name="T55" fmla="*/ 7 h 282"/>
                <a:gd name="T56" fmla="*/ 17 w 416"/>
                <a:gd name="T57" fmla="*/ 4 h 282"/>
                <a:gd name="T58" fmla="*/ 12 w 416"/>
                <a:gd name="T59" fmla="*/ 5 h 282"/>
                <a:gd name="T60" fmla="*/ 10 w 416"/>
                <a:gd name="T61" fmla="*/ 7 h 282"/>
                <a:gd name="T62" fmla="*/ 7 w 416"/>
                <a:gd name="T63" fmla="*/ 2 h 282"/>
                <a:gd name="T64" fmla="*/ 0 w 416"/>
                <a:gd name="T65" fmla="*/ 1 h 2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2" name="Freeform 40"/>
            <p:cNvSpPr>
              <a:spLocks/>
            </p:cNvSpPr>
            <p:nvPr/>
          </p:nvSpPr>
          <p:spPr bwMode="invGray">
            <a:xfrm>
              <a:off x="4485" y="4013"/>
              <a:ext cx="45" cy="58"/>
            </a:xfrm>
            <a:custGeom>
              <a:avLst/>
              <a:gdLst>
                <a:gd name="T0" fmla="*/ 5 w 60"/>
                <a:gd name="T1" fmla="*/ 2 h 78"/>
                <a:gd name="T2" fmla="*/ 0 w 60"/>
                <a:gd name="T3" fmla="*/ 2 h 78"/>
                <a:gd name="T4" fmla="*/ 3 w 60"/>
                <a:gd name="T5" fmla="*/ 5 h 78"/>
                <a:gd name="T6" fmla="*/ 4 w 60"/>
                <a:gd name="T7" fmla="*/ 8 h 78"/>
                <a:gd name="T8" fmla="*/ 5 w 60"/>
                <a:gd name="T9" fmla="*/ 10 h 78"/>
                <a:gd name="T10" fmla="*/ 8 w 60"/>
                <a:gd name="T11" fmla="*/ 7 h 78"/>
                <a:gd name="T12" fmla="*/ 5 w 60"/>
                <a:gd name="T13" fmla="*/ 2 h 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3" name="Freeform 41"/>
            <p:cNvSpPr>
              <a:spLocks/>
            </p:cNvSpPr>
            <p:nvPr/>
          </p:nvSpPr>
          <p:spPr bwMode="invGray">
            <a:xfrm>
              <a:off x="4621" y="3923"/>
              <a:ext cx="164" cy="85"/>
            </a:xfrm>
            <a:custGeom>
              <a:avLst/>
              <a:gdLst>
                <a:gd name="T0" fmla="*/ 5 w 219"/>
                <a:gd name="T1" fmla="*/ 10 h 113"/>
                <a:gd name="T2" fmla="*/ 5 w 219"/>
                <a:gd name="T3" fmla="*/ 8 h 113"/>
                <a:gd name="T4" fmla="*/ 1 w 219"/>
                <a:gd name="T5" fmla="*/ 10 h 113"/>
                <a:gd name="T6" fmla="*/ 5 w 219"/>
                <a:gd name="T7" fmla="*/ 15 h 113"/>
                <a:gd name="T8" fmla="*/ 16 w 219"/>
                <a:gd name="T9" fmla="*/ 13 h 113"/>
                <a:gd name="T10" fmla="*/ 19 w 219"/>
                <a:gd name="T11" fmla="*/ 10 h 113"/>
                <a:gd name="T12" fmla="*/ 22 w 219"/>
                <a:gd name="T13" fmla="*/ 9 h 113"/>
                <a:gd name="T14" fmla="*/ 29 w 219"/>
                <a:gd name="T15" fmla="*/ 3 h 113"/>
                <a:gd name="T16" fmla="*/ 28 w 219"/>
                <a:gd name="T17" fmla="*/ 0 h 113"/>
                <a:gd name="T18" fmla="*/ 23 w 219"/>
                <a:gd name="T19" fmla="*/ 3 h 113"/>
                <a:gd name="T20" fmla="*/ 14 w 219"/>
                <a:gd name="T21" fmla="*/ 6 h 113"/>
                <a:gd name="T22" fmla="*/ 10 w 219"/>
                <a:gd name="T23" fmla="*/ 6 h 113"/>
                <a:gd name="T24" fmla="*/ 7 w 219"/>
                <a:gd name="T25" fmla="*/ 8 h 113"/>
                <a:gd name="T26" fmla="*/ 5 w 219"/>
                <a:gd name="T27" fmla="*/ 10 h 11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4" name="Freeform 42"/>
            <p:cNvSpPr>
              <a:spLocks/>
            </p:cNvSpPr>
            <p:nvPr/>
          </p:nvSpPr>
          <p:spPr bwMode="invGray">
            <a:xfrm>
              <a:off x="4791" y="3873"/>
              <a:ext cx="104" cy="92"/>
            </a:xfrm>
            <a:custGeom>
              <a:avLst/>
              <a:gdLst>
                <a:gd name="T0" fmla="*/ 1 w 139"/>
                <a:gd name="T1" fmla="*/ 8 h 122"/>
                <a:gd name="T2" fmla="*/ 1 w 139"/>
                <a:gd name="T3" fmla="*/ 11 h 122"/>
                <a:gd name="T4" fmla="*/ 0 w 139"/>
                <a:gd name="T5" fmla="*/ 15 h 122"/>
                <a:gd name="T6" fmla="*/ 4 w 139"/>
                <a:gd name="T7" fmla="*/ 17 h 122"/>
                <a:gd name="T8" fmla="*/ 7 w 139"/>
                <a:gd name="T9" fmla="*/ 13 h 122"/>
                <a:gd name="T10" fmla="*/ 16 w 139"/>
                <a:gd name="T11" fmla="*/ 10 h 122"/>
                <a:gd name="T12" fmla="*/ 18 w 139"/>
                <a:gd name="T13" fmla="*/ 6 h 122"/>
                <a:gd name="T14" fmla="*/ 14 w 139"/>
                <a:gd name="T15" fmla="*/ 4 h 122"/>
                <a:gd name="T16" fmla="*/ 13 w 139"/>
                <a:gd name="T17" fmla="*/ 3 h 122"/>
                <a:gd name="T18" fmla="*/ 8 w 139"/>
                <a:gd name="T19" fmla="*/ 2 h 122"/>
                <a:gd name="T20" fmla="*/ 7 w 139"/>
                <a:gd name="T21" fmla="*/ 5 h 122"/>
                <a:gd name="T22" fmla="*/ 1 w 139"/>
                <a:gd name="T23" fmla="*/ 8 h 1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5" name="Freeform 43"/>
            <p:cNvSpPr>
              <a:spLocks/>
            </p:cNvSpPr>
            <p:nvPr/>
          </p:nvSpPr>
          <p:spPr bwMode="invGray">
            <a:xfrm>
              <a:off x="4846" y="3832"/>
              <a:ext cx="37" cy="26"/>
            </a:xfrm>
            <a:custGeom>
              <a:avLst/>
              <a:gdLst>
                <a:gd name="T0" fmla="*/ 5 w 49"/>
                <a:gd name="T1" fmla="*/ 0 h 35"/>
                <a:gd name="T2" fmla="*/ 2 w 49"/>
                <a:gd name="T3" fmla="*/ 1 h 35"/>
                <a:gd name="T4" fmla="*/ 4 w 49"/>
                <a:gd name="T5" fmla="*/ 4 h 35"/>
                <a:gd name="T6" fmla="*/ 6 w 49"/>
                <a:gd name="T7" fmla="*/ 3 h 35"/>
                <a:gd name="T8" fmla="*/ 5 w 49"/>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6" name="Freeform 44"/>
            <p:cNvSpPr>
              <a:spLocks/>
            </p:cNvSpPr>
            <p:nvPr/>
          </p:nvSpPr>
          <p:spPr bwMode="invGray">
            <a:xfrm>
              <a:off x="3123" y="3346"/>
              <a:ext cx="123" cy="201"/>
            </a:xfrm>
            <a:custGeom>
              <a:avLst/>
              <a:gdLst>
                <a:gd name="T0" fmla="*/ 17 w 164"/>
                <a:gd name="T1" fmla="*/ 0 h 268"/>
                <a:gd name="T2" fmla="*/ 14 w 164"/>
                <a:gd name="T3" fmla="*/ 4 h 268"/>
                <a:gd name="T4" fmla="*/ 13 w 164"/>
                <a:gd name="T5" fmla="*/ 8 h 268"/>
                <a:gd name="T6" fmla="*/ 5 w 164"/>
                <a:gd name="T7" fmla="*/ 11 h 268"/>
                <a:gd name="T8" fmla="*/ 4 w 164"/>
                <a:gd name="T9" fmla="*/ 13 h 268"/>
                <a:gd name="T10" fmla="*/ 2 w 164"/>
                <a:gd name="T11" fmla="*/ 14 h 268"/>
                <a:gd name="T12" fmla="*/ 3 w 164"/>
                <a:gd name="T13" fmla="*/ 18 h 268"/>
                <a:gd name="T14" fmla="*/ 4 w 164"/>
                <a:gd name="T15" fmla="*/ 22 h 268"/>
                <a:gd name="T16" fmla="*/ 0 w 164"/>
                <a:gd name="T17" fmla="*/ 27 h 268"/>
                <a:gd name="T18" fmla="*/ 4 w 164"/>
                <a:gd name="T19" fmla="*/ 35 h 268"/>
                <a:gd name="T20" fmla="*/ 8 w 164"/>
                <a:gd name="T21" fmla="*/ 36 h 268"/>
                <a:gd name="T22" fmla="*/ 13 w 164"/>
                <a:gd name="T23" fmla="*/ 29 h 268"/>
                <a:gd name="T24" fmla="*/ 14 w 164"/>
                <a:gd name="T25" fmla="*/ 26 h 268"/>
                <a:gd name="T26" fmla="*/ 17 w 164"/>
                <a:gd name="T27" fmla="*/ 16 h 268"/>
                <a:gd name="T28" fmla="*/ 19 w 164"/>
                <a:gd name="T29" fmla="*/ 11 h 268"/>
                <a:gd name="T30" fmla="*/ 22 w 164"/>
                <a:gd name="T31" fmla="*/ 10 h 268"/>
                <a:gd name="T32" fmla="*/ 17 w 164"/>
                <a:gd name="T33" fmla="*/ 0 h 2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7" name="Freeform 45"/>
            <p:cNvSpPr>
              <a:spLocks/>
            </p:cNvSpPr>
            <p:nvPr/>
          </p:nvSpPr>
          <p:spPr bwMode="invGray">
            <a:xfrm>
              <a:off x="3655" y="3034"/>
              <a:ext cx="49" cy="61"/>
            </a:xfrm>
            <a:custGeom>
              <a:avLst/>
              <a:gdLst>
                <a:gd name="T0" fmla="*/ 4 w 66"/>
                <a:gd name="T1" fmla="*/ 0 h 81"/>
                <a:gd name="T2" fmla="*/ 3 w 66"/>
                <a:gd name="T3" fmla="*/ 8 h 81"/>
                <a:gd name="T4" fmla="*/ 4 w 66"/>
                <a:gd name="T5" fmla="*/ 11 h 81"/>
                <a:gd name="T6" fmla="*/ 5 w 66"/>
                <a:gd name="T7" fmla="*/ 11 h 81"/>
                <a:gd name="T8" fmla="*/ 7 w 66"/>
                <a:gd name="T9" fmla="*/ 11 h 81"/>
                <a:gd name="T10" fmla="*/ 4 w 66"/>
                <a:gd name="T11" fmla="*/ 0 h 8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8" name="Freeform 46"/>
            <p:cNvSpPr>
              <a:spLocks/>
            </p:cNvSpPr>
            <p:nvPr/>
          </p:nvSpPr>
          <p:spPr bwMode="invGray">
            <a:xfrm>
              <a:off x="3988" y="3100"/>
              <a:ext cx="111" cy="183"/>
            </a:xfrm>
            <a:custGeom>
              <a:avLst/>
              <a:gdLst>
                <a:gd name="T0" fmla="*/ 13 w 148"/>
                <a:gd name="T1" fmla="*/ 0 h 244"/>
                <a:gd name="T2" fmla="*/ 8 w 148"/>
                <a:gd name="T3" fmla="*/ 11 h 244"/>
                <a:gd name="T4" fmla="*/ 5 w 148"/>
                <a:gd name="T5" fmla="*/ 13 h 244"/>
                <a:gd name="T6" fmla="*/ 2 w 148"/>
                <a:gd name="T7" fmla="*/ 15 h 244"/>
                <a:gd name="T8" fmla="*/ 6 w 148"/>
                <a:gd name="T9" fmla="*/ 26 h 244"/>
                <a:gd name="T10" fmla="*/ 8 w 148"/>
                <a:gd name="T11" fmla="*/ 30 h 244"/>
                <a:gd name="T12" fmla="*/ 8 w 148"/>
                <a:gd name="T13" fmla="*/ 32 h 244"/>
                <a:gd name="T14" fmla="*/ 11 w 148"/>
                <a:gd name="T15" fmla="*/ 33 h 244"/>
                <a:gd name="T16" fmla="*/ 13 w 148"/>
                <a:gd name="T17" fmla="*/ 26 h 244"/>
                <a:gd name="T18" fmla="*/ 17 w 148"/>
                <a:gd name="T19" fmla="*/ 23 h 244"/>
                <a:gd name="T20" fmla="*/ 15 w 148"/>
                <a:gd name="T21" fmla="*/ 10 h 244"/>
                <a:gd name="T22" fmla="*/ 19 w 148"/>
                <a:gd name="T23" fmla="*/ 6 h 244"/>
                <a:gd name="T24" fmla="*/ 15 w 148"/>
                <a:gd name="T25" fmla="*/ 3 h 244"/>
                <a:gd name="T26" fmla="*/ 13 w 148"/>
                <a:gd name="T27" fmla="*/ 0 h 2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9" name="Freeform 47"/>
            <p:cNvSpPr>
              <a:spLocks/>
            </p:cNvSpPr>
            <p:nvPr/>
          </p:nvSpPr>
          <p:spPr bwMode="invGray">
            <a:xfrm>
              <a:off x="3894" y="3043"/>
              <a:ext cx="72" cy="137"/>
            </a:xfrm>
            <a:custGeom>
              <a:avLst/>
              <a:gdLst>
                <a:gd name="T0" fmla="*/ 6 w 96"/>
                <a:gd name="T1" fmla="*/ 1 h 183"/>
                <a:gd name="T2" fmla="*/ 8 w 96"/>
                <a:gd name="T3" fmla="*/ 4 h 183"/>
                <a:gd name="T4" fmla="*/ 8 w 96"/>
                <a:gd name="T5" fmla="*/ 7 h 183"/>
                <a:gd name="T6" fmla="*/ 8 w 96"/>
                <a:gd name="T7" fmla="*/ 12 h 183"/>
                <a:gd name="T8" fmla="*/ 10 w 96"/>
                <a:gd name="T9" fmla="*/ 14 h 183"/>
                <a:gd name="T10" fmla="*/ 10 w 96"/>
                <a:gd name="T11" fmla="*/ 16 h 183"/>
                <a:gd name="T12" fmla="*/ 8 w 96"/>
                <a:gd name="T13" fmla="*/ 12 h 183"/>
                <a:gd name="T14" fmla="*/ 5 w 96"/>
                <a:gd name="T15" fmla="*/ 10 h 183"/>
                <a:gd name="T16" fmla="*/ 2 w 96"/>
                <a:gd name="T17" fmla="*/ 10 h 183"/>
                <a:gd name="T18" fmla="*/ 2 w 96"/>
                <a:gd name="T19" fmla="*/ 13 h 183"/>
                <a:gd name="T20" fmla="*/ 6 w 96"/>
                <a:gd name="T21" fmla="*/ 15 h 183"/>
                <a:gd name="T22" fmla="*/ 8 w 96"/>
                <a:gd name="T23" fmla="*/ 18 h 183"/>
                <a:gd name="T24" fmla="*/ 10 w 96"/>
                <a:gd name="T25" fmla="*/ 18 h 183"/>
                <a:gd name="T26" fmla="*/ 11 w 96"/>
                <a:gd name="T27" fmla="*/ 19 h 183"/>
                <a:gd name="T28" fmla="*/ 13 w 96"/>
                <a:gd name="T29" fmla="*/ 23 h 183"/>
                <a:gd name="T30" fmla="*/ 11 w 96"/>
                <a:gd name="T31" fmla="*/ 16 h 183"/>
                <a:gd name="T32" fmla="*/ 11 w 96"/>
                <a:gd name="T33" fmla="*/ 12 h 183"/>
                <a:gd name="T34" fmla="*/ 10 w 96"/>
                <a:gd name="T35" fmla="*/ 7 h 183"/>
                <a:gd name="T36" fmla="*/ 8 w 96"/>
                <a:gd name="T37" fmla="*/ 5 h 183"/>
                <a:gd name="T38" fmla="*/ 8 w 96"/>
                <a:gd name="T39" fmla="*/ 2 h 183"/>
                <a:gd name="T40" fmla="*/ 6 w 96"/>
                <a:gd name="T41" fmla="*/ 1 h 1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0" name="Freeform 48"/>
            <p:cNvSpPr>
              <a:spLocks/>
            </p:cNvSpPr>
            <p:nvPr/>
          </p:nvSpPr>
          <p:spPr bwMode="invGray">
            <a:xfrm>
              <a:off x="3943" y="3153"/>
              <a:ext cx="40" cy="131"/>
            </a:xfrm>
            <a:custGeom>
              <a:avLst/>
              <a:gdLst>
                <a:gd name="T0" fmla="*/ 1 w 54"/>
                <a:gd name="T1" fmla="*/ 0 h 175"/>
                <a:gd name="T2" fmla="*/ 0 w 54"/>
                <a:gd name="T3" fmla="*/ 3 h 175"/>
                <a:gd name="T4" fmla="*/ 1 w 54"/>
                <a:gd name="T5" fmla="*/ 7 h 175"/>
                <a:gd name="T6" fmla="*/ 2 w 54"/>
                <a:gd name="T7" fmla="*/ 12 h 175"/>
                <a:gd name="T8" fmla="*/ 4 w 54"/>
                <a:gd name="T9" fmla="*/ 17 h 175"/>
                <a:gd name="T10" fmla="*/ 7 w 54"/>
                <a:gd name="T11" fmla="*/ 23 h 175"/>
                <a:gd name="T12" fmla="*/ 5 w 54"/>
                <a:gd name="T13" fmla="*/ 15 h 175"/>
                <a:gd name="T14" fmla="*/ 4 w 54"/>
                <a:gd name="T15" fmla="*/ 12 h 175"/>
                <a:gd name="T16" fmla="*/ 4 w 54"/>
                <a:gd name="T17" fmla="*/ 7 h 175"/>
                <a:gd name="T18" fmla="*/ 3 w 54"/>
                <a:gd name="T19" fmla="*/ 5 h 175"/>
                <a:gd name="T20" fmla="*/ 2 w 54"/>
                <a:gd name="T21" fmla="*/ 5 h 175"/>
                <a:gd name="T22" fmla="*/ 1 w 54"/>
                <a:gd name="T23" fmla="*/ 0 h 1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1" name="Freeform 49"/>
            <p:cNvSpPr>
              <a:spLocks/>
            </p:cNvSpPr>
            <p:nvPr/>
          </p:nvSpPr>
          <p:spPr bwMode="invGray">
            <a:xfrm>
              <a:off x="3988" y="3290"/>
              <a:ext cx="65" cy="54"/>
            </a:xfrm>
            <a:custGeom>
              <a:avLst/>
              <a:gdLst>
                <a:gd name="T0" fmla="*/ 2 w 86"/>
                <a:gd name="T1" fmla="*/ 0 h 73"/>
                <a:gd name="T2" fmla="*/ 2 w 86"/>
                <a:gd name="T3" fmla="*/ 4 h 73"/>
                <a:gd name="T4" fmla="*/ 4 w 86"/>
                <a:gd name="T5" fmla="*/ 5 h 73"/>
                <a:gd name="T6" fmla="*/ 6 w 86"/>
                <a:gd name="T7" fmla="*/ 6 h 73"/>
                <a:gd name="T8" fmla="*/ 8 w 86"/>
                <a:gd name="T9" fmla="*/ 7 h 73"/>
                <a:gd name="T10" fmla="*/ 11 w 86"/>
                <a:gd name="T11" fmla="*/ 8 h 73"/>
                <a:gd name="T12" fmla="*/ 12 w 86"/>
                <a:gd name="T13" fmla="*/ 9 h 73"/>
                <a:gd name="T14" fmla="*/ 10 w 86"/>
                <a:gd name="T15" fmla="*/ 5 h 73"/>
                <a:gd name="T16" fmla="*/ 8 w 86"/>
                <a:gd name="T17" fmla="*/ 3 h 73"/>
                <a:gd name="T18" fmla="*/ 5 w 86"/>
                <a:gd name="T19" fmla="*/ 3 h 73"/>
                <a:gd name="T20" fmla="*/ 4 w 86"/>
                <a:gd name="T21" fmla="*/ 2 h 73"/>
                <a:gd name="T22" fmla="*/ 2 w 86"/>
                <a:gd name="T23" fmla="*/ 0 h 73"/>
                <a:gd name="T24" fmla="*/ 2 w 86"/>
                <a:gd name="T25" fmla="*/ 0 h 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2" name="Freeform 50"/>
            <p:cNvSpPr>
              <a:spLocks/>
            </p:cNvSpPr>
            <p:nvPr/>
          </p:nvSpPr>
          <p:spPr bwMode="invGray">
            <a:xfrm>
              <a:off x="4092" y="3195"/>
              <a:ext cx="83" cy="117"/>
            </a:xfrm>
            <a:custGeom>
              <a:avLst/>
              <a:gdLst>
                <a:gd name="T0" fmla="*/ 13 w 111"/>
                <a:gd name="T1" fmla="*/ 0 h 156"/>
                <a:gd name="T2" fmla="*/ 10 w 111"/>
                <a:gd name="T3" fmla="*/ 2 h 156"/>
                <a:gd name="T4" fmla="*/ 3 w 111"/>
                <a:gd name="T5" fmla="*/ 2 h 156"/>
                <a:gd name="T6" fmla="*/ 1 w 111"/>
                <a:gd name="T7" fmla="*/ 5 h 156"/>
                <a:gd name="T8" fmla="*/ 1 w 111"/>
                <a:gd name="T9" fmla="*/ 8 h 156"/>
                <a:gd name="T10" fmla="*/ 1 w 111"/>
                <a:gd name="T11" fmla="*/ 11 h 156"/>
                <a:gd name="T12" fmla="*/ 1 w 111"/>
                <a:gd name="T13" fmla="*/ 13 h 156"/>
                <a:gd name="T14" fmla="*/ 1 w 111"/>
                <a:gd name="T15" fmla="*/ 15 h 156"/>
                <a:gd name="T16" fmla="*/ 3 w 111"/>
                <a:gd name="T17" fmla="*/ 17 h 156"/>
                <a:gd name="T18" fmla="*/ 1 w 111"/>
                <a:gd name="T19" fmla="*/ 20 h 156"/>
                <a:gd name="T20" fmla="*/ 3 w 111"/>
                <a:gd name="T21" fmla="*/ 22 h 156"/>
                <a:gd name="T22" fmla="*/ 5 w 111"/>
                <a:gd name="T23" fmla="*/ 20 h 156"/>
                <a:gd name="T24" fmla="*/ 7 w 111"/>
                <a:gd name="T25" fmla="*/ 13 h 156"/>
                <a:gd name="T26" fmla="*/ 7 w 111"/>
                <a:gd name="T27" fmla="*/ 17 h 156"/>
                <a:gd name="T28" fmla="*/ 9 w 111"/>
                <a:gd name="T29" fmla="*/ 20 h 156"/>
                <a:gd name="T30" fmla="*/ 7 w 111"/>
                <a:gd name="T31" fmla="*/ 15 h 156"/>
                <a:gd name="T32" fmla="*/ 9 w 111"/>
                <a:gd name="T33" fmla="*/ 10 h 156"/>
                <a:gd name="T34" fmla="*/ 9 w 111"/>
                <a:gd name="T35" fmla="*/ 8 h 156"/>
                <a:gd name="T36" fmla="*/ 7 w 111"/>
                <a:gd name="T37" fmla="*/ 8 h 156"/>
                <a:gd name="T38" fmla="*/ 4 w 111"/>
                <a:gd name="T39" fmla="*/ 8 h 156"/>
                <a:gd name="T40" fmla="*/ 5 w 111"/>
                <a:gd name="T41" fmla="*/ 5 h 156"/>
                <a:gd name="T42" fmla="*/ 7 w 111"/>
                <a:gd name="T43" fmla="*/ 5 h 156"/>
                <a:gd name="T44" fmla="*/ 10 w 111"/>
                <a:gd name="T45" fmla="*/ 6 h 156"/>
                <a:gd name="T46" fmla="*/ 13 w 111"/>
                <a:gd name="T47" fmla="*/ 5 h 156"/>
                <a:gd name="T48" fmla="*/ 14 w 111"/>
                <a:gd name="T49" fmla="*/ 2 h 156"/>
                <a:gd name="T50" fmla="*/ 13 w 111"/>
                <a:gd name="T51" fmla="*/ 0 h 1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3" name="Freeform 51"/>
            <p:cNvSpPr>
              <a:spLocks/>
            </p:cNvSpPr>
            <p:nvPr/>
          </p:nvSpPr>
          <p:spPr bwMode="invGray">
            <a:xfrm>
              <a:off x="4064" y="2777"/>
              <a:ext cx="22" cy="71"/>
            </a:xfrm>
            <a:custGeom>
              <a:avLst/>
              <a:gdLst>
                <a:gd name="T0" fmla="*/ 1 w 30"/>
                <a:gd name="T1" fmla="*/ 0 h 94"/>
                <a:gd name="T2" fmla="*/ 0 w 30"/>
                <a:gd name="T3" fmla="*/ 2 h 94"/>
                <a:gd name="T4" fmla="*/ 1 w 30"/>
                <a:gd name="T5" fmla="*/ 5 h 94"/>
                <a:gd name="T6" fmla="*/ 1 w 30"/>
                <a:gd name="T7" fmla="*/ 8 h 94"/>
                <a:gd name="T8" fmla="*/ 2 w 30"/>
                <a:gd name="T9" fmla="*/ 13 h 94"/>
                <a:gd name="T10" fmla="*/ 4 w 30"/>
                <a:gd name="T11" fmla="*/ 11 h 94"/>
                <a:gd name="T12" fmla="*/ 3 w 30"/>
                <a:gd name="T13" fmla="*/ 8 h 94"/>
                <a:gd name="T14" fmla="*/ 1 w 30"/>
                <a:gd name="T15" fmla="*/ 0 h 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4" name="Freeform 52"/>
            <p:cNvSpPr>
              <a:spLocks/>
            </p:cNvSpPr>
            <p:nvPr/>
          </p:nvSpPr>
          <p:spPr bwMode="invGray">
            <a:xfrm>
              <a:off x="4078" y="2896"/>
              <a:ext cx="61" cy="118"/>
            </a:xfrm>
            <a:custGeom>
              <a:avLst/>
              <a:gdLst>
                <a:gd name="T0" fmla="*/ 2 w 81"/>
                <a:gd name="T1" fmla="*/ 1 h 158"/>
                <a:gd name="T2" fmla="*/ 0 w 81"/>
                <a:gd name="T3" fmla="*/ 2 h 158"/>
                <a:gd name="T4" fmla="*/ 2 w 81"/>
                <a:gd name="T5" fmla="*/ 7 h 158"/>
                <a:gd name="T6" fmla="*/ 2 w 81"/>
                <a:gd name="T7" fmla="*/ 14 h 158"/>
                <a:gd name="T8" fmla="*/ 3 w 81"/>
                <a:gd name="T9" fmla="*/ 13 h 158"/>
                <a:gd name="T10" fmla="*/ 3 w 81"/>
                <a:gd name="T11" fmla="*/ 15 h 158"/>
                <a:gd name="T12" fmla="*/ 5 w 81"/>
                <a:gd name="T13" fmla="*/ 16 h 158"/>
                <a:gd name="T14" fmla="*/ 6 w 81"/>
                <a:gd name="T15" fmla="*/ 18 h 158"/>
                <a:gd name="T16" fmla="*/ 6 w 81"/>
                <a:gd name="T17" fmla="*/ 16 h 158"/>
                <a:gd name="T18" fmla="*/ 9 w 81"/>
                <a:gd name="T19" fmla="*/ 17 h 158"/>
                <a:gd name="T20" fmla="*/ 8 w 81"/>
                <a:gd name="T21" fmla="*/ 14 h 158"/>
                <a:gd name="T22" fmla="*/ 6 w 81"/>
                <a:gd name="T23" fmla="*/ 13 h 158"/>
                <a:gd name="T24" fmla="*/ 6 w 81"/>
                <a:gd name="T25" fmla="*/ 12 h 158"/>
                <a:gd name="T26" fmla="*/ 5 w 81"/>
                <a:gd name="T27" fmla="*/ 10 h 158"/>
                <a:gd name="T28" fmla="*/ 6 w 81"/>
                <a:gd name="T29" fmla="*/ 7 h 158"/>
                <a:gd name="T30" fmla="*/ 5 w 81"/>
                <a:gd name="T31" fmla="*/ 4 h 158"/>
                <a:gd name="T32" fmla="*/ 6 w 81"/>
                <a:gd name="T33" fmla="*/ 2 h 158"/>
                <a:gd name="T34" fmla="*/ 5 w 81"/>
                <a:gd name="T35" fmla="*/ 1 h 158"/>
                <a:gd name="T36" fmla="*/ 3 w 81"/>
                <a:gd name="T37" fmla="*/ 1 h 158"/>
                <a:gd name="T38" fmla="*/ 2 w 81"/>
                <a:gd name="T39" fmla="*/ 1 h 15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5" name="Freeform 53"/>
            <p:cNvSpPr>
              <a:spLocks/>
            </p:cNvSpPr>
            <p:nvPr/>
          </p:nvSpPr>
          <p:spPr bwMode="invGray">
            <a:xfrm>
              <a:off x="4121" y="3052"/>
              <a:ext cx="64" cy="79"/>
            </a:xfrm>
            <a:custGeom>
              <a:avLst/>
              <a:gdLst>
                <a:gd name="T0" fmla="*/ 8 w 85"/>
                <a:gd name="T1" fmla="*/ 0 h 105"/>
                <a:gd name="T2" fmla="*/ 6 w 85"/>
                <a:gd name="T3" fmla="*/ 3 h 105"/>
                <a:gd name="T4" fmla="*/ 5 w 85"/>
                <a:gd name="T5" fmla="*/ 5 h 105"/>
                <a:gd name="T6" fmla="*/ 2 w 85"/>
                <a:gd name="T7" fmla="*/ 5 h 105"/>
                <a:gd name="T8" fmla="*/ 2 w 85"/>
                <a:gd name="T9" fmla="*/ 6 h 105"/>
                <a:gd name="T10" fmla="*/ 2 w 85"/>
                <a:gd name="T11" fmla="*/ 11 h 105"/>
                <a:gd name="T12" fmla="*/ 2 w 85"/>
                <a:gd name="T13" fmla="*/ 10 h 105"/>
                <a:gd name="T14" fmla="*/ 4 w 85"/>
                <a:gd name="T15" fmla="*/ 8 h 105"/>
                <a:gd name="T16" fmla="*/ 5 w 85"/>
                <a:gd name="T17" fmla="*/ 10 h 105"/>
                <a:gd name="T18" fmla="*/ 8 w 85"/>
                <a:gd name="T19" fmla="*/ 14 h 105"/>
                <a:gd name="T20" fmla="*/ 10 w 85"/>
                <a:gd name="T21" fmla="*/ 10 h 105"/>
                <a:gd name="T22" fmla="*/ 11 w 85"/>
                <a:gd name="T23" fmla="*/ 10 h 105"/>
                <a:gd name="T24" fmla="*/ 11 w 85"/>
                <a:gd name="T25" fmla="*/ 6 h 105"/>
                <a:gd name="T26" fmla="*/ 8 w 85"/>
                <a:gd name="T27" fmla="*/ 0 h 1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6" name="Freeform 54"/>
            <p:cNvSpPr>
              <a:spLocks/>
            </p:cNvSpPr>
            <p:nvPr/>
          </p:nvSpPr>
          <p:spPr bwMode="invGray">
            <a:xfrm>
              <a:off x="4197" y="3193"/>
              <a:ext cx="29" cy="49"/>
            </a:xfrm>
            <a:custGeom>
              <a:avLst/>
              <a:gdLst>
                <a:gd name="T0" fmla="*/ 2 w 38"/>
                <a:gd name="T1" fmla="*/ 3 h 66"/>
                <a:gd name="T2" fmla="*/ 4 w 38"/>
                <a:gd name="T3" fmla="*/ 8 h 66"/>
                <a:gd name="T4" fmla="*/ 5 w 38"/>
                <a:gd name="T5" fmla="*/ 7 h 66"/>
                <a:gd name="T6" fmla="*/ 6 w 38"/>
                <a:gd name="T7" fmla="*/ 5 h 66"/>
                <a:gd name="T8" fmla="*/ 5 w 38"/>
                <a:gd name="T9" fmla="*/ 3 h 66"/>
                <a:gd name="T10" fmla="*/ 3 w 38"/>
                <a:gd name="T11" fmla="*/ 1 h 66"/>
                <a:gd name="T12" fmla="*/ 2 w 38"/>
                <a:gd name="T13" fmla="*/ 1 h 66"/>
                <a:gd name="T14" fmla="*/ 2 w 38"/>
                <a:gd name="T15" fmla="*/ 1 h 66"/>
                <a:gd name="T16" fmla="*/ 2 w 38"/>
                <a:gd name="T17" fmla="*/ 3 h 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7" name="Freeform 55"/>
            <p:cNvSpPr>
              <a:spLocks/>
            </p:cNvSpPr>
            <p:nvPr/>
          </p:nvSpPr>
          <p:spPr bwMode="invGray">
            <a:xfrm>
              <a:off x="4181" y="3275"/>
              <a:ext cx="18" cy="17"/>
            </a:xfrm>
            <a:custGeom>
              <a:avLst/>
              <a:gdLst>
                <a:gd name="T0" fmla="*/ 0 w 24"/>
                <a:gd name="T1" fmla="*/ 0 h 23"/>
                <a:gd name="T2" fmla="*/ 2 w 24"/>
                <a:gd name="T3" fmla="*/ 3 h 23"/>
                <a:gd name="T4" fmla="*/ 4 w 24"/>
                <a:gd name="T5" fmla="*/ 1 h 23"/>
                <a:gd name="T6" fmla="*/ 0 w 24"/>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8" name="Freeform 56"/>
            <p:cNvSpPr>
              <a:spLocks/>
            </p:cNvSpPr>
            <p:nvPr/>
          </p:nvSpPr>
          <p:spPr bwMode="invGray">
            <a:xfrm>
              <a:off x="4208" y="3265"/>
              <a:ext cx="45" cy="37"/>
            </a:xfrm>
            <a:custGeom>
              <a:avLst/>
              <a:gdLst>
                <a:gd name="T0" fmla="*/ 2 w 60"/>
                <a:gd name="T1" fmla="*/ 0 h 49"/>
                <a:gd name="T2" fmla="*/ 0 w 60"/>
                <a:gd name="T3" fmla="*/ 3 h 49"/>
                <a:gd name="T4" fmla="*/ 4 w 60"/>
                <a:gd name="T5" fmla="*/ 5 h 49"/>
                <a:gd name="T6" fmla="*/ 6 w 60"/>
                <a:gd name="T7" fmla="*/ 6 h 49"/>
                <a:gd name="T8" fmla="*/ 8 w 60"/>
                <a:gd name="T9" fmla="*/ 6 h 49"/>
                <a:gd name="T10" fmla="*/ 7 w 60"/>
                <a:gd name="T11" fmla="*/ 4 h 49"/>
                <a:gd name="T12" fmla="*/ 4 w 60"/>
                <a:gd name="T13" fmla="*/ 2 h 49"/>
                <a:gd name="T14" fmla="*/ 3 w 60"/>
                <a:gd name="T15" fmla="*/ 2 h 49"/>
                <a:gd name="T16" fmla="*/ 2 w 60"/>
                <a:gd name="T17" fmla="*/ 0 h 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9" name="Freeform 57"/>
            <p:cNvSpPr>
              <a:spLocks/>
            </p:cNvSpPr>
            <p:nvPr/>
          </p:nvSpPr>
          <p:spPr bwMode="invGray">
            <a:xfrm>
              <a:off x="4277" y="3335"/>
              <a:ext cx="24" cy="33"/>
            </a:xfrm>
            <a:custGeom>
              <a:avLst/>
              <a:gdLst>
                <a:gd name="T0" fmla="*/ 4 w 32"/>
                <a:gd name="T1" fmla="*/ 0 h 44"/>
                <a:gd name="T2" fmla="*/ 2 w 32"/>
                <a:gd name="T3" fmla="*/ 2 h 44"/>
                <a:gd name="T4" fmla="*/ 2 w 32"/>
                <a:gd name="T5" fmla="*/ 5 h 44"/>
                <a:gd name="T6" fmla="*/ 4 w 32"/>
                <a:gd name="T7" fmla="*/ 5 h 44"/>
                <a:gd name="T8" fmla="*/ 4 w 32"/>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0" name="Freeform 58"/>
            <p:cNvSpPr>
              <a:spLocks/>
            </p:cNvSpPr>
            <p:nvPr/>
          </p:nvSpPr>
          <p:spPr bwMode="invGray">
            <a:xfrm>
              <a:off x="4544" y="3293"/>
              <a:ext cx="46" cy="47"/>
            </a:xfrm>
            <a:custGeom>
              <a:avLst/>
              <a:gdLst>
                <a:gd name="T0" fmla="*/ 2 w 61"/>
                <a:gd name="T1" fmla="*/ 0 h 63"/>
                <a:gd name="T2" fmla="*/ 0 w 61"/>
                <a:gd name="T3" fmla="*/ 1 h 63"/>
                <a:gd name="T4" fmla="*/ 4 w 61"/>
                <a:gd name="T5" fmla="*/ 4 h 63"/>
                <a:gd name="T6" fmla="*/ 5 w 61"/>
                <a:gd name="T7" fmla="*/ 7 h 63"/>
                <a:gd name="T8" fmla="*/ 6 w 61"/>
                <a:gd name="T9" fmla="*/ 7 h 63"/>
                <a:gd name="T10" fmla="*/ 8 w 61"/>
                <a:gd name="T11" fmla="*/ 7 h 63"/>
                <a:gd name="T12" fmla="*/ 5 w 61"/>
                <a:gd name="T13" fmla="*/ 2 h 63"/>
                <a:gd name="T14" fmla="*/ 2 w 61"/>
                <a:gd name="T15" fmla="*/ 0 h 6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1" name="Freeform 59"/>
            <p:cNvSpPr>
              <a:spLocks/>
            </p:cNvSpPr>
            <p:nvPr/>
          </p:nvSpPr>
          <p:spPr bwMode="invGray">
            <a:xfrm>
              <a:off x="4147" y="3352"/>
              <a:ext cx="46" cy="50"/>
            </a:xfrm>
            <a:custGeom>
              <a:avLst/>
              <a:gdLst>
                <a:gd name="T0" fmla="*/ 4 w 61"/>
                <a:gd name="T1" fmla="*/ 1 h 67"/>
                <a:gd name="T2" fmla="*/ 5 w 61"/>
                <a:gd name="T3" fmla="*/ 4 h 67"/>
                <a:gd name="T4" fmla="*/ 2 w 61"/>
                <a:gd name="T5" fmla="*/ 5 h 67"/>
                <a:gd name="T6" fmla="*/ 4 w 61"/>
                <a:gd name="T7" fmla="*/ 9 h 67"/>
                <a:gd name="T8" fmla="*/ 6 w 61"/>
                <a:gd name="T9" fmla="*/ 7 h 67"/>
                <a:gd name="T10" fmla="*/ 8 w 61"/>
                <a:gd name="T11" fmla="*/ 5 h 67"/>
                <a:gd name="T12" fmla="*/ 8 w 61"/>
                <a:gd name="T13" fmla="*/ 4 h 67"/>
                <a:gd name="T14" fmla="*/ 8 w 61"/>
                <a:gd name="T15" fmla="*/ 1 h 67"/>
                <a:gd name="T16" fmla="*/ 8 w 61"/>
                <a:gd name="T17" fmla="*/ 1 h 67"/>
                <a:gd name="T18" fmla="*/ 6 w 61"/>
                <a:gd name="T19" fmla="*/ 1 h 67"/>
                <a:gd name="T20" fmla="*/ 8 w 61"/>
                <a:gd name="T21" fmla="*/ 1 h 67"/>
                <a:gd name="T22" fmla="*/ 7 w 61"/>
                <a:gd name="T23" fmla="*/ 2 h 67"/>
                <a:gd name="T24" fmla="*/ 6 w 61"/>
                <a:gd name="T25" fmla="*/ 3 h 67"/>
                <a:gd name="T26" fmla="*/ 4 w 61"/>
                <a:gd name="T27" fmla="*/ 1 h 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2" name="Freeform 60"/>
            <p:cNvSpPr>
              <a:spLocks/>
            </p:cNvSpPr>
            <p:nvPr/>
          </p:nvSpPr>
          <p:spPr bwMode="invGray">
            <a:xfrm>
              <a:off x="4098" y="3371"/>
              <a:ext cx="32" cy="27"/>
            </a:xfrm>
            <a:custGeom>
              <a:avLst/>
              <a:gdLst>
                <a:gd name="T0" fmla="*/ 3 w 43"/>
                <a:gd name="T1" fmla="*/ 2 h 36"/>
                <a:gd name="T2" fmla="*/ 1 w 43"/>
                <a:gd name="T3" fmla="*/ 2 h 36"/>
                <a:gd name="T4" fmla="*/ 4 w 43"/>
                <a:gd name="T5" fmla="*/ 5 h 36"/>
                <a:gd name="T6" fmla="*/ 5 w 43"/>
                <a:gd name="T7" fmla="*/ 5 h 36"/>
                <a:gd name="T8" fmla="*/ 3 w 43"/>
                <a:gd name="T9" fmla="*/ 2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3" name="Freeform 61"/>
            <p:cNvSpPr>
              <a:spLocks/>
            </p:cNvSpPr>
            <p:nvPr/>
          </p:nvSpPr>
          <p:spPr bwMode="invGray">
            <a:xfrm>
              <a:off x="4077" y="3342"/>
              <a:ext cx="24" cy="31"/>
            </a:xfrm>
            <a:custGeom>
              <a:avLst/>
              <a:gdLst>
                <a:gd name="T0" fmla="*/ 3 w 32"/>
                <a:gd name="T1" fmla="*/ 0 h 41"/>
                <a:gd name="T2" fmla="*/ 0 w 32"/>
                <a:gd name="T3" fmla="*/ 4 h 41"/>
                <a:gd name="T4" fmla="*/ 2 w 32"/>
                <a:gd name="T5" fmla="*/ 4 h 41"/>
                <a:gd name="T6" fmla="*/ 3 w 32"/>
                <a:gd name="T7" fmla="*/ 5 h 41"/>
                <a:gd name="T8" fmla="*/ 2 w 32"/>
                <a:gd name="T9" fmla="*/ 5 h 41"/>
                <a:gd name="T10" fmla="*/ 5 w 32"/>
                <a:gd name="T11" fmla="*/ 3 h 41"/>
                <a:gd name="T12" fmla="*/ 4 w 32"/>
                <a:gd name="T13" fmla="*/ 2 h 41"/>
                <a:gd name="T14" fmla="*/ 3 w 32"/>
                <a:gd name="T15" fmla="*/ 0 h 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4" name="Freeform 62"/>
            <p:cNvSpPr>
              <a:spLocks/>
            </p:cNvSpPr>
            <p:nvPr/>
          </p:nvSpPr>
          <p:spPr bwMode="invGray">
            <a:xfrm>
              <a:off x="4111" y="3353"/>
              <a:ext cx="34" cy="24"/>
            </a:xfrm>
            <a:custGeom>
              <a:avLst/>
              <a:gdLst>
                <a:gd name="T0" fmla="*/ 3 w 45"/>
                <a:gd name="T1" fmla="*/ 0 h 32"/>
                <a:gd name="T2" fmla="*/ 0 w 45"/>
                <a:gd name="T3" fmla="*/ 2 h 32"/>
                <a:gd name="T4" fmla="*/ 4 w 45"/>
                <a:gd name="T5" fmla="*/ 5 h 32"/>
                <a:gd name="T6" fmla="*/ 6 w 45"/>
                <a:gd name="T7" fmla="*/ 4 h 32"/>
                <a:gd name="T8" fmla="*/ 4 w 45"/>
                <a:gd name="T9" fmla="*/ 2 h 32"/>
                <a:gd name="T10" fmla="*/ 3 w 45"/>
                <a:gd name="T11" fmla="*/ 0 h 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5" name="Freeform 63"/>
            <p:cNvSpPr>
              <a:spLocks/>
            </p:cNvSpPr>
            <p:nvPr/>
          </p:nvSpPr>
          <p:spPr bwMode="invGray">
            <a:xfrm>
              <a:off x="4062" y="3021"/>
              <a:ext cx="27" cy="55"/>
            </a:xfrm>
            <a:custGeom>
              <a:avLst/>
              <a:gdLst>
                <a:gd name="T0" fmla="*/ 5 w 35"/>
                <a:gd name="T1" fmla="*/ 0 h 74"/>
                <a:gd name="T2" fmla="*/ 3 w 35"/>
                <a:gd name="T3" fmla="*/ 1 h 74"/>
                <a:gd name="T4" fmla="*/ 2 w 35"/>
                <a:gd name="T5" fmla="*/ 4 h 74"/>
                <a:gd name="T6" fmla="*/ 0 w 35"/>
                <a:gd name="T7" fmla="*/ 7 h 74"/>
                <a:gd name="T8" fmla="*/ 2 w 35"/>
                <a:gd name="T9" fmla="*/ 9 h 74"/>
                <a:gd name="T10" fmla="*/ 3 w 35"/>
                <a:gd name="T11" fmla="*/ 7 h 74"/>
                <a:gd name="T12" fmla="*/ 5 w 35"/>
                <a:gd name="T13" fmla="*/ 4 h 74"/>
                <a:gd name="T14" fmla="*/ 5 w 35"/>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6" name="Freeform 64"/>
            <p:cNvSpPr>
              <a:spLocks/>
            </p:cNvSpPr>
            <p:nvPr/>
          </p:nvSpPr>
          <p:spPr bwMode="invGray">
            <a:xfrm>
              <a:off x="4113" y="3012"/>
              <a:ext cx="19" cy="55"/>
            </a:xfrm>
            <a:custGeom>
              <a:avLst/>
              <a:gdLst>
                <a:gd name="T0" fmla="*/ 2 w 25"/>
                <a:gd name="T1" fmla="*/ 2 h 73"/>
                <a:gd name="T2" fmla="*/ 2 w 25"/>
                <a:gd name="T3" fmla="*/ 2 h 73"/>
                <a:gd name="T4" fmla="*/ 0 w 25"/>
                <a:gd name="T5" fmla="*/ 4 h 73"/>
                <a:gd name="T6" fmla="*/ 2 w 25"/>
                <a:gd name="T7" fmla="*/ 6 h 73"/>
                <a:gd name="T8" fmla="*/ 4 w 25"/>
                <a:gd name="T9" fmla="*/ 8 h 73"/>
                <a:gd name="T10" fmla="*/ 2 w 25"/>
                <a:gd name="T11" fmla="*/ 3 h 73"/>
                <a:gd name="T12" fmla="*/ 2 w 25"/>
                <a:gd name="T13" fmla="*/ 2 h 7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7" name="Freeform 65"/>
            <p:cNvSpPr>
              <a:spLocks/>
            </p:cNvSpPr>
            <p:nvPr/>
          </p:nvSpPr>
          <p:spPr bwMode="invGray">
            <a:xfrm>
              <a:off x="4135" y="2995"/>
              <a:ext cx="10" cy="25"/>
            </a:xfrm>
            <a:custGeom>
              <a:avLst/>
              <a:gdLst>
                <a:gd name="T0" fmla="*/ 1 w 14"/>
                <a:gd name="T1" fmla="*/ 0 h 33"/>
                <a:gd name="T2" fmla="*/ 1 w 14"/>
                <a:gd name="T3" fmla="*/ 2 h 33"/>
                <a:gd name="T4" fmla="*/ 1 w 14"/>
                <a:gd name="T5" fmla="*/ 4 h 33"/>
                <a:gd name="T6" fmla="*/ 1 w 14"/>
                <a:gd name="T7" fmla="*/ 0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8" name="Freeform 66"/>
            <p:cNvSpPr>
              <a:spLocks/>
            </p:cNvSpPr>
            <p:nvPr/>
          </p:nvSpPr>
          <p:spPr bwMode="invGray">
            <a:xfrm>
              <a:off x="4145" y="3007"/>
              <a:ext cx="21" cy="48"/>
            </a:xfrm>
            <a:custGeom>
              <a:avLst/>
              <a:gdLst>
                <a:gd name="T0" fmla="*/ 2 w 28"/>
                <a:gd name="T1" fmla="*/ 0 h 64"/>
                <a:gd name="T2" fmla="*/ 2 w 28"/>
                <a:gd name="T3" fmla="*/ 2 h 64"/>
                <a:gd name="T4" fmla="*/ 3 w 28"/>
                <a:gd name="T5" fmla="*/ 3 h 64"/>
                <a:gd name="T6" fmla="*/ 2 w 28"/>
                <a:gd name="T7" fmla="*/ 6 h 64"/>
                <a:gd name="T8" fmla="*/ 0 w 28"/>
                <a:gd name="T9" fmla="*/ 8 h 64"/>
                <a:gd name="T10" fmla="*/ 2 w 28"/>
                <a:gd name="T11" fmla="*/ 8 h 64"/>
                <a:gd name="T12" fmla="*/ 4 w 28"/>
                <a:gd name="T13" fmla="*/ 4 h 64"/>
                <a:gd name="T14" fmla="*/ 2 w 28"/>
                <a:gd name="T15" fmla="*/ 0 h 6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9" name="Freeform 67"/>
            <p:cNvSpPr>
              <a:spLocks/>
            </p:cNvSpPr>
            <p:nvPr/>
          </p:nvSpPr>
          <p:spPr bwMode="invGray">
            <a:xfrm>
              <a:off x="3876" y="3076"/>
              <a:ext cx="12" cy="27"/>
            </a:xfrm>
            <a:custGeom>
              <a:avLst/>
              <a:gdLst>
                <a:gd name="T0" fmla="*/ 2 w 16"/>
                <a:gd name="T1" fmla="*/ 2 h 36"/>
                <a:gd name="T2" fmla="*/ 0 w 16"/>
                <a:gd name="T3" fmla="*/ 2 h 36"/>
                <a:gd name="T4" fmla="*/ 2 w 16"/>
                <a:gd name="T5" fmla="*/ 4 h 36"/>
                <a:gd name="T6" fmla="*/ 2 w 16"/>
                <a:gd name="T7" fmla="*/ 2 h 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0" name="Freeform 68"/>
            <p:cNvSpPr>
              <a:spLocks/>
            </p:cNvSpPr>
            <p:nvPr/>
          </p:nvSpPr>
          <p:spPr bwMode="invGray">
            <a:xfrm>
              <a:off x="3866" y="3053"/>
              <a:ext cx="10" cy="15"/>
            </a:xfrm>
            <a:custGeom>
              <a:avLst/>
              <a:gdLst>
                <a:gd name="T0" fmla="*/ 2 w 13"/>
                <a:gd name="T1" fmla="*/ 2 h 20"/>
                <a:gd name="T2" fmla="*/ 1 w 13"/>
                <a:gd name="T3" fmla="*/ 2 h 20"/>
                <a:gd name="T4" fmla="*/ 2 w 13"/>
                <a:gd name="T5" fmla="*/ 3 h 20"/>
                <a:gd name="T6" fmla="*/ 2 w 13"/>
                <a:gd name="T7" fmla="*/ 2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1" name="Freeform 69"/>
            <p:cNvSpPr>
              <a:spLocks/>
            </p:cNvSpPr>
            <p:nvPr/>
          </p:nvSpPr>
          <p:spPr bwMode="invGray">
            <a:xfrm>
              <a:off x="3862" y="3035"/>
              <a:ext cx="12" cy="14"/>
            </a:xfrm>
            <a:custGeom>
              <a:avLst/>
              <a:gdLst>
                <a:gd name="T0" fmla="*/ 2 w 16"/>
                <a:gd name="T1" fmla="*/ 1 h 19"/>
                <a:gd name="T2" fmla="*/ 0 w 16"/>
                <a:gd name="T3" fmla="*/ 1 h 19"/>
                <a:gd name="T4" fmla="*/ 2 w 16"/>
                <a:gd name="T5" fmla="*/ 2 h 19"/>
                <a:gd name="T6" fmla="*/ 2 w 16"/>
                <a:gd name="T7" fmla="*/ 1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2" name="Freeform 70"/>
            <p:cNvSpPr>
              <a:spLocks/>
            </p:cNvSpPr>
            <p:nvPr/>
          </p:nvSpPr>
          <p:spPr bwMode="invGray">
            <a:xfrm>
              <a:off x="3850" y="2995"/>
              <a:ext cx="11" cy="19"/>
            </a:xfrm>
            <a:custGeom>
              <a:avLst/>
              <a:gdLst>
                <a:gd name="T0" fmla="*/ 2 w 14"/>
                <a:gd name="T1" fmla="*/ 0 h 25"/>
                <a:gd name="T2" fmla="*/ 0 w 14"/>
                <a:gd name="T3" fmla="*/ 2 h 25"/>
                <a:gd name="T4" fmla="*/ 2 w 14"/>
                <a:gd name="T5" fmla="*/ 4 h 25"/>
                <a:gd name="T6" fmla="*/ 2 w 14"/>
                <a:gd name="T7" fmla="*/ 0 h 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3" name="Freeform 71"/>
            <p:cNvSpPr>
              <a:spLocks/>
            </p:cNvSpPr>
            <p:nvPr/>
          </p:nvSpPr>
          <p:spPr bwMode="invGray">
            <a:xfrm>
              <a:off x="3852" y="3020"/>
              <a:ext cx="16" cy="13"/>
            </a:xfrm>
            <a:custGeom>
              <a:avLst/>
              <a:gdLst>
                <a:gd name="T0" fmla="*/ 1 w 22"/>
                <a:gd name="T1" fmla="*/ 0 h 18"/>
                <a:gd name="T2" fmla="*/ 2 w 22"/>
                <a:gd name="T3" fmla="*/ 2 h 18"/>
                <a:gd name="T4" fmla="*/ 1 w 22"/>
                <a:gd name="T5" fmla="*/ 1 h 18"/>
                <a:gd name="T6" fmla="*/ 1 w 22"/>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4" name="Freeform 72"/>
            <p:cNvSpPr>
              <a:spLocks/>
            </p:cNvSpPr>
            <p:nvPr/>
          </p:nvSpPr>
          <p:spPr bwMode="invGray">
            <a:xfrm>
              <a:off x="4688" y="3643"/>
              <a:ext cx="45" cy="60"/>
            </a:xfrm>
            <a:custGeom>
              <a:avLst/>
              <a:gdLst>
                <a:gd name="T0" fmla="*/ 2 w 60"/>
                <a:gd name="T1" fmla="*/ 1 h 81"/>
                <a:gd name="T2" fmla="*/ 2 w 60"/>
                <a:gd name="T3" fmla="*/ 2 h 81"/>
                <a:gd name="T4" fmla="*/ 2 w 60"/>
                <a:gd name="T5" fmla="*/ 5 h 81"/>
                <a:gd name="T6" fmla="*/ 4 w 60"/>
                <a:gd name="T7" fmla="*/ 7 h 81"/>
                <a:gd name="T8" fmla="*/ 6 w 60"/>
                <a:gd name="T9" fmla="*/ 7 h 81"/>
                <a:gd name="T10" fmla="*/ 8 w 60"/>
                <a:gd name="T11" fmla="*/ 10 h 81"/>
                <a:gd name="T12" fmla="*/ 8 w 60"/>
                <a:gd name="T13" fmla="*/ 7 h 81"/>
                <a:gd name="T14" fmla="*/ 6 w 60"/>
                <a:gd name="T15" fmla="*/ 4 h 81"/>
                <a:gd name="T16" fmla="*/ 4 w 60"/>
                <a:gd name="T17" fmla="*/ 2 h 81"/>
                <a:gd name="T18" fmla="*/ 2 w 60"/>
                <a:gd name="T19" fmla="*/ 1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5" name="Freeform 73"/>
            <p:cNvSpPr>
              <a:spLocks/>
            </p:cNvSpPr>
            <p:nvPr/>
          </p:nvSpPr>
          <p:spPr bwMode="invGray">
            <a:xfrm>
              <a:off x="4919" y="3594"/>
              <a:ext cx="53" cy="46"/>
            </a:xfrm>
            <a:custGeom>
              <a:avLst/>
              <a:gdLst>
                <a:gd name="T0" fmla="*/ 4 w 71"/>
                <a:gd name="T1" fmla="*/ 4 h 61"/>
                <a:gd name="T2" fmla="*/ 1 w 71"/>
                <a:gd name="T3" fmla="*/ 5 h 61"/>
                <a:gd name="T4" fmla="*/ 1 w 71"/>
                <a:gd name="T5" fmla="*/ 6 h 61"/>
                <a:gd name="T6" fmla="*/ 1 w 71"/>
                <a:gd name="T7" fmla="*/ 8 h 61"/>
                <a:gd name="T8" fmla="*/ 4 w 71"/>
                <a:gd name="T9" fmla="*/ 6 h 61"/>
                <a:gd name="T10" fmla="*/ 5 w 71"/>
                <a:gd name="T11" fmla="*/ 4 h 61"/>
                <a:gd name="T12" fmla="*/ 7 w 71"/>
                <a:gd name="T13" fmla="*/ 0 h 61"/>
                <a:gd name="T14" fmla="*/ 9 w 71"/>
                <a:gd name="T15" fmla="*/ 2 h 61"/>
                <a:gd name="T16" fmla="*/ 4 w 71"/>
                <a:gd name="T17" fmla="*/ 4 h 61"/>
                <a:gd name="T18" fmla="*/ 4 w 71"/>
                <a:gd name="T19" fmla="*/ 4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6" name="Freeform 74"/>
            <p:cNvSpPr>
              <a:spLocks/>
            </p:cNvSpPr>
            <p:nvPr/>
          </p:nvSpPr>
          <p:spPr bwMode="invGray">
            <a:xfrm>
              <a:off x="4759" y="3569"/>
              <a:ext cx="17" cy="23"/>
            </a:xfrm>
            <a:custGeom>
              <a:avLst/>
              <a:gdLst>
                <a:gd name="T0" fmla="*/ 1 w 23"/>
                <a:gd name="T1" fmla="*/ 0 h 30"/>
                <a:gd name="T2" fmla="*/ 0 w 23"/>
                <a:gd name="T3" fmla="*/ 2 h 30"/>
                <a:gd name="T4" fmla="*/ 1 w 23"/>
                <a:gd name="T5" fmla="*/ 5 h 30"/>
                <a:gd name="T6" fmla="*/ 1 w 23"/>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7" name="Freeform 75"/>
            <p:cNvSpPr>
              <a:spLocks/>
            </p:cNvSpPr>
            <p:nvPr/>
          </p:nvSpPr>
          <p:spPr bwMode="invGray">
            <a:xfrm>
              <a:off x="4751" y="3547"/>
              <a:ext cx="20" cy="17"/>
            </a:xfrm>
            <a:custGeom>
              <a:avLst/>
              <a:gdLst>
                <a:gd name="T0" fmla="*/ 3 w 26"/>
                <a:gd name="T1" fmla="*/ 0 h 23"/>
                <a:gd name="T2" fmla="*/ 0 w 26"/>
                <a:gd name="T3" fmla="*/ 1 h 23"/>
                <a:gd name="T4" fmla="*/ 3 w 26"/>
                <a:gd name="T5" fmla="*/ 2 h 23"/>
                <a:gd name="T6" fmla="*/ 3 w 26"/>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8" name="Freeform 76"/>
            <p:cNvSpPr>
              <a:spLocks/>
            </p:cNvSpPr>
            <p:nvPr/>
          </p:nvSpPr>
          <p:spPr bwMode="invGray">
            <a:xfrm>
              <a:off x="4598" y="3353"/>
              <a:ext cx="24" cy="33"/>
            </a:xfrm>
            <a:custGeom>
              <a:avLst/>
              <a:gdLst>
                <a:gd name="T0" fmla="*/ 4 w 32"/>
                <a:gd name="T1" fmla="*/ 0 h 44"/>
                <a:gd name="T2" fmla="*/ 2 w 32"/>
                <a:gd name="T3" fmla="*/ 2 h 44"/>
                <a:gd name="T4" fmla="*/ 2 w 32"/>
                <a:gd name="T5" fmla="*/ 5 h 44"/>
                <a:gd name="T6" fmla="*/ 4 w 32"/>
                <a:gd name="T7" fmla="*/ 5 h 44"/>
                <a:gd name="T8" fmla="*/ 4 w 32"/>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9" name="Freeform 77"/>
            <p:cNvSpPr>
              <a:spLocks/>
            </p:cNvSpPr>
            <p:nvPr/>
          </p:nvSpPr>
          <p:spPr bwMode="invGray">
            <a:xfrm>
              <a:off x="4632" y="3396"/>
              <a:ext cx="26" cy="33"/>
            </a:xfrm>
            <a:custGeom>
              <a:avLst/>
              <a:gdLst>
                <a:gd name="T0" fmla="*/ 5 w 34"/>
                <a:gd name="T1" fmla="*/ 0 h 44"/>
                <a:gd name="T2" fmla="*/ 2 w 34"/>
                <a:gd name="T3" fmla="*/ 2 h 44"/>
                <a:gd name="T4" fmla="*/ 2 w 34"/>
                <a:gd name="T5" fmla="*/ 5 h 44"/>
                <a:gd name="T6" fmla="*/ 4 w 34"/>
                <a:gd name="T7" fmla="*/ 5 h 44"/>
                <a:gd name="T8" fmla="*/ 5 w 34"/>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0" name="Freeform 78"/>
            <p:cNvSpPr>
              <a:spLocks/>
            </p:cNvSpPr>
            <p:nvPr/>
          </p:nvSpPr>
          <p:spPr bwMode="invGray">
            <a:xfrm>
              <a:off x="4659" y="3459"/>
              <a:ext cx="28" cy="28"/>
            </a:xfrm>
            <a:custGeom>
              <a:avLst/>
              <a:gdLst>
                <a:gd name="T0" fmla="*/ 4 w 38"/>
                <a:gd name="T1" fmla="*/ 2 h 37"/>
                <a:gd name="T2" fmla="*/ 1 w 38"/>
                <a:gd name="T3" fmla="*/ 2 h 37"/>
                <a:gd name="T4" fmla="*/ 1 w 38"/>
                <a:gd name="T5" fmla="*/ 4 h 37"/>
                <a:gd name="T6" fmla="*/ 3 w 38"/>
                <a:gd name="T7" fmla="*/ 5 h 37"/>
                <a:gd name="T8" fmla="*/ 4 w 38"/>
                <a:gd name="T9" fmla="*/ 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1" name="Freeform 79"/>
            <p:cNvSpPr>
              <a:spLocks/>
            </p:cNvSpPr>
            <p:nvPr/>
          </p:nvSpPr>
          <p:spPr bwMode="invGray">
            <a:xfrm>
              <a:off x="4693" y="3449"/>
              <a:ext cx="28" cy="26"/>
            </a:xfrm>
            <a:custGeom>
              <a:avLst/>
              <a:gdLst>
                <a:gd name="T0" fmla="*/ 4 w 38"/>
                <a:gd name="T1" fmla="*/ 2 h 34"/>
                <a:gd name="T2" fmla="*/ 1 w 38"/>
                <a:gd name="T3" fmla="*/ 2 h 34"/>
                <a:gd name="T4" fmla="*/ 2 w 38"/>
                <a:gd name="T5" fmla="*/ 4 h 34"/>
                <a:gd name="T6" fmla="*/ 3 w 38"/>
                <a:gd name="T7" fmla="*/ 4 h 34"/>
                <a:gd name="T8" fmla="*/ 4 w 38"/>
                <a:gd name="T9" fmla="*/ 2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2" name="Freeform 80"/>
            <p:cNvSpPr>
              <a:spLocks/>
            </p:cNvSpPr>
            <p:nvPr/>
          </p:nvSpPr>
          <p:spPr bwMode="invGray">
            <a:xfrm>
              <a:off x="4683" y="3413"/>
              <a:ext cx="26" cy="20"/>
            </a:xfrm>
            <a:custGeom>
              <a:avLst/>
              <a:gdLst>
                <a:gd name="T0" fmla="*/ 4 w 35"/>
                <a:gd name="T1" fmla="*/ 1 h 27"/>
                <a:gd name="T2" fmla="*/ 1 w 35"/>
                <a:gd name="T3" fmla="*/ 1 h 27"/>
                <a:gd name="T4" fmla="*/ 1 w 35"/>
                <a:gd name="T5" fmla="*/ 1 h 27"/>
                <a:gd name="T6" fmla="*/ 3 w 35"/>
                <a:gd name="T7" fmla="*/ 2 h 27"/>
                <a:gd name="T8" fmla="*/ 4 w 35"/>
                <a:gd name="T9" fmla="*/ 1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3" name="Freeform 81"/>
            <p:cNvSpPr>
              <a:spLocks/>
            </p:cNvSpPr>
            <p:nvPr/>
          </p:nvSpPr>
          <p:spPr bwMode="invGray">
            <a:xfrm>
              <a:off x="4657" y="3388"/>
              <a:ext cx="26" cy="35"/>
            </a:xfrm>
            <a:custGeom>
              <a:avLst/>
              <a:gdLst>
                <a:gd name="T0" fmla="*/ 4 w 35"/>
                <a:gd name="T1" fmla="*/ 2 h 47"/>
                <a:gd name="T2" fmla="*/ 2 w 35"/>
                <a:gd name="T3" fmla="*/ 1 h 47"/>
                <a:gd name="T4" fmla="*/ 1 w 35"/>
                <a:gd name="T5" fmla="*/ 3 h 47"/>
                <a:gd name="T6" fmla="*/ 2 w 35"/>
                <a:gd name="T7" fmla="*/ 4 h 47"/>
                <a:gd name="T8" fmla="*/ 3 w 35"/>
                <a:gd name="T9" fmla="*/ 4 h 47"/>
                <a:gd name="T10" fmla="*/ 4 w 35"/>
                <a:gd name="T11" fmla="*/ 2 h 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4" name="Freeform 82"/>
            <p:cNvSpPr>
              <a:spLocks/>
            </p:cNvSpPr>
            <p:nvPr/>
          </p:nvSpPr>
          <p:spPr bwMode="invGray">
            <a:xfrm>
              <a:off x="4625" y="3372"/>
              <a:ext cx="24" cy="26"/>
            </a:xfrm>
            <a:custGeom>
              <a:avLst/>
              <a:gdLst>
                <a:gd name="T0" fmla="*/ 4 w 32"/>
                <a:gd name="T1" fmla="*/ 1 h 35"/>
                <a:gd name="T2" fmla="*/ 2 w 32"/>
                <a:gd name="T3" fmla="*/ 1 h 35"/>
                <a:gd name="T4" fmla="*/ 2 w 32"/>
                <a:gd name="T5" fmla="*/ 3 h 35"/>
                <a:gd name="T6" fmla="*/ 4 w 32"/>
                <a:gd name="T7" fmla="*/ 3 h 35"/>
                <a:gd name="T8" fmla="*/ 4 w 32"/>
                <a:gd name="T9" fmla="*/ 1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5" name="Freeform 83"/>
            <p:cNvSpPr>
              <a:spLocks/>
            </p:cNvSpPr>
            <p:nvPr/>
          </p:nvSpPr>
          <p:spPr bwMode="invGray">
            <a:xfrm>
              <a:off x="4665" y="3425"/>
              <a:ext cx="24" cy="26"/>
            </a:xfrm>
            <a:custGeom>
              <a:avLst/>
              <a:gdLst>
                <a:gd name="T0" fmla="*/ 4 w 32"/>
                <a:gd name="T1" fmla="*/ 1 h 35"/>
                <a:gd name="T2" fmla="*/ 2 w 32"/>
                <a:gd name="T3" fmla="*/ 1 h 35"/>
                <a:gd name="T4" fmla="*/ 2 w 32"/>
                <a:gd name="T5" fmla="*/ 3 h 35"/>
                <a:gd name="T6" fmla="*/ 4 w 32"/>
                <a:gd name="T7" fmla="*/ 3 h 35"/>
                <a:gd name="T8" fmla="*/ 4 w 32"/>
                <a:gd name="T9" fmla="*/ 1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6" name="Freeform 84"/>
            <p:cNvSpPr>
              <a:spLocks/>
            </p:cNvSpPr>
            <p:nvPr/>
          </p:nvSpPr>
          <p:spPr bwMode="invGray">
            <a:xfrm>
              <a:off x="3055" y="2051"/>
              <a:ext cx="141" cy="108"/>
            </a:xfrm>
            <a:custGeom>
              <a:avLst/>
              <a:gdLst>
                <a:gd name="T0" fmla="*/ 22 w 189"/>
                <a:gd name="T1" fmla="*/ 2 h 144"/>
                <a:gd name="T2" fmla="*/ 24 w 189"/>
                <a:gd name="T3" fmla="*/ 2 h 144"/>
                <a:gd name="T4" fmla="*/ 24 w 189"/>
                <a:gd name="T5" fmla="*/ 2 h 144"/>
                <a:gd name="T6" fmla="*/ 24 w 189"/>
                <a:gd name="T7" fmla="*/ 4 h 144"/>
                <a:gd name="T8" fmla="*/ 16 w 189"/>
                <a:gd name="T9" fmla="*/ 6 h 144"/>
                <a:gd name="T10" fmla="*/ 14 w 189"/>
                <a:gd name="T11" fmla="*/ 8 h 144"/>
                <a:gd name="T12" fmla="*/ 12 w 189"/>
                <a:gd name="T13" fmla="*/ 8 h 144"/>
                <a:gd name="T14" fmla="*/ 9 w 189"/>
                <a:gd name="T15" fmla="*/ 11 h 144"/>
                <a:gd name="T16" fmla="*/ 10 w 189"/>
                <a:gd name="T17" fmla="*/ 13 h 144"/>
                <a:gd name="T18" fmla="*/ 10 w 189"/>
                <a:gd name="T19" fmla="*/ 16 h 144"/>
                <a:gd name="T20" fmla="*/ 14 w 189"/>
                <a:gd name="T21" fmla="*/ 17 h 144"/>
                <a:gd name="T22" fmla="*/ 12 w 189"/>
                <a:gd name="T23" fmla="*/ 19 h 144"/>
                <a:gd name="T24" fmla="*/ 10 w 189"/>
                <a:gd name="T25" fmla="*/ 18 h 144"/>
                <a:gd name="T26" fmla="*/ 9 w 189"/>
                <a:gd name="T27" fmla="*/ 18 h 144"/>
                <a:gd name="T28" fmla="*/ 3 w 189"/>
                <a:gd name="T29" fmla="*/ 17 h 144"/>
                <a:gd name="T30" fmla="*/ 2 w 189"/>
                <a:gd name="T31" fmla="*/ 15 h 144"/>
                <a:gd name="T32" fmla="*/ 5 w 189"/>
                <a:gd name="T33" fmla="*/ 13 h 144"/>
                <a:gd name="T34" fmla="*/ 7 w 189"/>
                <a:gd name="T35" fmla="*/ 11 h 144"/>
                <a:gd name="T36" fmla="*/ 5 w 189"/>
                <a:gd name="T37" fmla="*/ 8 h 144"/>
                <a:gd name="T38" fmla="*/ 9 w 189"/>
                <a:gd name="T39" fmla="*/ 6 h 144"/>
                <a:gd name="T40" fmla="*/ 12 w 189"/>
                <a:gd name="T41" fmla="*/ 5 h 144"/>
                <a:gd name="T42" fmla="*/ 14 w 189"/>
                <a:gd name="T43" fmla="*/ 4 h 144"/>
                <a:gd name="T44" fmla="*/ 22 w 189"/>
                <a:gd name="T45" fmla="*/ 2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7" name="Freeform 85"/>
            <p:cNvSpPr>
              <a:spLocks/>
            </p:cNvSpPr>
            <p:nvPr/>
          </p:nvSpPr>
          <p:spPr bwMode="invGray">
            <a:xfrm>
              <a:off x="3139" y="2155"/>
              <a:ext cx="40" cy="12"/>
            </a:xfrm>
            <a:custGeom>
              <a:avLst/>
              <a:gdLst>
                <a:gd name="T0" fmla="*/ 4 w 53"/>
                <a:gd name="T1" fmla="*/ 0 h 17"/>
                <a:gd name="T2" fmla="*/ 2 w 53"/>
                <a:gd name="T3" fmla="*/ 1 h 17"/>
                <a:gd name="T4" fmla="*/ 5 w 53"/>
                <a:gd name="T5" fmla="*/ 1 h 17"/>
                <a:gd name="T6" fmla="*/ 6 w 53"/>
                <a:gd name="T7" fmla="*/ 1 h 17"/>
                <a:gd name="T8" fmla="*/ 4 w 53"/>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8" name="Freeform 86"/>
            <p:cNvSpPr>
              <a:spLocks/>
            </p:cNvSpPr>
            <p:nvPr/>
          </p:nvSpPr>
          <p:spPr bwMode="invGray">
            <a:xfrm>
              <a:off x="3344" y="1999"/>
              <a:ext cx="42" cy="28"/>
            </a:xfrm>
            <a:custGeom>
              <a:avLst/>
              <a:gdLst>
                <a:gd name="T0" fmla="*/ 7 w 57"/>
                <a:gd name="T1" fmla="*/ 2 h 37"/>
                <a:gd name="T2" fmla="*/ 3 w 57"/>
                <a:gd name="T3" fmla="*/ 4 h 37"/>
                <a:gd name="T4" fmla="*/ 1 w 57"/>
                <a:gd name="T5" fmla="*/ 5 h 37"/>
                <a:gd name="T6" fmla="*/ 1 w 57"/>
                <a:gd name="T7" fmla="*/ 2 h 37"/>
                <a:gd name="T8" fmla="*/ 2 w 57"/>
                <a:gd name="T9" fmla="*/ 0 h 37"/>
                <a:gd name="T10" fmla="*/ 7 w 57"/>
                <a:gd name="T11" fmla="*/ 2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9" name="Freeform 87"/>
            <p:cNvSpPr>
              <a:spLocks/>
            </p:cNvSpPr>
            <p:nvPr/>
          </p:nvSpPr>
          <p:spPr bwMode="invGray">
            <a:xfrm>
              <a:off x="3374" y="2012"/>
              <a:ext cx="50" cy="20"/>
            </a:xfrm>
            <a:custGeom>
              <a:avLst/>
              <a:gdLst>
                <a:gd name="T0" fmla="*/ 3 w 68"/>
                <a:gd name="T1" fmla="*/ 0 h 26"/>
                <a:gd name="T2" fmla="*/ 1 w 68"/>
                <a:gd name="T3" fmla="*/ 2 h 26"/>
                <a:gd name="T4" fmla="*/ 7 w 68"/>
                <a:gd name="T5" fmla="*/ 4 h 26"/>
                <a:gd name="T6" fmla="*/ 7 w 68"/>
                <a:gd name="T7" fmla="*/ 4 h 26"/>
                <a:gd name="T8" fmla="*/ 3 w 68"/>
                <a:gd name="T9" fmla="*/ 0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0" name="Freeform 88"/>
            <p:cNvSpPr>
              <a:spLocks/>
            </p:cNvSpPr>
            <p:nvPr/>
          </p:nvSpPr>
          <p:spPr bwMode="invGray">
            <a:xfrm>
              <a:off x="3428" y="2015"/>
              <a:ext cx="50" cy="32"/>
            </a:xfrm>
            <a:custGeom>
              <a:avLst/>
              <a:gdLst>
                <a:gd name="T0" fmla="*/ 8 w 66"/>
                <a:gd name="T1" fmla="*/ 1 h 43"/>
                <a:gd name="T2" fmla="*/ 4 w 66"/>
                <a:gd name="T3" fmla="*/ 1 h 43"/>
                <a:gd name="T4" fmla="*/ 2 w 66"/>
                <a:gd name="T5" fmla="*/ 1 h 43"/>
                <a:gd name="T6" fmla="*/ 2 w 66"/>
                <a:gd name="T7" fmla="*/ 4 h 43"/>
                <a:gd name="T8" fmla="*/ 5 w 66"/>
                <a:gd name="T9" fmla="*/ 5 h 43"/>
                <a:gd name="T10" fmla="*/ 8 w 66"/>
                <a:gd name="T11" fmla="*/ 3 h 43"/>
                <a:gd name="T12" fmla="*/ 8 w 66"/>
                <a:gd name="T13" fmla="*/ 1 h 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1" name="Freeform 89"/>
            <p:cNvSpPr>
              <a:spLocks/>
            </p:cNvSpPr>
            <p:nvPr/>
          </p:nvSpPr>
          <p:spPr bwMode="invGray">
            <a:xfrm>
              <a:off x="3777" y="2042"/>
              <a:ext cx="88" cy="31"/>
            </a:xfrm>
            <a:custGeom>
              <a:avLst/>
              <a:gdLst>
                <a:gd name="T0" fmla="*/ 2 w 117"/>
                <a:gd name="T1" fmla="*/ 0 h 41"/>
                <a:gd name="T2" fmla="*/ 2 w 117"/>
                <a:gd name="T3" fmla="*/ 2 h 41"/>
                <a:gd name="T4" fmla="*/ 8 w 117"/>
                <a:gd name="T5" fmla="*/ 5 h 41"/>
                <a:gd name="T6" fmla="*/ 11 w 117"/>
                <a:gd name="T7" fmla="*/ 5 h 41"/>
                <a:gd name="T8" fmla="*/ 15 w 117"/>
                <a:gd name="T9" fmla="*/ 4 h 41"/>
                <a:gd name="T10" fmla="*/ 11 w 117"/>
                <a:gd name="T11" fmla="*/ 2 h 41"/>
                <a:gd name="T12" fmla="*/ 2 w 117"/>
                <a:gd name="T13" fmla="*/ 0 h 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2" name="Freeform 90"/>
            <p:cNvSpPr>
              <a:spLocks/>
            </p:cNvSpPr>
            <p:nvPr/>
          </p:nvSpPr>
          <p:spPr bwMode="invGray">
            <a:xfrm>
              <a:off x="3867" y="2041"/>
              <a:ext cx="46" cy="24"/>
            </a:xfrm>
            <a:custGeom>
              <a:avLst/>
              <a:gdLst>
                <a:gd name="T0" fmla="*/ 4 w 62"/>
                <a:gd name="T1" fmla="*/ 2 h 32"/>
                <a:gd name="T2" fmla="*/ 7 w 62"/>
                <a:gd name="T3" fmla="*/ 2 h 32"/>
                <a:gd name="T4" fmla="*/ 4 w 62"/>
                <a:gd name="T5" fmla="*/ 5 h 32"/>
                <a:gd name="T6" fmla="*/ 1 w 62"/>
                <a:gd name="T7" fmla="*/ 4 h 32"/>
                <a:gd name="T8" fmla="*/ 4 w 62"/>
                <a:gd name="T9" fmla="*/ 2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3" name="Freeform 91"/>
            <p:cNvSpPr>
              <a:spLocks/>
            </p:cNvSpPr>
            <p:nvPr/>
          </p:nvSpPr>
          <p:spPr bwMode="invGray">
            <a:xfrm>
              <a:off x="3846" y="2070"/>
              <a:ext cx="37" cy="17"/>
            </a:xfrm>
            <a:custGeom>
              <a:avLst/>
              <a:gdLst>
                <a:gd name="T0" fmla="*/ 3 w 49"/>
                <a:gd name="T1" fmla="*/ 1 h 23"/>
                <a:gd name="T2" fmla="*/ 2 w 49"/>
                <a:gd name="T3" fmla="*/ 1 h 23"/>
                <a:gd name="T4" fmla="*/ 6 w 49"/>
                <a:gd name="T5" fmla="*/ 3 h 23"/>
                <a:gd name="T6" fmla="*/ 3 w 49"/>
                <a:gd name="T7" fmla="*/ 1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4" name="Freeform 92"/>
            <p:cNvSpPr>
              <a:spLocks/>
            </p:cNvSpPr>
            <p:nvPr/>
          </p:nvSpPr>
          <p:spPr bwMode="invGray">
            <a:xfrm>
              <a:off x="4098" y="2294"/>
              <a:ext cx="76" cy="114"/>
            </a:xfrm>
            <a:custGeom>
              <a:avLst/>
              <a:gdLst>
                <a:gd name="T0" fmla="*/ 1 w 102"/>
                <a:gd name="T1" fmla="*/ 0 h 152"/>
                <a:gd name="T2" fmla="*/ 0 w 102"/>
                <a:gd name="T3" fmla="*/ 3 h 152"/>
                <a:gd name="T4" fmla="*/ 1 w 102"/>
                <a:gd name="T5" fmla="*/ 6 h 152"/>
                <a:gd name="T6" fmla="*/ 4 w 102"/>
                <a:gd name="T7" fmla="*/ 10 h 152"/>
                <a:gd name="T8" fmla="*/ 4 w 102"/>
                <a:gd name="T9" fmla="*/ 14 h 152"/>
                <a:gd name="T10" fmla="*/ 10 w 102"/>
                <a:gd name="T11" fmla="*/ 21 h 152"/>
                <a:gd name="T12" fmla="*/ 11 w 102"/>
                <a:gd name="T13" fmla="*/ 17 h 152"/>
                <a:gd name="T14" fmla="*/ 10 w 102"/>
                <a:gd name="T15" fmla="*/ 14 h 152"/>
                <a:gd name="T16" fmla="*/ 7 w 102"/>
                <a:gd name="T17" fmla="*/ 13 h 152"/>
                <a:gd name="T18" fmla="*/ 7 w 102"/>
                <a:gd name="T19" fmla="*/ 11 h 152"/>
                <a:gd name="T20" fmla="*/ 5 w 102"/>
                <a:gd name="T21" fmla="*/ 6 h 152"/>
                <a:gd name="T22" fmla="*/ 1 w 102"/>
                <a:gd name="T23" fmla="*/ 2 h 152"/>
                <a:gd name="T24" fmla="*/ 1 w 102"/>
                <a:gd name="T25" fmla="*/ 0 h 1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5" name="Freeform 93"/>
            <p:cNvSpPr>
              <a:spLocks/>
            </p:cNvSpPr>
            <p:nvPr/>
          </p:nvSpPr>
          <p:spPr bwMode="invGray">
            <a:xfrm>
              <a:off x="4159" y="2412"/>
              <a:ext cx="55" cy="78"/>
            </a:xfrm>
            <a:custGeom>
              <a:avLst/>
              <a:gdLst>
                <a:gd name="T0" fmla="*/ 8 w 74"/>
                <a:gd name="T1" fmla="*/ 4 h 103"/>
                <a:gd name="T2" fmla="*/ 9 w 74"/>
                <a:gd name="T3" fmla="*/ 6 h 103"/>
                <a:gd name="T4" fmla="*/ 4 w 74"/>
                <a:gd name="T5" fmla="*/ 11 h 103"/>
                <a:gd name="T6" fmla="*/ 4 w 74"/>
                <a:gd name="T7" fmla="*/ 14 h 103"/>
                <a:gd name="T8" fmla="*/ 2 w 74"/>
                <a:gd name="T9" fmla="*/ 13 h 103"/>
                <a:gd name="T10" fmla="*/ 1 w 74"/>
                <a:gd name="T11" fmla="*/ 11 h 103"/>
                <a:gd name="T12" fmla="*/ 0 w 74"/>
                <a:gd name="T13" fmla="*/ 11 h 103"/>
                <a:gd name="T14" fmla="*/ 1 w 74"/>
                <a:gd name="T15" fmla="*/ 8 h 103"/>
                <a:gd name="T16" fmla="*/ 1 w 74"/>
                <a:gd name="T17" fmla="*/ 8 h 103"/>
                <a:gd name="T18" fmla="*/ 1 w 74"/>
                <a:gd name="T19" fmla="*/ 4 h 103"/>
                <a:gd name="T20" fmla="*/ 1 w 74"/>
                <a:gd name="T21" fmla="*/ 2 h 103"/>
                <a:gd name="T22" fmla="*/ 3 w 74"/>
                <a:gd name="T23" fmla="*/ 4 h 103"/>
                <a:gd name="T24" fmla="*/ 4 w 74"/>
                <a:gd name="T25" fmla="*/ 5 h 103"/>
                <a:gd name="T26" fmla="*/ 8 w 74"/>
                <a:gd name="T27" fmla="*/ 4 h 10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6" name="Freeform 94"/>
            <p:cNvSpPr>
              <a:spLocks/>
            </p:cNvSpPr>
            <p:nvPr/>
          </p:nvSpPr>
          <p:spPr bwMode="invGray">
            <a:xfrm>
              <a:off x="4123" y="2492"/>
              <a:ext cx="109" cy="189"/>
            </a:xfrm>
            <a:custGeom>
              <a:avLst/>
              <a:gdLst>
                <a:gd name="T0" fmla="*/ 10 w 146"/>
                <a:gd name="T1" fmla="*/ 14 h 252"/>
                <a:gd name="T2" fmla="*/ 9 w 146"/>
                <a:gd name="T3" fmla="*/ 15 h 252"/>
                <a:gd name="T4" fmla="*/ 8 w 146"/>
                <a:gd name="T5" fmla="*/ 18 h 252"/>
                <a:gd name="T6" fmla="*/ 3 w 146"/>
                <a:gd name="T7" fmla="*/ 20 h 252"/>
                <a:gd name="T8" fmla="*/ 1 w 146"/>
                <a:gd name="T9" fmla="*/ 23 h 252"/>
                <a:gd name="T10" fmla="*/ 2 w 146"/>
                <a:gd name="T11" fmla="*/ 25 h 252"/>
                <a:gd name="T12" fmla="*/ 1 w 146"/>
                <a:gd name="T13" fmla="*/ 26 h 252"/>
                <a:gd name="T14" fmla="*/ 3 w 146"/>
                <a:gd name="T15" fmla="*/ 34 h 252"/>
                <a:gd name="T16" fmla="*/ 4 w 146"/>
                <a:gd name="T17" fmla="*/ 29 h 252"/>
                <a:gd name="T18" fmla="*/ 3 w 146"/>
                <a:gd name="T19" fmla="*/ 26 h 252"/>
                <a:gd name="T20" fmla="*/ 5 w 146"/>
                <a:gd name="T21" fmla="*/ 24 h 252"/>
                <a:gd name="T22" fmla="*/ 7 w 146"/>
                <a:gd name="T23" fmla="*/ 22 h 252"/>
                <a:gd name="T24" fmla="*/ 9 w 146"/>
                <a:gd name="T25" fmla="*/ 24 h 252"/>
                <a:gd name="T26" fmla="*/ 5 w 146"/>
                <a:gd name="T27" fmla="*/ 26 h 252"/>
                <a:gd name="T28" fmla="*/ 7 w 146"/>
                <a:gd name="T29" fmla="*/ 27 h 252"/>
                <a:gd name="T30" fmla="*/ 9 w 146"/>
                <a:gd name="T31" fmla="*/ 24 h 252"/>
                <a:gd name="T32" fmla="*/ 10 w 146"/>
                <a:gd name="T33" fmla="*/ 25 h 252"/>
                <a:gd name="T34" fmla="*/ 13 w 146"/>
                <a:gd name="T35" fmla="*/ 20 h 252"/>
                <a:gd name="T36" fmla="*/ 14 w 146"/>
                <a:gd name="T37" fmla="*/ 22 h 252"/>
                <a:gd name="T38" fmla="*/ 18 w 146"/>
                <a:gd name="T39" fmla="*/ 20 h 252"/>
                <a:gd name="T40" fmla="*/ 19 w 146"/>
                <a:gd name="T41" fmla="*/ 18 h 252"/>
                <a:gd name="T42" fmla="*/ 19 w 146"/>
                <a:gd name="T43" fmla="*/ 15 h 252"/>
                <a:gd name="T44" fmla="*/ 17 w 146"/>
                <a:gd name="T45" fmla="*/ 14 h 252"/>
                <a:gd name="T46" fmla="*/ 16 w 146"/>
                <a:gd name="T47" fmla="*/ 6 h 252"/>
                <a:gd name="T48" fmla="*/ 12 w 146"/>
                <a:gd name="T49" fmla="*/ 0 h 252"/>
                <a:gd name="T50" fmla="*/ 10 w 146"/>
                <a:gd name="T51" fmla="*/ 2 h 252"/>
                <a:gd name="T52" fmla="*/ 12 w 146"/>
                <a:gd name="T53" fmla="*/ 5 h 252"/>
                <a:gd name="T54" fmla="*/ 12 w 146"/>
                <a:gd name="T55" fmla="*/ 8 h 252"/>
                <a:gd name="T56" fmla="*/ 10 w 146"/>
                <a:gd name="T57" fmla="*/ 14 h 2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7" name="Freeform 95"/>
            <p:cNvSpPr>
              <a:spLocks/>
            </p:cNvSpPr>
            <p:nvPr/>
          </p:nvSpPr>
          <p:spPr bwMode="invGray">
            <a:xfrm>
              <a:off x="3062" y="1988"/>
              <a:ext cx="52" cy="30"/>
            </a:xfrm>
            <a:custGeom>
              <a:avLst/>
              <a:gdLst>
                <a:gd name="T0" fmla="*/ 7 w 70"/>
                <a:gd name="T1" fmla="*/ 0 h 40"/>
                <a:gd name="T2" fmla="*/ 8 w 70"/>
                <a:gd name="T3" fmla="*/ 3 h 40"/>
                <a:gd name="T4" fmla="*/ 5 w 70"/>
                <a:gd name="T5" fmla="*/ 4 h 40"/>
                <a:gd name="T6" fmla="*/ 4 w 70"/>
                <a:gd name="T7" fmla="*/ 6 h 40"/>
                <a:gd name="T8" fmla="*/ 1 w 70"/>
                <a:gd name="T9" fmla="*/ 6 h 40"/>
                <a:gd name="T10" fmla="*/ 1 w 70"/>
                <a:gd name="T11" fmla="*/ 5 h 40"/>
                <a:gd name="T12" fmla="*/ 4 w 70"/>
                <a:gd name="T13" fmla="*/ 3 h 40"/>
                <a:gd name="T14" fmla="*/ 7 w 70"/>
                <a:gd name="T15" fmla="*/ 0 h 4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8" name="Freeform 96"/>
            <p:cNvSpPr>
              <a:spLocks/>
            </p:cNvSpPr>
            <p:nvPr/>
          </p:nvSpPr>
          <p:spPr bwMode="invGray">
            <a:xfrm>
              <a:off x="2955" y="1997"/>
              <a:ext cx="19" cy="22"/>
            </a:xfrm>
            <a:custGeom>
              <a:avLst/>
              <a:gdLst>
                <a:gd name="T0" fmla="*/ 2 w 26"/>
                <a:gd name="T1" fmla="*/ 0 h 29"/>
                <a:gd name="T2" fmla="*/ 0 w 26"/>
                <a:gd name="T3" fmla="*/ 3 h 29"/>
                <a:gd name="T4" fmla="*/ 2 w 26"/>
                <a:gd name="T5" fmla="*/ 4 h 29"/>
                <a:gd name="T6" fmla="*/ 2 w 26"/>
                <a:gd name="T7" fmla="*/ 0 h 2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9" name="Freeform 97"/>
            <p:cNvSpPr>
              <a:spLocks/>
            </p:cNvSpPr>
            <p:nvPr/>
          </p:nvSpPr>
          <p:spPr bwMode="invGray">
            <a:xfrm>
              <a:off x="2979" y="1996"/>
              <a:ext cx="37" cy="27"/>
            </a:xfrm>
            <a:custGeom>
              <a:avLst/>
              <a:gdLst>
                <a:gd name="T0" fmla="*/ 2 w 49"/>
                <a:gd name="T1" fmla="*/ 2 h 36"/>
                <a:gd name="T2" fmla="*/ 0 w 49"/>
                <a:gd name="T3" fmla="*/ 3 h 36"/>
                <a:gd name="T4" fmla="*/ 2 w 49"/>
                <a:gd name="T5" fmla="*/ 5 h 36"/>
                <a:gd name="T6" fmla="*/ 3 w 49"/>
                <a:gd name="T7" fmla="*/ 5 h 36"/>
                <a:gd name="T8" fmla="*/ 6 w 49"/>
                <a:gd name="T9" fmla="*/ 4 h 36"/>
                <a:gd name="T10" fmla="*/ 2 w 49"/>
                <a:gd name="T11" fmla="*/ 2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0" name="Freeform 98"/>
            <p:cNvSpPr>
              <a:spLocks/>
            </p:cNvSpPr>
            <p:nvPr/>
          </p:nvSpPr>
          <p:spPr bwMode="invGray">
            <a:xfrm>
              <a:off x="3040" y="1987"/>
              <a:ext cx="20" cy="16"/>
            </a:xfrm>
            <a:custGeom>
              <a:avLst/>
              <a:gdLst>
                <a:gd name="T0" fmla="*/ 1 w 27"/>
                <a:gd name="T1" fmla="*/ 0 h 22"/>
                <a:gd name="T2" fmla="*/ 1 w 27"/>
                <a:gd name="T3" fmla="*/ 1 h 22"/>
                <a:gd name="T4" fmla="*/ 2 w 27"/>
                <a:gd name="T5" fmla="*/ 3 h 22"/>
                <a:gd name="T6" fmla="*/ 1 w 27"/>
                <a:gd name="T7" fmla="*/ 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1" name="Freeform 99"/>
            <p:cNvSpPr>
              <a:spLocks/>
            </p:cNvSpPr>
            <p:nvPr/>
          </p:nvSpPr>
          <p:spPr bwMode="invGray">
            <a:xfrm>
              <a:off x="3022" y="2005"/>
              <a:ext cx="15" cy="13"/>
            </a:xfrm>
            <a:custGeom>
              <a:avLst/>
              <a:gdLst>
                <a:gd name="T0" fmla="*/ 2 w 20"/>
                <a:gd name="T1" fmla="*/ 0 h 18"/>
                <a:gd name="T2" fmla="*/ 2 w 20"/>
                <a:gd name="T3" fmla="*/ 2 h 18"/>
                <a:gd name="T4" fmla="*/ 2 w 20"/>
                <a:gd name="T5" fmla="*/ 0 h 18"/>
                <a:gd name="T6" fmla="*/ 0 60000 65536"/>
                <a:gd name="T7" fmla="*/ 0 60000 65536"/>
                <a:gd name="T8" fmla="*/ 0 60000 65536"/>
              </a:gdLst>
              <a:ahLst/>
              <a:cxnLst>
                <a:cxn ang="T6">
                  <a:pos x="T0" y="T1"/>
                </a:cxn>
                <a:cxn ang="T7">
                  <a:pos x="T2" y="T3"/>
                </a:cxn>
                <a:cxn ang="T8">
                  <a:pos x="T4" y="T5"/>
                </a:cxn>
              </a:cxnLst>
              <a:rect l="0" t="0" r="r" b="b"/>
              <a:pathLst>
                <a:path w="20" h="18">
                  <a:moveTo>
                    <a:pt x="11" y="0"/>
                  </a:moveTo>
                  <a:cubicBezTo>
                    <a:pt x="1" y="14"/>
                    <a:pt x="0" y="9"/>
                    <a:pt x="9" y="18"/>
                  </a:cubicBezTo>
                  <a:cubicBezTo>
                    <a:pt x="20" y="14"/>
                    <a:pt x="16" y="18"/>
                    <a:pt x="11"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2" name="Freeform 100"/>
            <p:cNvSpPr>
              <a:spLocks/>
            </p:cNvSpPr>
            <p:nvPr/>
          </p:nvSpPr>
          <p:spPr bwMode="invGray">
            <a:xfrm>
              <a:off x="4162" y="2021"/>
              <a:ext cx="18" cy="33"/>
            </a:xfrm>
            <a:custGeom>
              <a:avLst/>
              <a:gdLst>
                <a:gd name="T0" fmla="*/ 4 w 24"/>
                <a:gd name="T1" fmla="*/ 0 h 44"/>
                <a:gd name="T2" fmla="*/ 2 w 24"/>
                <a:gd name="T3" fmla="*/ 2 h 44"/>
                <a:gd name="T4" fmla="*/ 0 w 24"/>
                <a:gd name="T5" fmla="*/ 5 h 44"/>
                <a:gd name="T6" fmla="*/ 2 w 24"/>
                <a:gd name="T7" fmla="*/ 6 h 44"/>
                <a:gd name="T8" fmla="*/ 4 w 24"/>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3" name="Freeform 101"/>
            <p:cNvSpPr>
              <a:spLocks/>
            </p:cNvSpPr>
            <p:nvPr/>
          </p:nvSpPr>
          <p:spPr bwMode="invGray">
            <a:xfrm>
              <a:off x="3278" y="3473"/>
              <a:ext cx="31" cy="18"/>
            </a:xfrm>
            <a:custGeom>
              <a:avLst/>
              <a:gdLst>
                <a:gd name="T0" fmla="*/ 5 w 41"/>
                <a:gd name="T1" fmla="*/ 0 h 24"/>
                <a:gd name="T2" fmla="*/ 4 w 41"/>
                <a:gd name="T3" fmla="*/ 4 h 24"/>
                <a:gd name="T4" fmla="*/ 5 w 41"/>
                <a:gd name="T5" fmla="*/ 0 h 24"/>
                <a:gd name="T6" fmla="*/ 0 60000 65536"/>
                <a:gd name="T7" fmla="*/ 0 60000 65536"/>
                <a:gd name="T8" fmla="*/ 0 60000 65536"/>
              </a:gdLst>
              <a:ahLst/>
              <a:cxnLst>
                <a:cxn ang="T6">
                  <a:pos x="T0" y="T1"/>
                </a:cxn>
                <a:cxn ang="T7">
                  <a:pos x="T2" y="T3"/>
                </a:cxn>
                <a:cxn ang="T8">
                  <a:pos x="T4" y="T5"/>
                </a:cxn>
              </a:cxnLst>
              <a:rect l="0" t="0" r="r" b="b"/>
              <a:pathLst>
                <a:path w="41" h="24">
                  <a:moveTo>
                    <a:pt x="30" y="0"/>
                  </a:moveTo>
                  <a:cubicBezTo>
                    <a:pt x="4" y="4"/>
                    <a:pt x="0" y="17"/>
                    <a:pt x="26" y="24"/>
                  </a:cubicBezTo>
                  <a:cubicBezTo>
                    <a:pt x="41" y="19"/>
                    <a:pt x="38" y="10"/>
                    <a:pt x="30"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4" name="Freeform 102"/>
            <p:cNvSpPr>
              <a:spLocks/>
            </p:cNvSpPr>
            <p:nvPr/>
          </p:nvSpPr>
          <p:spPr bwMode="invGray">
            <a:xfrm>
              <a:off x="3318" y="3466"/>
              <a:ext cx="10" cy="15"/>
            </a:xfrm>
            <a:custGeom>
              <a:avLst/>
              <a:gdLst>
                <a:gd name="T0" fmla="*/ 2 w 13"/>
                <a:gd name="T1" fmla="*/ 2 h 20"/>
                <a:gd name="T2" fmla="*/ 1 w 13"/>
                <a:gd name="T3" fmla="*/ 2 h 20"/>
                <a:gd name="T4" fmla="*/ 2 w 13"/>
                <a:gd name="T5" fmla="*/ 3 h 20"/>
                <a:gd name="T6" fmla="*/ 2 w 13"/>
                <a:gd name="T7" fmla="*/ 2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5" name="Freeform 103"/>
            <p:cNvSpPr>
              <a:spLocks/>
            </p:cNvSpPr>
            <p:nvPr/>
          </p:nvSpPr>
          <p:spPr bwMode="invGray">
            <a:xfrm>
              <a:off x="3251" y="3312"/>
              <a:ext cx="9" cy="15"/>
            </a:xfrm>
            <a:custGeom>
              <a:avLst/>
              <a:gdLst>
                <a:gd name="T0" fmla="*/ 1 w 13"/>
                <a:gd name="T1" fmla="*/ 2 h 20"/>
                <a:gd name="T2" fmla="*/ 1 w 13"/>
                <a:gd name="T3" fmla="*/ 2 h 20"/>
                <a:gd name="T4" fmla="*/ 1 w 13"/>
                <a:gd name="T5" fmla="*/ 3 h 20"/>
                <a:gd name="T6" fmla="*/ 1 w 13"/>
                <a:gd name="T7" fmla="*/ 2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6" name="Freeform 104"/>
            <p:cNvSpPr>
              <a:spLocks/>
            </p:cNvSpPr>
            <p:nvPr/>
          </p:nvSpPr>
          <p:spPr bwMode="invGray">
            <a:xfrm>
              <a:off x="3311" y="3239"/>
              <a:ext cx="11" cy="19"/>
            </a:xfrm>
            <a:custGeom>
              <a:avLst/>
              <a:gdLst>
                <a:gd name="T0" fmla="*/ 2 w 14"/>
                <a:gd name="T1" fmla="*/ 0 h 25"/>
                <a:gd name="T2" fmla="*/ 0 w 14"/>
                <a:gd name="T3" fmla="*/ 2 h 25"/>
                <a:gd name="T4" fmla="*/ 2 w 14"/>
                <a:gd name="T5" fmla="*/ 4 h 25"/>
                <a:gd name="T6" fmla="*/ 2 w 14"/>
                <a:gd name="T7" fmla="*/ 0 h 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7" name="Freeform 105"/>
            <p:cNvSpPr>
              <a:spLocks/>
            </p:cNvSpPr>
            <p:nvPr/>
          </p:nvSpPr>
          <p:spPr bwMode="invGray">
            <a:xfrm>
              <a:off x="3287" y="3238"/>
              <a:ext cx="11" cy="19"/>
            </a:xfrm>
            <a:custGeom>
              <a:avLst/>
              <a:gdLst>
                <a:gd name="T0" fmla="*/ 2 w 14"/>
                <a:gd name="T1" fmla="*/ 0 h 25"/>
                <a:gd name="T2" fmla="*/ 0 w 14"/>
                <a:gd name="T3" fmla="*/ 2 h 25"/>
                <a:gd name="T4" fmla="*/ 2 w 14"/>
                <a:gd name="T5" fmla="*/ 4 h 25"/>
                <a:gd name="T6" fmla="*/ 2 w 14"/>
                <a:gd name="T7" fmla="*/ 0 h 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8" name="Freeform 106"/>
            <p:cNvSpPr>
              <a:spLocks/>
            </p:cNvSpPr>
            <p:nvPr/>
          </p:nvSpPr>
          <p:spPr bwMode="invGray">
            <a:xfrm>
              <a:off x="3276" y="3260"/>
              <a:ext cx="10" cy="15"/>
            </a:xfrm>
            <a:custGeom>
              <a:avLst/>
              <a:gdLst>
                <a:gd name="T0" fmla="*/ 2 w 13"/>
                <a:gd name="T1" fmla="*/ 2 h 20"/>
                <a:gd name="T2" fmla="*/ 1 w 13"/>
                <a:gd name="T3" fmla="*/ 2 h 20"/>
                <a:gd name="T4" fmla="*/ 2 w 13"/>
                <a:gd name="T5" fmla="*/ 3 h 20"/>
                <a:gd name="T6" fmla="*/ 2 w 13"/>
                <a:gd name="T7" fmla="*/ 2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9" name="Freeform 107"/>
            <p:cNvSpPr>
              <a:spLocks/>
            </p:cNvSpPr>
            <p:nvPr/>
          </p:nvSpPr>
          <p:spPr bwMode="invGray">
            <a:xfrm>
              <a:off x="3251" y="3294"/>
              <a:ext cx="9" cy="15"/>
            </a:xfrm>
            <a:custGeom>
              <a:avLst/>
              <a:gdLst>
                <a:gd name="T0" fmla="*/ 1 w 13"/>
                <a:gd name="T1" fmla="*/ 2 h 20"/>
                <a:gd name="T2" fmla="*/ 1 w 13"/>
                <a:gd name="T3" fmla="*/ 2 h 20"/>
                <a:gd name="T4" fmla="*/ 1 w 13"/>
                <a:gd name="T5" fmla="*/ 3 h 20"/>
                <a:gd name="T6" fmla="*/ 1 w 13"/>
                <a:gd name="T7" fmla="*/ 2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10" name="Freeform 108"/>
            <p:cNvSpPr>
              <a:spLocks/>
            </p:cNvSpPr>
            <p:nvPr/>
          </p:nvSpPr>
          <p:spPr bwMode="invGray">
            <a:xfrm>
              <a:off x="3270" y="3281"/>
              <a:ext cx="10" cy="15"/>
            </a:xfrm>
            <a:custGeom>
              <a:avLst/>
              <a:gdLst>
                <a:gd name="T0" fmla="*/ 2 w 13"/>
                <a:gd name="T1" fmla="*/ 2 h 20"/>
                <a:gd name="T2" fmla="*/ 1 w 13"/>
                <a:gd name="T3" fmla="*/ 2 h 20"/>
                <a:gd name="T4" fmla="*/ 2 w 13"/>
                <a:gd name="T5" fmla="*/ 3 h 20"/>
                <a:gd name="T6" fmla="*/ 2 w 13"/>
                <a:gd name="T7" fmla="*/ 2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11" name="Freeform 109"/>
            <p:cNvSpPr>
              <a:spLocks/>
            </p:cNvSpPr>
            <p:nvPr/>
          </p:nvSpPr>
          <p:spPr bwMode="invGray">
            <a:xfrm>
              <a:off x="2537" y="2293"/>
              <a:ext cx="10" cy="15"/>
            </a:xfrm>
            <a:custGeom>
              <a:avLst/>
              <a:gdLst>
                <a:gd name="T0" fmla="*/ 2 w 13"/>
                <a:gd name="T1" fmla="*/ 2 h 20"/>
                <a:gd name="T2" fmla="*/ 1 w 13"/>
                <a:gd name="T3" fmla="*/ 2 h 20"/>
                <a:gd name="T4" fmla="*/ 2 w 13"/>
                <a:gd name="T5" fmla="*/ 3 h 20"/>
                <a:gd name="T6" fmla="*/ 2 w 13"/>
                <a:gd name="T7" fmla="*/ 2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12" name="Freeform 110"/>
            <p:cNvSpPr>
              <a:spLocks/>
            </p:cNvSpPr>
            <p:nvPr/>
          </p:nvSpPr>
          <p:spPr bwMode="invGray">
            <a:xfrm>
              <a:off x="2476" y="2259"/>
              <a:ext cx="10" cy="15"/>
            </a:xfrm>
            <a:custGeom>
              <a:avLst/>
              <a:gdLst>
                <a:gd name="T0" fmla="*/ 2 w 13"/>
                <a:gd name="T1" fmla="*/ 2 h 20"/>
                <a:gd name="T2" fmla="*/ 1 w 13"/>
                <a:gd name="T3" fmla="*/ 2 h 20"/>
                <a:gd name="T4" fmla="*/ 2 w 13"/>
                <a:gd name="T5" fmla="*/ 3 h 20"/>
                <a:gd name="T6" fmla="*/ 2 w 13"/>
                <a:gd name="T7" fmla="*/ 2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13" name="Freeform 111"/>
            <p:cNvSpPr>
              <a:spLocks/>
            </p:cNvSpPr>
            <p:nvPr/>
          </p:nvSpPr>
          <p:spPr bwMode="invGray">
            <a:xfrm>
              <a:off x="2238" y="2042"/>
              <a:ext cx="2060" cy="1644"/>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grpSp>
      <p:pic>
        <p:nvPicPr>
          <p:cNvPr id="114" name="Picture 112" descr="artplus_nature_naturalcity42_a"/>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6493933" y="3167063"/>
            <a:ext cx="5901267" cy="298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 name="Picture 113" descr="artplus_nature_naturalcity42_i"/>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9275234" y="3352800"/>
            <a:ext cx="2205567" cy="87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Picture 114" descr="artplus_nature_naturalcity42_c"/>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12395200" y="2895601"/>
            <a:ext cx="1483784"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Picture 115" descr="artplus_nature_naturalcity42_f"/>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6667599" y="3144913"/>
            <a:ext cx="6478057" cy="247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 name="Picture 118" descr="artplus_nature_naturalcity42_b"/>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6927851" y="3097213"/>
            <a:ext cx="39624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Picture 119" descr="artplus_nature_naturalcity42_e"/>
          <p:cNvPicPr>
            <a:picLocks noChangeAspect="1" noChangeArrowheads="1"/>
          </p:cNvPicPr>
          <p:nvPr userDrawn="1"/>
        </p:nvPicPr>
        <p:blipFill>
          <a:blip r:embed="rId7">
            <a:extLst>
              <a:ext uri="{28A0092B-C50C-407E-A947-70E740481C1C}">
                <a14:useLocalDpi xmlns:a14="http://schemas.microsoft.com/office/drawing/2010/main"/>
              </a:ext>
            </a:extLst>
          </a:blip>
          <a:srcRect/>
          <a:stretch>
            <a:fillRect/>
          </a:stretch>
        </p:blipFill>
        <p:spPr bwMode="auto">
          <a:xfrm>
            <a:off x="7924801" y="1993900"/>
            <a:ext cx="2061633"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Picture 120" descr="artplus_nature_naturalcity42_d"/>
          <p:cNvPicPr>
            <a:picLocks noChangeAspect="1" noChangeArrowheads="1"/>
          </p:cNvPicPr>
          <p:nvPr userDrawn="1"/>
        </p:nvPicPr>
        <p:blipFill>
          <a:blip r:embed="rId8">
            <a:extLst>
              <a:ext uri="{28A0092B-C50C-407E-A947-70E740481C1C}">
                <a14:useLocalDpi xmlns:a14="http://schemas.microsoft.com/office/drawing/2010/main"/>
              </a:ext>
            </a:extLst>
          </a:blip>
          <a:srcRect/>
          <a:stretch>
            <a:fillRect/>
          </a:stretch>
        </p:blipFill>
        <p:spPr bwMode="auto">
          <a:xfrm>
            <a:off x="7501467" y="2862264"/>
            <a:ext cx="831851"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Picture 121" descr="a1"/>
          <p:cNvPicPr>
            <a:picLocks noChangeAspect="1" noChangeArrowheads="1"/>
          </p:cNvPicPr>
          <p:nvPr userDrawn="1"/>
        </p:nvPicPr>
        <p:blipFill>
          <a:blip r:embed="rId9">
            <a:extLst>
              <a:ext uri="{28A0092B-C50C-407E-A947-70E740481C1C}">
                <a14:useLocalDpi xmlns:a14="http://schemas.microsoft.com/office/drawing/2010/main"/>
              </a:ext>
            </a:extLst>
          </a:blip>
          <a:srcRect/>
          <a:stretch>
            <a:fillRect/>
          </a:stretch>
        </p:blipFill>
        <p:spPr bwMode="auto">
          <a:xfrm>
            <a:off x="12479867" y="95250"/>
            <a:ext cx="2404533"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 name="Picture 122" descr="b_1"/>
          <p:cNvPicPr>
            <a:picLocks noChangeAspect="1" noChangeArrowheads="1"/>
          </p:cNvPicPr>
          <p:nvPr userDrawn="1"/>
        </p:nvPicPr>
        <p:blipFill>
          <a:blip r:embed="rId10">
            <a:extLst>
              <a:ext uri="{28A0092B-C50C-407E-A947-70E740481C1C}">
                <a14:useLocalDpi xmlns:a14="http://schemas.microsoft.com/office/drawing/2010/main"/>
              </a:ext>
            </a:extLst>
          </a:blip>
          <a:srcRect/>
          <a:stretch>
            <a:fillRect/>
          </a:stretch>
        </p:blipFill>
        <p:spPr bwMode="auto">
          <a:xfrm>
            <a:off x="13605934" y="1968500"/>
            <a:ext cx="1439333"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4452" name="Rectangle 116"/>
          <p:cNvSpPr>
            <a:spLocks noGrp="1" noChangeArrowheads="1"/>
          </p:cNvSpPr>
          <p:nvPr>
            <p:ph type="ctrTitle"/>
          </p:nvPr>
        </p:nvSpPr>
        <p:spPr>
          <a:xfrm>
            <a:off x="406400" y="4419600"/>
            <a:ext cx="8534400" cy="1143000"/>
          </a:xfrm>
          <a:prstGeom prst="rect">
            <a:avLst/>
          </a:prstGeom>
        </p:spPr>
        <p:txBody>
          <a:bodyPr/>
          <a:lstStyle>
            <a:lvl1pPr algn="l">
              <a:defRPr sz="4300">
                <a:solidFill>
                  <a:srgbClr val="C00000"/>
                </a:solidFill>
              </a:defRPr>
            </a:lvl1pPr>
          </a:lstStyle>
          <a:p>
            <a:pPr lvl="0"/>
            <a:r>
              <a:rPr lang="en-US" altLang="zh-CN" noProof="0" smtClean="0"/>
              <a:t>Click to edit Master title style</a:t>
            </a:r>
          </a:p>
        </p:txBody>
      </p:sp>
      <p:sp>
        <p:nvSpPr>
          <p:cNvPr id="654453" name="Rectangle 117"/>
          <p:cNvSpPr>
            <a:spLocks noGrp="1" noChangeArrowheads="1"/>
          </p:cNvSpPr>
          <p:nvPr>
            <p:ph type="subTitle" idx="1"/>
          </p:nvPr>
        </p:nvSpPr>
        <p:spPr>
          <a:xfrm>
            <a:off x="406400" y="5715000"/>
            <a:ext cx="8534400" cy="381000"/>
          </a:xfrm>
        </p:spPr>
        <p:txBody>
          <a:bodyPr/>
          <a:lstStyle>
            <a:lvl1pPr marL="0" indent="0">
              <a:buFont typeface="Wingdings" pitchFamily="2" charset="2"/>
              <a:buNone/>
              <a:defRPr sz="2800" b="1" i="1">
                <a:solidFill>
                  <a:schemeClr val="bg1"/>
                </a:solidFill>
              </a:defRPr>
            </a:lvl1pPr>
          </a:lstStyle>
          <a:p>
            <a:pPr lvl="0"/>
            <a:r>
              <a:rPr lang="en-US" altLang="zh-CN" noProof="0" smtClean="0"/>
              <a:t>Click to edit Master subtitle style</a:t>
            </a:r>
          </a:p>
        </p:txBody>
      </p:sp>
      <p:pic>
        <p:nvPicPr>
          <p:cNvPr id="123" name="Picture 16" descr="a1"/>
          <p:cNvPicPr>
            <a:picLocks noChangeAspect="1" noChangeArrowheads="1"/>
          </p:cNvPicPr>
          <p:nvPr userDrawn="1"/>
        </p:nvPicPr>
        <p:blipFill>
          <a:blip r:embed="rId11">
            <a:extLst>
              <a:ext uri="{28A0092B-C50C-407E-A947-70E740481C1C}">
                <a14:useLocalDpi xmlns:a14="http://schemas.microsoft.com/office/drawing/2010/main"/>
              </a:ext>
            </a:extLst>
          </a:blip>
          <a:srcRect/>
          <a:stretch>
            <a:fillRect/>
          </a:stretch>
        </p:blipFill>
        <p:spPr bwMode="auto">
          <a:xfrm>
            <a:off x="14573779" y="4593358"/>
            <a:ext cx="942975"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2707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14"/>
                                        </p:tgtEl>
                                        <p:attrNameLst>
                                          <p:attrName>style.visibility</p:attrName>
                                        </p:attrNameLst>
                                      </p:cBhvr>
                                      <p:to>
                                        <p:strVal val="visible"/>
                                      </p:to>
                                    </p:set>
                                    <p:animEffect transition="in" filter="fade">
                                      <p:cBhvr>
                                        <p:cTn id="10" dur="2000"/>
                                        <p:tgtEl>
                                          <p:spTgt spid="114"/>
                                        </p:tgtEl>
                                      </p:cBhvr>
                                    </p:animEffect>
                                  </p:childTnLst>
                                </p:cTn>
                              </p:par>
                            </p:childTnLst>
                          </p:cTn>
                        </p:par>
                        <p:par>
                          <p:cTn id="11" fill="hold">
                            <p:stCondLst>
                              <p:cond delay="2000"/>
                            </p:stCondLst>
                            <p:childTnLst>
                              <p:par>
                                <p:cTn id="12" presetID="10" presetClass="entr" presetSubtype="0" fill="hold" nodeType="afterEffect">
                                  <p:stCondLst>
                                    <p:cond delay="0"/>
                                  </p:stCondLst>
                                  <p:childTnLst>
                                    <p:set>
                                      <p:cBhvr>
                                        <p:cTn id="13" dur="1" fill="hold">
                                          <p:stCondLst>
                                            <p:cond delay="0"/>
                                          </p:stCondLst>
                                        </p:cTn>
                                        <p:tgtEl>
                                          <p:spTgt spid="118"/>
                                        </p:tgtEl>
                                        <p:attrNameLst>
                                          <p:attrName>style.visibility</p:attrName>
                                        </p:attrNameLst>
                                      </p:cBhvr>
                                      <p:to>
                                        <p:strVal val="visible"/>
                                      </p:to>
                                    </p:set>
                                    <p:animEffect transition="in" filter="fade">
                                      <p:cBhvr>
                                        <p:cTn id="14" dur="1000"/>
                                        <p:tgtEl>
                                          <p:spTgt spid="118"/>
                                        </p:tgtEl>
                                      </p:cBhvr>
                                    </p:animEffect>
                                  </p:childTnLst>
                                </p:cTn>
                              </p:par>
                            </p:childTnLst>
                          </p:cTn>
                        </p:par>
                        <p:par>
                          <p:cTn id="15" fill="hold">
                            <p:stCondLst>
                              <p:cond delay="3000"/>
                            </p:stCondLst>
                            <p:childTnLst>
                              <p:par>
                                <p:cTn id="16" presetID="22" presetClass="entr" presetSubtype="4" fill="hold" nodeType="afterEffect">
                                  <p:stCondLst>
                                    <p:cond delay="0"/>
                                  </p:stCondLst>
                                  <p:childTnLst>
                                    <p:set>
                                      <p:cBhvr>
                                        <p:cTn id="17" dur="1" fill="hold">
                                          <p:stCondLst>
                                            <p:cond delay="0"/>
                                          </p:stCondLst>
                                        </p:cTn>
                                        <p:tgtEl>
                                          <p:spTgt spid="120"/>
                                        </p:tgtEl>
                                        <p:attrNameLst>
                                          <p:attrName>style.visibility</p:attrName>
                                        </p:attrNameLst>
                                      </p:cBhvr>
                                      <p:to>
                                        <p:strVal val="visible"/>
                                      </p:to>
                                    </p:set>
                                    <p:animEffect transition="in" filter="wipe(down)">
                                      <p:cBhvr>
                                        <p:cTn id="18" dur="500"/>
                                        <p:tgtEl>
                                          <p:spTgt spid="120"/>
                                        </p:tgtEl>
                                      </p:cBhvr>
                                    </p:animEffect>
                                  </p:childTnLst>
                                </p:cTn>
                              </p:par>
                            </p:childTnLst>
                          </p:cTn>
                        </p:par>
                        <p:par>
                          <p:cTn id="19" fill="hold">
                            <p:stCondLst>
                              <p:cond delay="3500"/>
                            </p:stCondLst>
                            <p:childTnLst>
                              <p:par>
                                <p:cTn id="20" presetID="22" presetClass="entr" presetSubtype="4" fill="hold" nodeType="after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wipe(down)">
                                      <p:cBhvr>
                                        <p:cTn id="22" dur="500"/>
                                        <p:tgtEl>
                                          <p:spTgt spid="119"/>
                                        </p:tgtEl>
                                      </p:cBhvr>
                                    </p:animEffect>
                                  </p:childTnLst>
                                </p:cTn>
                              </p:par>
                            </p:childTnLst>
                          </p:cTn>
                        </p:par>
                        <p:par>
                          <p:cTn id="23" fill="hold">
                            <p:stCondLst>
                              <p:cond delay="4000"/>
                            </p:stCondLst>
                            <p:childTnLst>
                              <p:par>
                                <p:cTn id="24" presetID="35" presetClass="path" presetSubtype="0" accel="50000" decel="50000" fill="hold" nodeType="afterEffect">
                                  <p:stCondLst>
                                    <p:cond delay="0"/>
                                  </p:stCondLst>
                                  <p:childTnLst>
                                    <p:animMotion origin="layout" path="M -5.55556E-7 2.37743E-6 L -0.21076 0.04787 " pathEditMode="relative" rAng="0" ptsTypes="AA">
                                      <p:cBhvr>
                                        <p:cTn id="25" dur="2000" fill="hold"/>
                                        <p:tgtEl>
                                          <p:spTgt spid="116"/>
                                        </p:tgtEl>
                                        <p:attrNameLst>
                                          <p:attrName>ppt_x</p:attrName>
                                          <p:attrName>ppt_y</p:attrName>
                                        </p:attrNameLst>
                                      </p:cBhvr>
                                      <p:rCtr x="-10538" y="2382"/>
                                    </p:animMotion>
                                  </p:childTnLst>
                                </p:cTn>
                              </p:par>
                              <p:par>
                                <p:cTn id="26" presetID="10" presetClass="entr" presetSubtype="0" fill="hold" nodeType="withEffect">
                                  <p:stCondLst>
                                    <p:cond delay="0"/>
                                  </p:stCondLst>
                                  <p:childTnLst>
                                    <p:set>
                                      <p:cBhvr>
                                        <p:cTn id="27" dur="1" fill="hold">
                                          <p:stCondLst>
                                            <p:cond delay="0"/>
                                          </p:stCondLst>
                                        </p:cTn>
                                        <p:tgtEl>
                                          <p:spTgt spid="116"/>
                                        </p:tgtEl>
                                        <p:attrNameLst>
                                          <p:attrName>style.visibility</p:attrName>
                                        </p:attrNameLst>
                                      </p:cBhvr>
                                      <p:to>
                                        <p:strVal val="visible"/>
                                      </p:to>
                                    </p:set>
                                    <p:animEffect transition="in" filter="fade">
                                      <p:cBhvr>
                                        <p:cTn id="28" dur="1000"/>
                                        <p:tgtEl>
                                          <p:spTgt spid="116"/>
                                        </p:tgtEl>
                                      </p:cBhvr>
                                    </p:animEffect>
                                  </p:childTnLst>
                                </p:cTn>
                              </p:par>
                            </p:childTnLst>
                          </p:cTn>
                        </p:par>
                        <p:par>
                          <p:cTn id="29" fill="hold">
                            <p:stCondLst>
                              <p:cond delay="6000"/>
                            </p:stCondLst>
                            <p:childTnLst>
                              <p:par>
                                <p:cTn id="30" presetID="22" presetClass="entr" presetSubtype="4" fill="hold" nodeType="afterEffect">
                                  <p:stCondLst>
                                    <p:cond delay="0"/>
                                  </p:stCondLst>
                                  <p:childTnLst>
                                    <p:set>
                                      <p:cBhvr>
                                        <p:cTn id="31" dur="1" fill="hold">
                                          <p:stCondLst>
                                            <p:cond delay="0"/>
                                          </p:stCondLst>
                                        </p:cTn>
                                        <p:tgtEl>
                                          <p:spTgt spid="115"/>
                                        </p:tgtEl>
                                        <p:attrNameLst>
                                          <p:attrName>style.visibility</p:attrName>
                                        </p:attrNameLst>
                                      </p:cBhvr>
                                      <p:to>
                                        <p:strVal val="visible"/>
                                      </p:to>
                                    </p:set>
                                    <p:animEffect transition="in" filter="wipe(down)">
                                      <p:cBhvr>
                                        <p:cTn id="32" dur="500"/>
                                        <p:tgtEl>
                                          <p:spTgt spid="115"/>
                                        </p:tgtEl>
                                      </p:cBhvr>
                                    </p:animEffect>
                                  </p:childTnLst>
                                </p:cTn>
                              </p:par>
                            </p:childTnLst>
                          </p:cTn>
                        </p:par>
                        <p:par>
                          <p:cTn id="33" fill="hold">
                            <p:stCondLst>
                              <p:cond delay="6500"/>
                            </p:stCondLst>
                            <p:childTnLst>
                              <p:par>
                                <p:cTn id="34" presetID="22" presetClass="entr" presetSubtype="4" fill="hold" nodeType="afterEffect">
                                  <p:stCondLst>
                                    <p:cond delay="0"/>
                                  </p:stCondLst>
                                  <p:childTnLst>
                                    <p:set>
                                      <p:cBhvr>
                                        <p:cTn id="35" dur="1" fill="hold">
                                          <p:stCondLst>
                                            <p:cond delay="0"/>
                                          </p:stCondLst>
                                        </p:cTn>
                                        <p:tgtEl>
                                          <p:spTgt spid="117"/>
                                        </p:tgtEl>
                                        <p:attrNameLst>
                                          <p:attrName>style.visibility</p:attrName>
                                        </p:attrNameLst>
                                      </p:cBhvr>
                                      <p:to>
                                        <p:strVal val="visible"/>
                                      </p:to>
                                    </p:set>
                                    <p:animEffect transition="in" filter="wipe(down)">
                                      <p:cBhvr>
                                        <p:cTn id="36" dur="1000"/>
                                        <p:tgtEl>
                                          <p:spTgt spid="117"/>
                                        </p:tgtEl>
                                      </p:cBhvr>
                                    </p:animEffect>
                                  </p:childTnLst>
                                </p:cTn>
                              </p:par>
                              <p:par>
                                <p:cTn id="37" presetID="10" presetClass="entr" presetSubtype="0" fill="hold" nodeType="withEffect">
                                  <p:stCondLst>
                                    <p:cond delay="80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2000"/>
                                        <p:tgtEl>
                                          <p:spTgt spid="5"/>
                                        </p:tgtEl>
                                      </p:cBhvr>
                                    </p:animEffect>
                                  </p:childTnLst>
                                </p:cTn>
                              </p:par>
                            </p:childTnLst>
                          </p:cTn>
                        </p:par>
                        <p:par>
                          <p:cTn id="40" fill="hold">
                            <p:stCondLst>
                              <p:cond delay="9300"/>
                            </p:stCondLst>
                            <p:childTnLst>
                              <p:par>
                                <p:cTn id="41" presetID="0" presetClass="path" presetSubtype="0" accel="50000" decel="50000" fill="hold" nodeType="afterEffect">
                                  <p:stCondLst>
                                    <p:cond delay="0"/>
                                  </p:stCondLst>
                                  <p:childTnLst>
                                    <p:animMotion origin="layout" path="M -2.22222E-6 -4.81481E-6 C -0.08906 0.01505 -0.38802 0.03033 -0.53472 0.09075 C -0.68142 0.15116 -0.81198 0.322 -0.88055 0.36297 C -0.94913 0.40394 -0.93229 0.34237 -0.94583 0.33704 " pathEditMode="relative" rAng="0" ptsTypes="aaaa">
                                      <p:cBhvr>
                                        <p:cTn id="42" dur="2000" fill="hold"/>
                                        <p:tgtEl>
                                          <p:spTgt spid="121"/>
                                        </p:tgtEl>
                                        <p:attrNameLst>
                                          <p:attrName>ppt_x</p:attrName>
                                          <p:attrName>ppt_y</p:attrName>
                                        </p:attrNameLst>
                                      </p:cBhvr>
                                      <p:rCtr x="-47465" y="20185"/>
                                    </p:animMotion>
                                  </p:childTnLst>
                                </p:cTn>
                              </p:par>
                              <p:par>
                                <p:cTn id="43" presetID="0" presetClass="path" presetSubtype="0" accel="50000" decel="50000" fill="hold" nodeType="withEffect">
                                  <p:stCondLst>
                                    <p:cond delay="500"/>
                                  </p:stCondLst>
                                  <p:childTnLst>
                                    <p:animMotion origin="layout" path="M 0 0.04629 C -0.07778 0.05393 -0.34948 0.0956 -0.46667 0.09166 C -0.58385 0.08773 -0.63611 -0.0007 -0.70278 0.02314 C -0.76944 0.04699 -0.83247 0.19027 -0.86667 0.23426 " pathEditMode="relative" rAng="0" ptsTypes="aaaa">
                                      <p:cBhvr>
                                        <p:cTn id="44" dur="2000" fill="hold"/>
                                        <p:tgtEl>
                                          <p:spTgt spid="122"/>
                                        </p:tgtEl>
                                        <p:attrNameLst>
                                          <p:attrName>ppt_x</p:attrName>
                                          <p:attrName>ppt_y</p:attrName>
                                        </p:attrNameLst>
                                      </p:cBhvr>
                                      <p:rCtr x="-43333" y="7037"/>
                                    </p:animMotion>
                                  </p:childTnLst>
                                </p:cTn>
                              </p:par>
                              <p:par>
                                <p:cTn id="45" presetID="0" presetClass="path" presetSubtype="0" accel="50000" decel="50000" fill="hold" nodeType="withEffect">
                                  <p:stCondLst>
                                    <p:cond delay="500"/>
                                  </p:stCondLst>
                                  <p:childTnLst>
                                    <p:animMotion origin="layout" path="M 2.58989E-6 -4.62214E-8 C -0.10149 -0.11578 -0.4135 -0.63115 -0.60787 -0.68939 C -0.80198 -0.7474 -1.04938 -0.42454 -1.16545 -0.35452 " pathEditMode="relative" rAng="0" ptsTypes="aaa">
                                      <p:cBhvr>
                                        <p:cTn id="46" dur="2000" fill="hold"/>
                                        <p:tgtEl>
                                          <p:spTgt spid="123"/>
                                        </p:tgtEl>
                                        <p:attrNameLst>
                                          <p:attrName>ppt_x</p:attrName>
                                          <p:attrName>ppt_y</p:attrName>
                                        </p:attrNameLst>
                                      </p:cBhvr>
                                      <p:rCtr x="-58273" y="-373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09600" y="467834"/>
            <a:ext cx="10972800" cy="565833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endParaRPr lang="zh-CN" altLang="en-US"/>
          </a:p>
        </p:txBody>
      </p:sp>
    </p:spTree>
    <p:extLst>
      <p:ext uri="{BB962C8B-B14F-4D97-AF65-F5344CB8AC3E}">
        <p14:creationId xmlns:p14="http://schemas.microsoft.com/office/powerpoint/2010/main" val="1497542405"/>
      </p:ext>
    </p:extLst>
  </p:cSld>
  <p:clrMap bg1="lt1" tx1="dk1" bg2="lt2" tx2="dk2" accent1="accent1" accent2="accent2" accent3="accent3" accent4="accent4" accent5="accent5" accent6="accent6" hlink="hlink" folHlink="folHlink"/>
  <p:sldLayoutIdLst>
    <p:sldLayoutId id="2147484816" r:id="rId1"/>
    <p:sldLayoutId id="2147484822" r:id="rId2"/>
    <p:sldLayoutId id="2147484821" r:id="rId3"/>
    <p:sldLayoutId id="2147484823" r:id="rId4"/>
  </p:sldLayoutIdLst>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jpe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20.jpe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jpe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png"/><Relationship Id="rId1" Type="http://schemas.openxmlformats.org/officeDocument/2006/relationships/slideLayout" Target="../slideLayouts/slideLayout1.xml"/><Relationship Id="rId4" Type="http://schemas.openxmlformats.org/officeDocument/2006/relationships/image" Target="../media/image127.jpeg"/></Relationships>
</file>

<file path=ppt/slides/_rels/slide106.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xml"/><Relationship Id="rId1" Type="http://schemas.openxmlformats.org/officeDocument/2006/relationships/vmlDrawing" Target="../drawings/vmlDrawing3.vml"/><Relationship Id="rId5" Type="http://schemas.openxmlformats.org/officeDocument/2006/relationships/image" Target="../media/image132.gif"/><Relationship Id="rId4" Type="http://schemas.openxmlformats.org/officeDocument/2006/relationships/image" Target="../media/image131.png"/></Relationships>
</file>

<file path=ppt/slides/_rels/slide1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1.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image" Target="../media/image144.jpe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jpe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3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36.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158.jpe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159.jpe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160.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xml"/><Relationship Id="rId4" Type="http://schemas.openxmlformats.org/officeDocument/2006/relationships/image" Target="../media/image31.jpeg"/></Relationships>
</file>

<file path=ppt/slides/_rels/slide140.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image" Target="../media/image162.jpe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image" Target="../media/image163.jpe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image" Target="../media/image164.jpe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jpe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image" Target="../media/image167.jpeg"/><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image" Target="../media/image168.jpeg"/><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image" Target="../media/image169.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2" Type="http://schemas.openxmlformats.org/officeDocument/2006/relationships/image" Target="../media/image174.jpeg"/><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2" Type="http://schemas.openxmlformats.org/officeDocument/2006/relationships/image" Target="../media/image176.jpeg"/><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image" Target="../media/image177.jpeg"/><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image" Target="../media/image178.jpeg"/><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image" Target="../media/image181.jpeg"/><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2" Type="http://schemas.openxmlformats.org/officeDocument/2006/relationships/image" Target="../media/image183.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gi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2.png"/><Relationship Id="rId1" Type="http://schemas.openxmlformats.org/officeDocument/2006/relationships/slideLayout" Target="../slideLayouts/slideLayout1.xml"/><Relationship Id="rId4" Type="http://schemas.openxmlformats.org/officeDocument/2006/relationships/image" Target="../media/image53.jpeg"/></Relationships>
</file>

<file path=ppt/slides/_rels/slide3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6.jpeg"/><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9.jpeg"/></Relationships>
</file>

<file path=ppt/slides/_rels/slide74.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jpe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06.jpeg"/><Relationship Id="rId4" Type="http://schemas.openxmlformats.org/officeDocument/2006/relationships/image" Target="../media/image105.png"/></Relationships>
</file>

<file path=ppt/slides/_rels/slide9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9.png"/></Relationships>
</file>

<file path=ppt/slides/_rels/slide94.xml.rels><?xml version="1.0" encoding="UTF-8" standalone="yes"?>
<Relationships xmlns="http://schemas.openxmlformats.org/package/2006/relationships"><Relationship Id="rId3" Type="http://schemas.openxmlformats.org/officeDocument/2006/relationships/image" Target="../media/image110.tif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2.jpeg"/></Relationships>
</file>

<file path=ppt/slides/_rels/slide9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4.jpeg"/></Relationships>
</file>

<file path=ppt/slides/_rels/slide97.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vmlDrawing" Target="../drawings/vmlDrawing2.vml"/><Relationship Id="rId4" Type="http://schemas.openxmlformats.org/officeDocument/2006/relationships/image" Target="../media/image116.png"/></Relationships>
</file>

<file path=ppt/slides/_rels/slide99.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2" name="Rectangle 2"/>
          <p:cNvSpPr>
            <a:spLocks noGrp="1" noChangeArrowheads="1"/>
          </p:cNvSpPr>
          <p:nvPr>
            <p:ph type="ctrTitle"/>
          </p:nvPr>
        </p:nvSpPr>
        <p:spPr>
          <a:xfrm>
            <a:off x="406401" y="4595035"/>
            <a:ext cx="6170084" cy="941388"/>
          </a:xfrm>
        </p:spPr>
        <p:txBody>
          <a:bodyPr/>
          <a:lstStyle/>
          <a:p>
            <a:pPr eaLnBrk="1" hangingPunct="1">
              <a:defRPr/>
            </a:pPr>
            <a:r>
              <a:rPr lang="zh-CN" altLang="en-US" sz="4000" b="0" smtClean="0">
                <a:solidFill>
                  <a:srgbClr val="FF3399"/>
                </a:solidFill>
                <a:effectLst>
                  <a:outerShdw blurRad="38100" dist="38100" dir="2700000" algn="tl">
                    <a:srgbClr val="C0C0C0"/>
                  </a:outerShdw>
                </a:effectLst>
                <a:latin typeface="幼圆" pitchFamily="49" charset="-122"/>
                <a:ea typeface="幼圆" pitchFamily="49" charset="-122"/>
              </a:rPr>
              <a:t>欢迎大家选修</a:t>
            </a:r>
            <a:endParaRPr lang="zh-CN" altLang="en-US" sz="4000" smtClean="0">
              <a:effectLst>
                <a:outerShdw blurRad="38100" dist="38100" dir="2700000" algn="tl">
                  <a:srgbClr val="C0C0C0"/>
                </a:outerShdw>
              </a:effectLst>
              <a:ea typeface="宋体" pitchFamily="2" charset="-122"/>
            </a:endParaRPr>
          </a:p>
        </p:txBody>
      </p:sp>
      <p:sp>
        <p:nvSpPr>
          <p:cNvPr id="655363" name="Rectangle 3"/>
          <p:cNvSpPr>
            <a:spLocks noGrp="1" noChangeArrowheads="1"/>
          </p:cNvSpPr>
          <p:nvPr>
            <p:ph type="subTitle" idx="1"/>
          </p:nvPr>
        </p:nvSpPr>
        <p:spPr>
          <a:xfrm>
            <a:off x="228502" y="5274998"/>
            <a:ext cx="5653617" cy="576263"/>
          </a:xfrm>
        </p:spPr>
        <p:txBody>
          <a:bodyPr>
            <a:noAutofit/>
          </a:bodyPr>
          <a:lstStyle/>
          <a:p>
            <a:pPr eaLnBrk="1" hangingPunct="1">
              <a:defRPr/>
            </a:pPr>
            <a:r>
              <a:rPr lang="en-US" altLang="zh-CN" sz="4000" b="0" i="0" smtClean="0">
                <a:solidFill>
                  <a:srgbClr val="0000FF"/>
                </a:solidFill>
                <a:effectLst>
                  <a:outerShdw blurRad="38100" dist="38100" dir="2700000" algn="tl">
                    <a:srgbClr val="C0C0C0"/>
                  </a:outerShdw>
                </a:effectLst>
                <a:latin typeface="黑体" pitchFamily="49" charset="-122"/>
                <a:ea typeface="黑体" pitchFamily="49" charset="-122"/>
              </a:rPr>
              <a:t>《</a:t>
            </a:r>
            <a:r>
              <a:rPr lang="zh-CN" altLang="en-US" sz="4000" b="0" i="0" smtClean="0">
                <a:solidFill>
                  <a:srgbClr val="0000FF"/>
                </a:solidFill>
                <a:effectLst>
                  <a:outerShdw blurRad="38100" dist="38100" dir="2700000" algn="tl">
                    <a:srgbClr val="C0C0C0"/>
                  </a:outerShdw>
                </a:effectLst>
                <a:latin typeface="黑体" pitchFamily="49" charset="-122"/>
                <a:ea typeface="黑体" pitchFamily="49" charset="-122"/>
              </a:rPr>
              <a:t>计算机导论</a:t>
            </a:r>
            <a:r>
              <a:rPr lang="en-US" altLang="zh-CN" sz="4000" b="0" i="0" smtClean="0">
                <a:solidFill>
                  <a:srgbClr val="0000FF"/>
                </a:solidFill>
                <a:effectLst>
                  <a:outerShdw blurRad="38100" dist="38100" dir="2700000" algn="tl">
                    <a:srgbClr val="C0C0C0"/>
                  </a:outerShdw>
                </a:effectLst>
                <a:latin typeface="黑体" pitchFamily="49" charset="-122"/>
                <a:ea typeface="黑体" pitchFamily="49" charset="-122"/>
              </a:rPr>
              <a:t>》</a:t>
            </a:r>
            <a:r>
              <a:rPr lang="zh-CN" altLang="en-US" sz="4000" b="0" i="0" smtClean="0">
                <a:solidFill>
                  <a:srgbClr val="0000FF"/>
                </a:solidFill>
                <a:effectLst>
                  <a:outerShdw blurRad="38100" dist="38100" dir="2700000" algn="tl">
                    <a:srgbClr val="C0C0C0"/>
                  </a:outerShdw>
                </a:effectLst>
                <a:latin typeface="黑体" pitchFamily="49" charset="-122"/>
                <a:ea typeface="黑体" pitchFamily="49" charset="-122"/>
              </a:rPr>
              <a:t>课程</a:t>
            </a:r>
          </a:p>
        </p:txBody>
      </p:sp>
    </p:spTree>
    <p:extLst>
      <p:ext uri="{BB962C8B-B14F-4D97-AF65-F5344CB8AC3E}">
        <p14:creationId xmlns:p14="http://schemas.microsoft.com/office/powerpoint/2010/main" val="4017607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55362"/>
                                        </p:tgtEl>
                                        <p:attrNameLst>
                                          <p:attrName>style.visibility</p:attrName>
                                        </p:attrNameLst>
                                      </p:cBhvr>
                                      <p:to>
                                        <p:strVal val="visible"/>
                                      </p:to>
                                    </p:set>
                                    <p:anim calcmode="lin" valueType="num">
                                      <p:cBhvr additive="base">
                                        <p:cTn id="7" dur="2000" fill="hold"/>
                                        <p:tgtEl>
                                          <p:spTgt spid="655362"/>
                                        </p:tgtEl>
                                        <p:attrNameLst>
                                          <p:attrName>ppt_x</p:attrName>
                                        </p:attrNameLst>
                                      </p:cBhvr>
                                      <p:tavLst>
                                        <p:tav tm="0">
                                          <p:val>
                                            <p:strVal val="0-#ppt_w/2"/>
                                          </p:val>
                                        </p:tav>
                                        <p:tav tm="100000">
                                          <p:val>
                                            <p:strVal val="#ppt_x"/>
                                          </p:val>
                                        </p:tav>
                                      </p:tavLst>
                                    </p:anim>
                                    <p:anim calcmode="lin" valueType="num">
                                      <p:cBhvr additive="base">
                                        <p:cTn id="8" dur="2000" fill="hold"/>
                                        <p:tgtEl>
                                          <p:spTgt spid="655362"/>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2" presetClass="entr" presetSubtype="8" fill="hold" grpId="0" nodeType="afterEffect">
                                  <p:stCondLst>
                                    <p:cond delay="0"/>
                                  </p:stCondLst>
                                  <p:childTnLst>
                                    <p:set>
                                      <p:cBhvr>
                                        <p:cTn id="11" dur="1" fill="hold">
                                          <p:stCondLst>
                                            <p:cond delay="0"/>
                                          </p:stCondLst>
                                        </p:cTn>
                                        <p:tgtEl>
                                          <p:spTgt spid="655363">
                                            <p:txEl>
                                              <p:pRg st="0" end="0"/>
                                            </p:txEl>
                                          </p:spTgt>
                                        </p:tgtEl>
                                        <p:attrNameLst>
                                          <p:attrName>style.visibility</p:attrName>
                                        </p:attrNameLst>
                                      </p:cBhvr>
                                      <p:to>
                                        <p:strVal val="visible"/>
                                      </p:to>
                                    </p:set>
                                    <p:anim calcmode="lin" valueType="num">
                                      <p:cBhvr additive="base">
                                        <p:cTn id="12" dur="2000" fill="hold"/>
                                        <p:tgtEl>
                                          <p:spTgt spid="655363">
                                            <p:txEl>
                                              <p:pRg st="0" end="0"/>
                                            </p:txEl>
                                          </p:spTgt>
                                        </p:tgtEl>
                                        <p:attrNameLst>
                                          <p:attrName>ppt_x</p:attrName>
                                        </p:attrNameLst>
                                      </p:cBhvr>
                                      <p:tavLst>
                                        <p:tav tm="0">
                                          <p:val>
                                            <p:strVal val="0-#ppt_w/2"/>
                                          </p:val>
                                        </p:tav>
                                        <p:tav tm="100000">
                                          <p:val>
                                            <p:strVal val="#ppt_x"/>
                                          </p:val>
                                        </p:tav>
                                      </p:tavLst>
                                    </p:anim>
                                    <p:anim calcmode="lin" valueType="num">
                                      <p:cBhvr additive="base">
                                        <p:cTn id="13" dur="2000" fill="hold"/>
                                        <p:tgtEl>
                                          <p:spTgt spid="65536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62" grpId="0"/>
      <p:bldP spid="65536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1.1.1  </a:t>
            </a:r>
            <a:r>
              <a:rPr lang="zh-CN" altLang="en-US" smtClean="0"/>
              <a:t>早期的计算工具</a:t>
            </a:r>
            <a:endParaRPr lang="zh-CN" altLang="en-US"/>
          </a:p>
        </p:txBody>
      </p:sp>
      <p:sp>
        <p:nvSpPr>
          <p:cNvPr id="3" name="内容占位符 2"/>
          <p:cNvSpPr>
            <a:spLocks noGrp="1"/>
          </p:cNvSpPr>
          <p:nvPr>
            <p:ph idx="1"/>
          </p:nvPr>
        </p:nvSpPr>
        <p:spPr/>
        <p:txBody>
          <a:bodyPr>
            <a:normAutofit/>
          </a:bodyPr>
          <a:lstStyle/>
          <a:p>
            <a:pPr lvl="1"/>
            <a:r>
              <a:rPr lang="zh-CN" altLang="en-US" dirty="0" smtClean="0"/>
              <a:t>玛雅文明            象形文字，</a:t>
            </a:r>
            <a:r>
              <a:rPr lang="en-US" altLang="zh-CN" dirty="0" smtClean="0"/>
              <a:t>20</a:t>
            </a:r>
            <a:r>
              <a:rPr lang="zh-CN" altLang="en-US" dirty="0"/>
              <a:t>进</a:t>
            </a:r>
            <a:r>
              <a:rPr lang="zh-CN" altLang="en-US" dirty="0" smtClean="0"/>
              <a:t>制</a:t>
            </a:r>
            <a:endParaRPr lang="zh-CN" altLang="en-US" dirty="0"/>
          </a:p>
        </p:txBody>
      </p:sp>
      <p:cxnSp>
        <p:nvCxnSpPr>
          <p:cNvPr id="6" name="直接箭头连接符 5"/>
          <p:cNvCxnSpPr/>
          <p:nvPr/>
        </p:nvCxnSpPr>
        <p:spPr>
          <a:xfrm>
            <a:off x="2214088" y="869673"/>
            <a:ext cx="774700" cy="127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14" descr="http://img2.imgtn.bdimg.com/it/u=2981861477,3920523391&amp;fm=21&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17" descr="http://img2.imgtn.bdimg.com/it/u=2981861477,3920523391&amp;fm=21&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191350"/>
            <a:ext cx="12192000" cy="5675085"/>
          </a:xfrm>
          <a:prstGeom prst="rect">
            <a:avLst/>
          </a:prstGeom>
        </p:spPr>
      </p:pic>
    </p:spTree>
    <p:extLst>
      <p:ext uri="{BB962C8B-B14F-4D97-AF65-F5344CB8AC3E}">
        <p14:creationId xmlns:p14="http://schemas.microsoft.com/office/powerpoint/2010/main" val="2375398913"/>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251251" y="1142659"/>
            <a:ext cx="5762846" cy="4556016"/>
          </a:xfrm>
          <a:prstGeom prst="rect">
            <a:avLst/>
          </a:prstGeom>
          <a:ln w="28575">
            <a:solidFill>
              <a:srgbClr val="0000FF"/>
            </a:solidFill>
          </a:ln>
        </p:spPr>
      </p:pic>
      <p:sp>
        <p:nvSpPr>
          <p:cNvPr id="2" name="标题 1"/>
          <p:cNvSpPr>
            <a:spLocks noGrp="1"/>
          </p:cNvSpPr>
          <p:nvPr>
            <p:ph type="title"/>
          </p:nvPr>
        </p:nvSpPr>
        <p:spPr/>
        <p:txBody>
          <a:bodyPr/>
          <a:lstStyle/>
          <a:p>
            <a:r>
              <a:rPr lang="en-US" altLang="zh-CN" smtClean="0"/>
              <a:t>1.3.3  </a:t>
            </a:r>
            <a:r>
              <a:rPr lang="zh-CN" altLang="en-US"/>
              <a:t>计算机主要人机界面</a:t>
            </a:r>
          </a:p>
        </p:txBody>
      </p:sp>
      <p:sp>
        <p:nvSpPr>
          <p:cNvPr id="3" name="内容占位符 2"/>
          <p:cNvSpPr>
            <a:spLocks noGrp="1"/>
          </p:cNvSpPr>
          <p:nvPr>
            <p:ph idx="1"/>
          </p:nvPr>
        </p:nvSpPr>
        <p:spPr/>
        <p:txBody>
          <a:bodyPr>
            <a:normAutofit/>
          </a:bodyPr>
          <a:lstStyle/>
          <a:p>
            <a:pPr marL="0" lvl="1" indent="0">
              <a:buNone/>
            </a:pPr>
            <a:r>
              <a:rPr lang="en-US" altLang="zh-CN" dirty="0" smtClean="0"/>
              <a:t>【</a:t>
            </a:r>
            <a:r>
              <a:rPr lang="zh-CN" altLang="en-US" dirty="0" smtClean="0"/>
              <a:t>例</a:t>
            </a:r>
            <a:r>
              <a:rPr lang="en-US" altLang="zh-CN" dirty="0" smtClean="0"/>
              <a:t>】</a:t>
            </a:r>
            <a:r>
              <a:rPr lang="zh-CN" altLang="en-US" dirty="0" smtClean="0"/>
              <a:t>早期</a:t>
            </a:r>
            <a:r>
              <a:rPr lang="en-US" altLang="zh-CN" dirty="0" smtClean="0"/>
              <a:t>WPS</a:t>
            </a:r>
            <a:r>
              <a:rPr lang="zh-CN" altLang="en-US" dirty="0" smtClean="0"/>
              <a:t>字符型</a:t>
            </a:r>
            <a:r>
              <a:rPr lang="zh-CN" altLang="zh-CN" dirty="0" smtClean="0"/>
              <a:t>人机界面</a:t>
            </a:r>
            <a:r>
              <a:rPr lang="zh-CN" altLang="en-US" dirty="0" smtClean="0"/>
              <a:t>与</a:t>
            </a:r>
            <a:r>
              <a:rPr lang="en-US" altLang="zh-CN" dirty="0" smtClean="0"/>
              <a:t>WPS2012</a:t>
            </a:r>
            <a:r>
              <a:rPr lang="zh-CN" altLang="en-US" dirty="0" smtClean="0"/>
              <a:t>图形人机界面比较</a:t>
            </a:r>
            <a:r>
              <a:rPr lang="zh-CN" altLang="zh-CN" dirty="0" smtClean="0"/>
              <a:t>。</a:t>
            </a:r>
            <a:endParaRPr lang="zh-CN" altLang="zh-CN" dirty="0"/>
          </a:p>
        </p:txBody>
      </p:sp>
      <p:sp>
        <p:nvSpPr>
          <p:cNvPr id="11" name="圆角矩形 10"/>
          <p:cNvSpPr/>
          <p:nvPr/>
        </p:nvSpPr>
        <p:spPr>
          <a:xfrm>
            <a:off x="2288118" y="5757717"/>
            <a:ext cx="1813110" cy="568805"/>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0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WPS 2.2</a:t>
            </a:r>
            <a:endPar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 name="圆角矩形 11"/>
          <p:cNvSpPr/>
          <p:nvPr/>
        </p:nvSpPr>
        <p:spPr>
          <a:xfrm>
            <a:off x="8019482" y="5804942"/>
            <a:ext cx="1813110" cy="568805"/>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0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WPS 2012</a:t>
            </a:r>
            <a:endPar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2210" y="1146396"/>
            <a:ext cx="6049419" cy="4552279"/>
          </a:xfrm>
          <a:prstGeom prst="rect">
            <a:avLst/>
          </a:prstGeom>
        </p:spPr>
      </p:pic>
    </p:spTree>
    <p:extLst>
      <p:ext uri="{BB962C8B-B14F-4D97-AF65-F5344CB8AC3E}">
        <p14:creationId xmlns:p14="http://schemas.microsoft.com/office/powerpoint/2010/main" val="3016199973"/>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1.3.3  </a:t>
            </a:r>
            <a:r>
              <a:rPr lang="zh-CN" altLang="en-US"/>
              <a:t>计算机主要人机界面</a:t>
            </a:r>
          </a:p>
        </p:txBody>
      </p:sp>
      <p:sp>
        <p:nvSpPr>
          <p:cNvPr id="3" name="内容占位符 2"/>
          <p:cNvSpPr>
            <a:spLocks noGrp="1"/>
          </p:cNvSpPr>
          <p:nvPr>
            <p:ph idx="1"/>
          </p:nvPr>
        </p:nvSpPr>
        <p:spPr/>
        <p:txBody>
          <a:bodyPr>
            <a:normAutofit/>
          </a:bodyPr>
          <a:lstStyle/>
          <a:p>
            <a:pPr marL="0" indent="0">
              <a:buNone/>
            </a:pPr>
            <a:r>
              <a:rPr lang="en-US" altLang="zh-CN" b="1" dirty="0" smtClean="0"/>
              <a:t>3</a:t>
            </a:r>
            <a:r>
              <a:rPr lang="zh-CN" altLang="en-US" b="1" dirty="0" smtClean="0"/>
              <a:t>、</a:t>
            </a:r>
            <a:r>
              <a:rPr lang="zh-CN" altLang="zh-CN" b="1" dirty="0" smtClean="0"/>
              <a:t>图形</a:t>
            </a:r>
            <a:r>
              <a:rPr lang="zh-CN" altLang="zh-CN" b="1" dirty="0"/>
              <a:t>用户界面</a:t>
            </a:r>
            <a:endParaRPr lang="zh-CN" altLang="zh-CN" dirty="0"/>
          </a:p>
          <a:p>
            <a:pPr lvl="1"/>
            <a:endParaRPr lang="en-US" altLang="zh-CN" sz="1000" dirty="0" smtClean="0"/>
          </a:p>
          <a:p>
            <a:pPr lvl="1"/>
            <a:r>
              <a:rPr lang="en-US" altLang="zh-CN" dirty="0" smtClean="0"/>
              <a:t>1980</a:t>
            </a:r>
            <a:r>
              <a:rPr lang="zh-CN" altLang="zh-CN" dirty="0"/>
              <a:t>年代以后</a:t>
            </a:r>
            <a:r>
              <a:rPr lang="zh-CN" altLang="zh-CN" dirty="0" smtClean="0"/>
              <a:t>，非</a:t>
            </a:r>
            <a:r>
              <a:rPr lang="zh-CN" altLang="zh-CN" dirty="0"/>
              <a:t>专业人员成为了计算机</a:t>
            </a:r>
            <a:r>
              <a:rPr lang="zh-CN" altLang="zh-CN" dirty="0" smtClean="0"/>
              <a:t>用户主体。</a:t>
            </a:r>
            <a:endParaRPr lang="zh-CN" altLang="zh-CN" dirty="0"/>
          </a:p>
          <a:p>
            <a:pPr lvl="1"/>
            <a:r>
              <a:rPr lang="zh-CN" altLang="zh-CN" dirty="0" smtClean="0"/>
              <a:t>在</a:t>
            </a:r>
            <a:r>
              <a:rPr lang="zh-CN" altLang="zh-CN" dirty="0"/>
              <a:t>图形用户界面中，鼠标和显示器是主要操作设备</a:t>
            </a:r>
            <a:r>
              <a:rPr lang="zh-CN" altLang="zh-CN" dirty="0" smtClean="0"/>
              <a:t>。</a:t>
            </a:r>
            <a:endParaRPr lang="en-US" altLang="zh-CN" dirty="0" smtClean="0"/>
          </a:p>
          <a:p>
            <a:pPr lvl="1"/>
            <a:endParaRPr lang="en-US" altLang="zh-CN" dirty="0" smtClean="0"/>
          </a:p>
          <a:p>
            <a:pPr lvl="1"/>
            <a:r>
              <a:rPr lang="zh-CN" altLang="zh-CN" dirty="0" smtClean="0"/>
              <a:t>界面</a:t>
            </a:r>
            <a:r>
              <a:rPr lang="zh-CN" altLang="en-US" dirty="0" smtClean="0"/>
              <a:t>组成</a:t>
            </a:r>
            <a:r>
              <a:rPr lang="zh-CN" altLang="zh-CN" dirty="0" smtClean="0"/>
              <a:t>：</a:t>
            </a:r>
            <a:r>
              <a:rPr lang="zh-CN" altLang="zh-CN" dirty="0"/>
              <a:t>桌面，窗口，标签，图标，菜单，按钮等</a:t>
            </a:r>
            <a:r>
              <a:rPr lang="zh-CN" altLang="zh-CN" dirty="0" smtClean="0"/>
              <a:t>元素</a:t>
            </a:r>
            <a:r>
              <a:rPr lang="zh-CN" altLang="en-US" dirty="0" smtClean="0"/>
              <a:t>；</a:t>
            </a:r>
            <a:endParaRPr lang="en-US" altLang="zh-CN" dirty="0" smtClean="0"/>
          </a:p>
          <a:p>
            <a:pPr lvl="1"/>
            <a:r>
              <a:rPr lang="zh-CN" altLang="zh-CN" dirty="0" smtClean="0"/>
              <a:t>界面操作：鼠标点击</a:t>
            </a:r>
            <a:r>
              <a:rPr lang="zh-CN" altLang="zh-CN" dirty="0"/>
              <a:t>，移动，</a:t>
            </a:r>
            <a:r>
              <a:rPr lang="zh-CN" altLang="zh-CN" dirty="0" smtClean="0"/>
              <a:t>拖曳等方法。</a:t>
            </a:r>
            <a:endParaRPr lang="zh-CN" altLang="zh-CN" dirty="0"/>
          </a:p>
          <a:p>
            <a:pPr lvl="1"/>
            <a:endParaRPr lang="en-US" altLang="zh-CN" dirty="0" smtClean="0"/>
          </a:p>
          <a:p>
            <a:pPr lvl="1"/>
            <a:r>
              <a:rPr lang="zh-CN" altLang="zh-CN" dirty="0" smtClean="0"/>
              <a:t>触摸屏</a:t>
            </a:r>
            <a:r>
              <a:rPr lang="zh-CN" altLang="en-US" dirty="0" smtClean="0"/>
              <a:t>：</a:t>
            </a:r>
            <a:r>
              <a:rPr lang="zh-CN" altLang="zh-CN" dirty="0" smtClean="0"/>
              <a:t>安装</a:t>
            </a:r>
            <a:r>
              <a:rPr lang="zh-CN" altLang="zh-CN" dirty="0"/>
              <a:t>在液晶显示器表面的</a:t>
            </a:r>
            <a:r>
              <a:rPr lang="zh-CN" altLang="zh-CN" b="1" dirty="0">
                <a:solidFill>
                  <a:srgbClr val="C00000"/>
                </a:solidFill>
              </a:rPr>
              <a:t>定位操作设备</a:t>
            </a:r>
            <a:r>
              <a:rPr lang="zh-CN" altLang="zh-CN" dirty="0" smtClean="0"/>
              <a:t>。</a:t>
            </a:r>
            <a:endParaRPr lang="en-US" altLang="zh-CN" dirty="0" smtClean="0"/>
          </a:p>
          <a:p>
            <a:pPr lvl="1"/>
            <a:endParaRPr lang="en-US" altLang="zh-CN" dirty="0" smtClean="0"/>
          </a:p>
          <a:p>
            <a:pPr lvl="1"/>
            <a:r>
              <a:rPr lang="zh-CN" altLang="en-US" dirty="0" smtClean="0"/>
              <a:t>工作原理：</a:t>
            </a:r>
            <a:r>
              <a:rPr lang="zh-CN" altLang="zh-CN" dirty="0" smtClean="0"/>
              <a:t>检测</a:t>
            </a:r>
            <a:r>
              <a:rPr lang="zh-CN" altLang="zh-CN" dirty="0"/>
              <a:t>用户触摸位置，</a:t>
            </a:r>
            <a:r>
              <a:rPr lang="zh-CN" altLang="zh-CN" dirty="0" smtClean="0"/>
              <a:t>并将检测信号</a:t>
            </a:r>
            <a:r>
              <a:rPr lang="zh-CN" altLang="zh-CN" dirty="0"/>
              <a:t>发送到触摸屏</a:t>
            </a:r>
            <a:r>
              <a:rPr lang="zh-CN" altLang="zh-CN" dirty="0" smtClean="0"/>
              <a:t>控制器，</a:t>
            </a:r>
            <a:r>
              <a:rPr lang="zh-CN" altLang="zh-CN" dirty="0"/>
              <a:t>并将它转换成触点坐标。</a:t>
            </a:r>
          </a:p>
        </p:txBody>
      </p:sp>
    </p:spTree>
    <p:extLst>
      <p:ext uri="{BB962C8B-B14F-4D97-AF65-F5344CB8AC3E}">
        <p14:creationId xmlns:p14="http://schemas.microsoft.com/office/powerpoint/2010/main" val="3202808122"/>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1.3.3  </a:t>
            </a:r>
            <a:r>
              <a:rPr lang="zh-CN" altLang="en-US"/>
              <a:t>计算机主要人机界面</a:t>
            </a:r>
          </a:p>
        </p:txBody>
      </p:sp>
      <p:sp>
        <p:nvSpPr>
          <p:cNvPr id="3" name="内容占位符 2"/>
          <p:cNvSpPr>
            <a:spLocks noGrp="1"/>
          </p:cNvSpPr>
          <p:nvPr>
            <p:ph idx="1"/>
          </p:nvPr>
        </p:nvSpPr>
        <p:spPr/>
        <p:txBody>
          <a:bodyPr>
            <a:normAutofit/>
          </a:bodyPr>
          <a:lstStyle/>
          <a:p>
            <a:pPr marL="0" lvl="1" indent="0">
              <a:buNone/>
            </a:pPr>
            <a:r>
              <a:rPr lang="en-US" altLang="zh-CN" dirty="0" smtClean="0"/>
              <a:t>【</a:t>
            </a:r>
            <a:r>
              <a:rPr lang="zh-CN" altLang="en-US" dirty="0" smtClean="0"/>
              <a:t>例</a:t>
            </a:r>
            <a:r>
              <a:rPr lang="en-US" altLang="zh-CN" dirty="0" smtClean="0"/>
              <a:t>】 </a:t>
            </a:r>
            <a:r>
              <a:rPr lang="en-US" altLang="zh-CN" dirty="0"/>
              <a:t>1984</a:t>
            </a:r>
            <a:r>
              <a:rPr lang="zh-CN" altLang="zh-CN" dirty="0"/>
              <a:t>年，苹果公司</a:t>
            </a:r>
            <a:r>
              <a:rPr lang="en-US" altLang="zh-CN" dirty="0" smtClean="0"/>
              <a:t>Macintosh</a:t>
            </a:r>
            <a:r>
              <a:rPr lang="zh-CN" altLang="en-US" dirty="0" smtClean="0"/>
              <a:t>计算机</a:t>
            </a:r>
            <a:r>
              <a:rPr lang="zh-CN" altLang="zh-CN" dirty="0" smtClean="0"/>
              <a:t>图形</a:t>
            </a:r>
            <a:r>
              <a:rPr lang="zh-CN" altLang="zh-CN" dirty="0"/>
              <a:t>用户界面</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78758" y="1324117"/>
            <a:ext cx="5592431" cy="4194323"/>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03343" y="1324116"/>
            <a:ext cx="5475498" cy="4194323"/>
          </a:xfrm>
          <a:prstGeom prst="rect">
            <a:avLst/>
          </a:prstGeom>
        </p:spPr>
      </p:pic>
    </p:spTree>
    <p:extLst>
      <p:ext uri="{BB962C8B-B14F-4D97-AF65-F5344CB8AC3E}">
        <p14:creationId xmlns:p14="http://schemas.microsoft.com/office/powerpoint/2010/main" val="4097218098"/>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1.3.3  </a:t>
            </a:r>
            <a:r>
              <a:rPr lang="zh-CN" altLang="en-US"/>
              <a:t>计算机主要人机界面</a:t>
            </a:r>
          </a:p>
        </p:txBody>
      </p:sp>
      <p:sp>
        <p:nvSpPr>
          <p:cNvPr id="3" name="内容占位符 2"/>
          <p:cNvSpPr>
            <a:spLocks noGrp="1"/>
          </p:cNvSpPr>
          <p:nvPr>
            <p:ph idx="1"/>
          </p:nvPr>
        </p:nvSpPr>
        <p:spPr/>
        <p:txBody>
          <a:bodyPr>
            <a:normAutofit/>
          </a:bodyPr>
          <a:lstStyle/>
          <a:p>
            <a:pPr marL="0" lvl="1" indent="0">
              <a:buNone/>
            </a:pPr>
            <a:r>
              <a:rPr lang="en-US" altLang="zh-CN" dirty="0" smtClean="0"/>
              <a:t>【</a:t>
            </a:r>
            <a:r>
              <a:rPr lang="zh-CN" altLang="en-US" dirty="0" smtClean="0"/>
              <a:t>例</a:t>
            </a:r>
            <a:r>
              <a:rPr lang="en-US" altLang="zh-CN" dirty="0" smtClean="0"/>
              <a:t>】 </a:t>
            </a:r>
            <a:r>
              <a:rPr lang="en-US" altLang="zh-CN" dirty="0"/>
              <a:t>1986</a:t>
            </a:r>
            <a:r>
              <a:rPr lang="zh-CN" altLang="zh-CN" dirty="0"/>
              <a:t>年，</a:t>
            </a:r>
            <a:r>
              <a:rPr lang="en-US" altLang="zh-CN" dirty="0"/>
              <a:t>X-Window System</a:t>
            </a:r>
            <a:r>
              <a:rPr lang="zh-CN" altLang="zh-CN" dirty="0"/>
              <a:t>窗口系统发布</a:t>
            </a:r>
            <a:endParaRPr lang="zh-CN" altLang="en-US" dirty="0"/>
          </a:p>
        </p:txBody>
      </p:sp>
      <p:sp>
        <p:nvSpPr>
          <p:cNvPr id="4" name="AutoShape 4" descr="http://img0.imgtn.bdimg.com/it/u=2245967320,4141603182&amp;fm=21&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圆角矩形 10"/>
          <p:cNvSpPr/>
          <p:nvPr/>
        </p:nvSpPr>
        <p:spPr>
          <a:xfrm>
            <a:off x="1239756" y="1783914"/>
            <a:ext cx="2938837" cy="568805"/>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苹果机</a:t>
            </a:r>
            <a:r>
              <a:rPr lang="arn-CL" altLang="zh-CN" sz="20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X-Window</a:t>
            </a:r>
            <a:r>
              <a:rPr lang="zh-CN" altLang="en-US" sz="20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窗口</a:t>
            </a:r>
            <a:endPar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316819" y="1232343"/>
            <a:ext cx="7875181" cy="5715432"/>
          </a:xfrm>
          <a:prstGeom prst="rect">
            <a:avLst/>
          </a:prstGeom>
        </p:spPr>
      </p:pic>
      <p:pic>
        <p:nvPicPr>
          <p:cNvPr id="6" name="图片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3248662"/>
            <a:ext cx="4316819" cy="3599739"/>
          </a:xfrm>
          <a:prstGeom prst="rect">
            <a:avLst/>
          </a:prstGeom>
        </p:spPr>
      </p:pic>
    </p:spTree>
    <p:extLst>
      <p:ext uri="{BB962C8B-B14F-4D97-AF65-F5344CB8AC3E}">
        <p14:creationId xmlns:p14="http://schemas.microsoft.com/office/powerpoint/2010/main" val="1463163550"/>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1.3.3  </a:t>
            </a:r>
            <a:r>
              <a:rPr lang="zh-CN" altLang="en-US"/>
              <a:t>计算机主要人机界面</a:t>
            </a:r>
          </a:p>
        </p:txBody>
      </p:sp>
      <p:sp>
        <p:nvSpPr>
          <p:cNvPr id="3" name="内容占位符 2"/>
          <p:cNvSpPr>
            <a:spLocks noGrp="1"/>
          </p:cNvSpPr>
          <p:nvPr>
            <p:ph idx="1"/>
          </p:nvPr>
        </p:nvSpPr>
        <p:spPr/>
        <p:txBody>
          <a:bodyPr>
            <a:normAutofit/>
          </a:bodyPr>
          <a:lstStyle/>
          <a:p>
            <a:pPr marL="0" lvl="1" indent="0">
              <a:buNone/>
            </a:pPr>
            <a:r>
              <a:rPr lang="en-US" altLang="zh-CN" dirty="0" smtClean="0"/>
              <a:t>【</a:t>
            </a:r>
            <a:r>
              <a:rPr lang="zh-CN" altLang="en-US" dirty="0" smtClean="0"/>
              <a:t>例</a:t>
            </a:r>
            <a:r>
              <a:rPr lang="en-US" altLang="zh-CN" dirty="0" smtClean="0"/>
              <a:t>】 </a:t>
            </a:r>
            <a:r>
              <a:rPr lang="en-US" altLang="zh-CN" dirty="0"/>
              <a:t>1992</a:t>
            </a:r>
            <a:r>
              <a:rPr lang="zh-CN" altLang="zh-CN" dirty="0"/>
              <a:t>年，微软公司</a:t>
            </a:r>
            <a:r>
              <a:rPr lang="zh-CN" altLang="zh-CN" dirty="0" smtClean="0"/>
              <a:t>发布</a:t>
            </a:r>
            <a:r>
              <a:rPr lang="zh-CN" altLang="en-US" dirty="0" smtClean="0"/>
              <a:t>的</a:t>
            </a:r>
            <a:r>
              <a:rPr lang="en-US" altLang="zh-CN" dirty="0" smtClean="0"/>
              <a:t>Windows </a:t>
            </a:r>
            <a:r>
              <a:rPr lang="en-US" altLang="zh-CN" dirty="0"/>
              <a:t>3.1</a:t>
            </a:r>
            <a:endParaRPr lang="zh-CN" altLang="en-US" dirty="0"/>
          </a:p>
        </p:txBody>
      </p:sp>
      <p:pic>
        <p:nvPicPr>
          <p:cNvPr id="5" name="图片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5161" y="1229537"/>
            <a:ext cx="11277131" cy="4044212"/>
          </a:xfrm>
          <a:prstGeom prst="rect">
            <a:avLst/>
          </a:prstGeom>
        </p:spPr>
      </p:pic>
    </p:spTree>
    <p:extLst>
      <p:ext uri="{BB962C8B-B14F-4D97-AF65-F5344CB8AC3E}">
        <p14:creationId xmlns:p14="http://schemas.microsoft.com/office/powerpoint/2010/main" val="1630708102"/>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1.3.3  </a:t>
            </a:r>
            <a:r>
              <a:rPr lang="zh-CN" altLang="en-US"/>
              <a:t>计算机主要人机界面</a:t>
            </a:r>
          </a:p>
        </p:txBody>
      </p:sp>
      <p:sp>
        <p:nvSpPr>
          <p:cNvPr id="3" name="内容占位符 2"/>
          <p:cNvSpPr>
            <a:spLocks noGrp="1"/>
          </p:cNvSpPr>
          <p:nvPr>
            <p:ph idx="1"/>
          </p:nvPr>
        </p:nvSpPr>
        <p:spPr/>
        <p:txBody>
          <a:bodyPr>
            <a:normAutofit/>
          </a:bodyPr>
          <a:lstStyle/>
          <a:p>
            <a:pPr marL="0" indent="0">
              <a:buNone/>
            </a:pPr>
            <a:r>
              <a:rPr lang="en-US" altLang="zh-CN" b="1" dirty="0"/>
              <a:t>4</a:t>
            </a:r>
            <a:r>
              <a:rPr lang="zh-CN" altLang="en-US" b="1" dirty="0"/>
              <a:t>、</a:t>
            </a:r>
            <a:r>
              <a:rPr lang="zh-CN" altLang="zh-CN" b="1" dirty="0"/>
              <a:t>多媒体人机界面</a:t>
            </a:r>
            <a:endParaRPr lang="zh-CN" altLang="zh-CN" dirty="0"/>
          </a:p>
          <a:p>
            <a:pPr lvl="1"/>
            <a:endParaRPr lang="en-US" altLang="zh-CN" dirty="0" smtClean="0"/>
          </a:p>
          <a:p>
            <a:r>
              <a:rPr lang="zh-CN" altLang="zh-CN" sz="2400" dirty="0" smtClean="0"/>
              <a:t>多媒体</a:t>
            </a:r>
            <a:r>
              <a:rPr lang="zh-CN" altLang="zh-CN" sz="2400" dirty="0"/>
              <a:t>人机界面</a:t>
            </a:r>
            <a:r>
              <a:rPr lang="zh-CN" altLang="zh-CN" sz="2400" dirty="0" smtClean="0"/>
              <a:t>技术：</a:t>
            </a:r>
            <a:r>
              <a:rPr lang="zh-CN" altLang="zh-CN" sz="2400" dirty="0"/>
              <a:t>触摸屏、虚拟现实、增强现实、全息</a:t>
            </a:r>
            <a:r>
              <a:rPr lang="zh-CN" altLang="zh-CN" sz="2400" dirty="0" smtClean="0"/>
              <a:t>激光投影</a:t>
            </a:r>
            <a:r>
              <a:rPr lang="zh-CN" altLang="zh-CN" sz="2400" dirty="0"/>
              <a:t>等</a:t>
            </a:r>
            <a:r>
              <a:rPr lang="zh-CN" altLang="zh-CN" sz="2400" dirty="0" smtClean="0"/>
              <a:t>。</a:t>
            </a:r>
            <a:endParaRPr lang="en-US" altLang="zh-CN" sz="2400" dirty="0" smtClean="0"/>
          </a:p>
          <a:p>
            <a:endParaRPr lang="en-US" altLang="zh-CN" sz="2400" dirty="0"/>
          </a:p>
          <a:p>
            <a:r>
              <a:rPr lang="zh-CN" altLang="zh-CN" sz="2400" dirty="0" smtClean="0"/>
              <a:t>触摸屏由检测</a:t>
            </a:r>
            <a:r>
              <a:rPr lang="zh-CN" altLang="zh-CN" sz="2400" dirty="0"/>
              <a:t>部件和控制器</a:t>
            </a:r>
            <a:r>
              <a:rPr lang="zh-CN" altLang="zh-CN" sz="2400" dirty="0" smtClean="0"/>
              <a:t>组成</a:t>
            </a:r>
            <a:r>
              <a:rPr lang="zh-CN" altLang="en-US" sz="2400" dirty="0" smtClean="0"/>
              <a:t>。</a:t>
            </a:r>
            <a:endParaRPr lang="en-US" altLang="zh-CN" sz="2400" dirty="0" smtClean="0"/>
          </a:p>
          <a:p>
            <a:pPr lvl="2"/>
            <a:r>
              <a:rPr lang="zh-CN" altLang="zh-CN" sz="1800" dirty="0" smtClean="0"/>
              <a:t>检测部件用于</a:t>
            </a:r>
            <a:r>
              <a:rPr lang="zh-CN" altLang="zh-CN" sz="1800" dirty="0"/>
              <a:t>检测用户触摸</a:t>
            </a:r>
            <a:r>
              <a:rPr lang="zh-CN" altLang="zh-CN" dirty="0"/>
              <a:t>位置，</a:t>
            </a:r>
            <a:r>
              <a:rPr lang="zh-CN" altLang="zh-CN" dirty="0" smtClean="0"/>
              <a:t>并将检测的</a:t>
            </a:r>
            <a:r>
              <a:rPr lang="zh-CN" altLang="zh-CN" dirty="0"/>
              <a:t>信号发送到触摸屏控制器</a:t>
            </a:r>
            <a:r>
              <a:rPr lang="zh-CN" altLang="zh-CN" dirty="0" smtClean="0"/>
              <a:t>。</a:t>
            </a:r>
            <a:endParaRPr lang="en-US" altLang="zh-CN" dirty="0" smtClean="0"/>
          </a:p>
          <a:p>
            <a:pPr lvl="2"/>
            <a:r>
              <a:rPr lang="zh-CN" altLang="zh-CN" dirty="0" smtClean="0"/>
              <a:t>控制器从检测装置接收</a:t>
            </a:r>
            <a:r>
              <a:rPr lang="zh-CN" altLang="zh-CN" dirty="0"/>
              <a:t>触摸信号，并将它转换成触点坐标</a:t>
            </a:r>
            <a:r>
              <a:rPr lang="zh-CN" altLang="zh-CN" dirty="0" smtClean="0"/>
              <a:t>。</a:t>
            </a:r>
            <a:endParaRPr lang="en-US" altLang="zh-CN" dirty="0"/>
          </a:p>
        </p:txBody>
      </p:sp>
      <p:grpSp>
        <p:nvGrpSpPr>
          <p:cNvPr id="6" name="组合 5"/>
          <p:cNvGrpSpPr/>
          <p:nvPr/>
        </p:nvGrpSpPr>
        <p:grpSpPr>
          <a:xfrm>
            <a:off x="-1" y="3904538"/>
            <a:ext cx="12195545" cy="2963973"/>
            <a:chOff x="-1" y="3904538"/>
            <a:chExt cx="12195545" cy="2963973"/>
          </a:xfrm>
        </p:grpSpPr>
        <p:pic>
          <p:nvPicPr>
            <p:cNvPr id="4" name="图片 3"/>
            <p:cNvPicPr>
              <a:picLocks noChangeAspect="1"/>
            </p:cNvPicPr>
            <p:nvPr/>
          </p:nvPicPr>
          <p:blipFill>
            <a:blip r:embed="rId2"/>
            <a:stretch>
              <a:fillRect/>
            </a:stretch>
          </p:blipFill>
          <p:spPr>
            <a:xfrm>
              <a:off x="-1" y="3915049"/>
              <a:ext cx="4137145" cy="2953462"/>
            </a:xfrm>
            <a:prstGeom prst="rect">
              <a:avLst/>
            </a:prstGeom>
          </p:spPr>
        </p:pic>
        <p:pic>
          <p:nvPicPr>
            <p:cNvPr id="9218" name="Picture 2" descr="http://www.dqjsw.com.cn/uploads/allimg/100401/1250061040-7.gif"/>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7990092" y="3904538"/>
              <a:ext cx="4205452" cy="295346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i3.hexunimg.cn/2012-03-08/139100314.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5310" y="3915049"/>
              <a:ext cx="4034782" cy="29534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81340490"/>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1.3.3  </a:t>
            </a:r>
            <a:r>
              <a:rPr lang="zh-CN" altLang="en-US"/>
              <a:t>计算机主要人机界面</a:t>
            </a:r>
          </a:p>
        </p:txBody>
      </p:sp>
      <p:sp>
        <p:nvSpPr>
          <p:cNvPr id="3" name="内容占位符 2"/>
          <p:cNvSpPr>
            <a:spLocks noGrp="1"/>
          </p:cNvSpPr>
          <p:nvPr>
            <p:ph idx="1"/>
          </p:nvPr>
        </p:nvSpPr>
        <p:spPr/>
        <p:txBody>
          <a:bodyPr>
            <a:normAutofit/>
          </a:bodyPr>
          <a:lstStyle/>
          <a:p>
            <a:pPr marL="0" lvl="1" indent="0">
              <a:buNone/>
            </a:pPr>
            <a:r>
              <a:rPr lang="en-US" altLang="zh-CN" dirty="0" smtClean="0"/>
              <a:t>【</a:t>
            </a:r>
            <a:r>
              <a:rPr lang="zh-CN" altLang="en-US" dirty="0" smtClean="0"/>
              <a:t>例</a:t>
            </a:r>
            <a:r>
              <a:rPr lang="en-US" altLang="zh-CN" dirty="0" smtClean="0"/>
              <a:t>】</a:t>
            </a:r>
            <a:r>
              <a:rPr lang="zh-CN" altLang="zh-CN" dirty="0" smtClean="0"/>
              <a:t>触摸</a:t>
            </a:r>
            <a:r>
              <a:rPr lang="zh-CN" altLang="zh-CN" dirty="0"/>
              <a:t>屏图形用户</a:t>
            </a:r>
            <a:r>
              <a:rPr lang="zh-CN" altLang="zh-CN" dirty="0" smtClean="0"/>
              <a:t>界面</a:t>
            </a:r>
            <a:r>
              <a:rPr lang="zh-CN" altLang="en-US" dirty="0" smtClean="0"/>
              <a:t>。</a:t>
            </a:r>
            <a:endParaRPr lang="en-US" altLang="zh-CN" dirty="0"/>
          </a:p>
        </p:txBody>
      </p:sp>
      <p:pic>
        <p:nvPicPr>
          <p:cNvPr id="6" name="图片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884" y="1297172"/>
            <a:ext cx="12168116" cy="5560828"/>
          </a:xfrm>
          <a:prstGeom prst="rect">
            <a:avLst/>
          </a:prstGeom>
        </p:spPr>
      </p:pic>
    </p:spTree>
    <p:extLst>
      <p:ext uri="{BB962C8B-B14F-4D97-AF65-F5344CB8AC3E}">
        <p14:creationId xmlns:p14="http://schemas.microsoft.com/office/powerpoint/2010/main" val="3816531856"/>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633" y="614926"/>
            <a:ext cx="12192000" cy="6253707"/>
          </a:xfrm>
          <a:prstGeom prst="rect">
            <a:avLst/>
          </a:prstGeom>
        </p:spPr>
      </p:pic>
      <p:sp>
        <p:nvSpPr>
          <p:cNvPr id="2" name="标题 1"/>
          <p:cNvSpPr>
            <a:spLocks noGrp="1"/>
          </p:cNvSpPr>
          <p:nvPr>
            <p:ph type="title"/>
          </p:nvPr>
        </p:nvSpPr>
        <p:spPr/>
        <p:txBody>
          <a:bodyPr/>
          <a:lstStyle/>
          <a:p>
            <a:r>
              <a:rPr lang="en-US" altLang="zh-CN" smtClean="0"/>
              <a:t>1.3.3  </a:t>
            </a:r>
            <a:r>
              <a:rPr lang="zh-CN" altLang="en-US"/>
              <a:t>计算机主要人机界面</a:t>
            </a:r>
          </a:p>
        </p:txBody>
      </p:sp>
      <p:sp>
        <p:nvSpPr>
          <p:cNvPr id="3" name="内容占位符 2"/>
          <p:cNvSpPr>
            <a:spLocks noGrp="1"/>
          </p:cNvSpPr>
          <p:nvPr>
            <p:ph idx="1"/>
          </p:nvPr>
        </p:nvSpPr>
        <p:spPr/>
        <p:txBody>
          <a:bodyPr>
            <a:normAutofit/>
          </a:bodyPr>
          <a:lstStyle/>
          <a:p>
            <a:pPr marL="0" lvl="1" indent="0">
              <a:buNone/>
            </a:pPr>
            <a:r>
              <a:rPr lang="en-US" altLang="zh-CN" dirty="0" smtClean="0"/>
              <a:t>【</a:t>
            </a:r>
            <a:r>
              <a:rPr lang="zh-CN" altLang="en-US" dirty="0"/>
              <a:t>扩展</a:t>
            </a:r>
            <a:r>
              <a:rPr lang="en-US" altLang="zh-CN" dirty="0" smtClean="0"/>
              <a:t>】</a:t>
            </a:r>
            <a:r>
              <a:rPr lang="zh-CN" altLang="en-US" dirty="0" smtClean="0"/>
              <a:t> 显示技术。</a:t>
            </a:r>
            <a:endParaRPr lang="en-US" altLang="zh-CN" dirty="0"/>
          </a:p>
        </p:txBody>
      </p:sp>
    </p:spTree>
    <p:extLst>
      <p:ext uri="{BB962C8B-B14F-4D97-AF65-F5344CB8AC3E}">
        <p14:creationId xmlns:p14="http://schemas.microsoft.com/office/powerpoint/2010/main" val="2314751373"/>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042417"/>
            <a:ext cx="12192000" cy="5815583"/>
          </a:xfrm>
          <a:prstGeom prst="rect">
            <a:avLst/>
          </a:prstGeom>
        </p:spPr>
      </p:pic>
      <p:sp>
        <p:nvSpPr>
          <p:cNvPr id="2" name="标题 1"/>
          <p:cNvSpPr>
            <a:spLocks noGrp="1"/>
          </p:cNvSpPr>
          <p:nvPr>
            <p:ph type="title"/>
          </p:nvPr>
        </p:nvSpPr>
        <p:spPr/>
        <p:txBody>
          <a:bodyPr/>
          <a:lstStyle/>
          <a:p>
            <a:r>
              <a:rPr lang="en-US" altLang="zh-CN" smtClean="0"/>
              <a:t>1.3.3  </a:t>
            </a:r>
            <a:r>
              <a:rPr lang="zh-CN" altLang="en-US"/>
              <a:t>计算机主要人机界面</a:t>
            </a:r>
          </a:p>
        </p:txBody>
      </p:sp>
      <p:sp>
        <p:nvSpPr>
          <p:cNvPr id="3" name="内容占位符 2"/>
          <p:cNvSpPr>
            <a:spLocks noGrp="1"/>
          </p:cNvSpPr>
          <p:nvPr>
            <p:ph idx="1"/>
          </p:nvPr>
        </p:nvSpPr>
        <p:spPr/>
        <p:txBody>
          <a:bodyPr>
            <a:normAutofit/>
          </a:bodyPr>
          <a:lstStyle/>
          <a:p>
            <a:pPr marL="0" lvl="1" indent="0">
              <a:buNone/>
            </a:pPr>
            <a:r>
              <a:rPr lang="en-US" altLang="zh-CN" dirty="0" smtClean="0"/>
              <a:t>【</a:t>
            </a:r>
            <a:r>
              <a:rPr lang="zh-CN" altLang="en-US" dirty="0" smtClean="0"/>
              <a:t>扩展</a:t>
            </a:r>
            <a:r>
              <a:rPr lang="en-US" altLang="zh-CN" dirty="0" smtClean="0"/>
              <a:t>】</a:t>
            </a:r>
            <a:r>
              <a:rPr lang="zh-CN" altLang="en-US" dirty="0" smtClean="0"/>
              <a:t>显示技术。</a:t>
            </a:r>
            <a:endParaRPr lang="en-US" altLang="zh-CN" dirty="0"/>
          </a:p>
        </p:txBody>
      </p:sp>
    </p:spTree>
    <p:extLst>
      <p:ext uri="{BB962C8B-B14F-4D97-AF65-F5344CB8AC3E}">
        <p14:creationId xmlns:p14="http://schemas.microsoft.com/office/powerpoint/2010/main" val="3555650275"/>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对象 5"/>
          <p:cNvGraphicFramePr>
            <a:graphicFrameLocks noChangeAspect="1"/>
          </p:cNvGraphicFramePr>
          <p:nvPr>
            <p:extLst>
              <p:ext uri="{D42A27DB-BD31-4B8C-83A1-F6EECF244321}">
                <p14:modId xmlns:p14="http://schemas.microsoft.com/office/powerpoint/2010/main" val="3322541448"/>
              </p:ext>
            </p:extLst>
          </p:nvPr>
        </p:nvGraphicFramePr>
        <p:xfrm>
          <a:off x="0" y="1114425"/>
          <a:ext cx="12192000" cy="5743575"/>
        </p:xfrm>
        <a:graphic>
          <a:graphicData uri="http://schemas.openxmlformats.org/presentationml/2006/ole">
            <mc:AlternateContent xmlns:mc="http://schemas.openxmlformats.org/markup-compatibility/2006">
              <mc:Choice xmlns:v="urn:schemas-microsoft-com:vml" Requires="v">
                <p:oleObj spid="_x0000_s3091" name="Image" r:id="rId3" imgW="16253968" imgH="7657143" progId="">
                  <p:embed/>
                </p:oleObj>
              </mc:Choice>
              <mc:Fallback>
                <p:oleObj name="Image" r:id="rId3" imgW="16253968" imgH="7657143" progId="">
                  <p:embed/>
                  <p:pic>
                    <p:nvPicPr>
                      <p:cNvPr id="0"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14425"/>
                        <a:ext cx="12192000" cy="5743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标题 1"/>
          <p:cNvSpPr>
            <a:spLocks noGrp="1"/>
          </p:cNvSpPr>
          <p:nvPr>
            <p:ph type="title"/>
          </p:nvPr>
        </p:nvSpPr>
        <p:spPr/>
        <p:txBody>
          <a:bodyPr/>
          <a:lstStyle/>
          <a:p>
            <a:r>
              <a:rPr lang="en-US" altLang="zh-CN" smtClean="0"/>
              <a:t>1.3.3  </a:t>
            </a:r>
            <a:r>
              <a:rPr lang="zh-CN" altLang="en-US"/>
              <a:t>计算机主要人机界面</a:t>
            </a:r>
          </a:p>
        </p:txBody>
      </p:sp>
      <p:sp>
        <p:nvSpPr>
          <p:cNvPr id="3" name="内容占位符 2"/>
          <p:cNvSpPr>
            <a:spLocks noGrp="1"/>
          </p:cNvSpPr>
          <p:nvPr>
            <p:ph idx="1"/>
          </p:nvPr>
        </p:nvSpPr>
        <p:spPr/>
        <p:txBody>
          <a:bodyPr>
            <a:normAutofit/>
          </a:bodyPr>
          <a:lstStyle/>
          <a:p>
            <a:pPr marL="0" lvl="1" indent="0">
              <a:buNone/>
            </a:pPr>
            <a:r>
              <a:rPr lang="en-US" altLang="zh-CN" dirty="0" smtClean="0"/>
              <a:t>【</a:t>
            </a:r>
            <a:r>
              <a:rPr lang="zh-CN" altLang="en-US" dirty="0" smtClean="0"/>
              <a:t>扩展</a:t>
            </a:r>
            <a:r>
              <a:rPr lang="en-US" altLang="zh-CN" dirty="0" smtClean="0"/>
              <a:t>】</a:t>
            </a:r>
            <a:r>
              <a:rPr lang="zh-CN" altLang="en-US" dirty="0" smtClean="0"/>
              <a:t>虚拟现实技术。</a:t>
            </a:r>
            <a:endParaRPr lang="en-US" altLang="zh-CN" dirty="0"/>
          </a:p>
        </p:txBody>
      </p:sp>
      <p:pic>
        <p:nvPicPr>
          <p:cNvPr id="4" name="图片 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333177" y="1114425"/>
            <a:ext cx="4733004" cy="2658262"/>
          </a:xfrm>
          <a:prstGeom prst="rect">
            <a:avLst/>
          </a:prstGeom>
        </p:spPr>
      </p:pic>
    </p:spTree>
    <p:extLst>
      <p:ext uri="{BB962C8B-B14F-4D97-AF65-F5344CB8AC3E}">
        <p14:creationId xmlns:p14="http://schemas.microsoft.com/office/powerpoint/2010/main" val="991111764"/>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1.1.1  </a:t>
            </a:r>
            <a:r>
              <a:rPr lang="zh-CN" altLang="en-US" smtClean="0"/>
              <a:t>早期的计算工具</a:t>
            </a:r>
            <a:endParaRPr lang="zh-CN" altLang="en-US"/>
          </a:p>
        </p:txBody>
      </p:sp>
      <p:sp>
        <p:nvSpPr>
          <p:cNvPr id="3" name="内容占位符 2"/>
          <p:cNvSpPr>
            <a:spLocks noGrp="1"/>
          </p:cNvSpPr>
          <p:nvPr>
            <p:ph idx="1"/>
          </p:nvPr>
        </p:nvSpPr>
        <p:spPr/>
        <p:txBody>
          <a:bodyPr>
            <a:normAutofit/>
          </a:bodyPr>
          <a:lstStyle/>
          <a:p>
            <a:pPr marL="0" lvl="1" indent="0">
              <a:buNone/>
            </a:pPr>
            <a:r>
              <a:rPr lang="en-US" altLang="zh-CN" dirty="0"/>
              <a:t>【</a:t>
            </a:r>
            <a:r>
              <a:rPr lang="zh-CN" altLang="en-US" dirty="0"/>
              <a:t>扩展</a:t>
            </a:r>
            <a:r>
              <a:rPr lang="en-US" altLang="zh-CN" dirty="0"/>
              <a:t>】</a:t>
            </a:r>
            <a:r>
              <a:rPr lang="zh-CN" altLang="en-US" dirty="0"/>
              <a:t>早期记数系统。</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5" name="组合 4"/>
          <p:cNvGrpSpPr/>
          <p:nvPr/>
        </p:nvGrpSpPr>
        <p:grpSpPr>
          <a:xfrm>
            <a:off x="4488068" y="592117"/>
            <a:ext cx="7108473" cy="6265883"/>
            <a:chOff x="4849613" y="592116"/>
            <a:chExt cx="7108473" cy="6265883"/>
          </a:xfrm>
          <a:solidFill>
            <a:srgbClr val="003399"/>
          </a:solidFill>
        </p:grpSpPr>
        <p:pic>
          <p:nvPicPr>
            <p:cNvPr id="1026" name="Picture 2" descr="http://h.hiphotos.baidu.com/zhidao/pic/item/b7003af33a87e950aa06791a10385343fbf2b4b7.jpg"/>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4849613" y="592116"/>
              <a:ext cx="5463965" cy="6265883"/>
            </a:xfrm>
            <a:prstGeom prst="rect">
              <a:avLst/>
            </a:prstGeom>
            <a:grpFill/>
            <a:extLst/>
          </p:spPr>
        </p:pic>
        <p:sp>
          <p:nvSpPr>
            <p:cNvPr id="8" name="圆角矩形 7"/>
            <p:cNvSpPr/>
            <p:nvPr/>
          </p:nvSpPr>
          <p:spPr>
            <a:xfrm>
              <a:off x="10293489" y="765544"/>
              <a:ext cx="1484140" cy="726298"/>
            </a:xfrm>
            <a:prstGeom prst="roundRect">
              <a:avLst/>
            </a:prstGeom>
            <a:grp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dirty="0" smtClean="0">
                  <a:latin typeface="微软雅黑" panose="020B0503020204020204" pitchFamily="34" charset="-122"/>
                  <a:ea typeface="微软雅黑" panose="020B0503020204020204" pitchFamily="34" charset="-122"/>
                </a:rPr>
                <a:t>古埃及</a:t>
              </a:r>
              <a:endParaRPr lang="en-US" altLang="zh-CN" sz="2000" dirty="0" smtClean="0">
                <a:latin typeface="微软雅黑" panose="020B0503020204020204" pitchFamily="34" charset="-122"/>
                <a:ea typeface="微软雅黑" panose="020B0503020204020204" pitchFamily="34" charset="-122"/>
              </a:endParaRPr>
            </a:p>
            <a:p>
              <a:pPr algn="ctr"/>
              <a:r>
                <a:rPr lang="zh-CN" altLang="en-US" sz="2000" dirty="0" smtClean="0">
                  <a:latin typeface="微软雅黑" panose="020B0503020204020204" pitchFamily="34" charset="-122"/>
                  <a:ea typeface="微软雅黑" panose="020B0503020204020204" pitchFamily="34" charset="-122"/>
                </a:rPr>
                <a:t>前</a:t>
              </a:r>
              <a:r>
                <a:rPr lang="en-US" altLang="zh-CN" sz="2000" dirty="0" smtClean="0">
                  <a:latin typeface="微软雅黑" panose="020B0503020204020204" pitchFamily="34" charset="-122"/>
                  <a:ea typeface="微软雅黑" panose="020B0503020204020204" pitchFamily="34" charset="-122"/>
                </a:rPr>
                <a:t>3400</a:t>
              </a:r>
              <a:r>
                <a:rPr lang="zh-CN" altLang="en-US" sz="2000" dirty="0" smtClean="0">
                  <a:latin typeface="微软雅黑" panose="020B0503020204020204" pitchFamily="34" charset="-122"/>
                  <a:ea typeface="微软雅黑" panose="020B0503020204020204" pitchFamily="34" charset="-122"/>
                </a:rPr>
                <a:t>年</a:t>
              </a:r>
              <a:endParaRPr lang="zh-CN" altLang="en-US" sz="2000" dirty="0">
                <a:latin typeface="微软雅黑" panose="020B0503020204020204" pitchFamily="34" charset="-122"/>
                <a:ea typeface="微软雅黑" panose="020B0503020204020204" pitchFamily="34" charset="-122"/>
              </a:endParaRPr>
            </a:p>
          </p:txBody>
        </p:sp>
        <p:sp>
          <p:nvSpPr>
            <p:cNvPr id="9" name="圆角矩形 8"/>
            <p:cNvSpPr/>
            <p:nvPr/>
          </p:nvSpPr>
          <p:spPr>
            <a:xfrm>
              <a:off x="10293489" y="1745638"/>
              <a:ext cx="1484140" cy="726298"/>
            </a:xfrm>
            <a:prstGeom prst="roundRect">
              <a:avLst/>
            </a:prstGeom>
            <a:grp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smtClean="0">
                  <a:latin typeface="微软雅黑" panose="020B0503020204020204" pitchFamily="34" charset="-122"/>
                  <a:ea typeface="微软雅黑" panose="020B0503020204020204" pitchFamily="34" charset="-122"/>
                </a:rPr>
                <a:t>古巴比伦</a:t>
              </a:r>
              <a:endParaRPr lang="en-US" altLang="zh-CN" sz="2000" smtClean="0">
                <a:latin typeface="微软雅黑" panose="020B0503020204020204" pitchFamily="34" charset="-122"/>
                <a:ea typeface="微软雅黑" panose="020B0503020204020204" pitchFamily="34" charset="-122"/>
              </a:endParaRPr>
            </a:p>
            <a:p>
              <a:pPr algn="ctr"/>
              <a:r>
                <a:rPr lang="zh-CN" altLang="en-US" sz="2000" smtClean="0">
                  <a:latin typeface="微软雅黑" panose="020B0503020204020204" pitchFamily="34" charset="-122"/>
                  <a:ea typeface="微软雅黑" panose="020B0503020204020204" pitchFamily="34" charset="-122"/>
                </a:rPr>
                <a:t>前</a:t>
              </a:r>
              <a:r>
                <a:rPr lang="en-US" altLang="zh-CN" sz="2000" smtClean="0">
                  <a:latin typeface="微软雅黑" panose="020B0503020204020204" pitchFamily="34" charset="-122"/>
                  <a:ea typeface="微软雅黑" panose="020B0503020204020204" pitchFamily="34" charset="-122"/>
                </a:rPr>
                <a:t>2400</a:t>
              </a:r>
              <a:r>
                <a:rPr lang="zh-CN" altLang="en-US" sz="2000" smtClean="0">
                  <a:latin typeface="微软雅黑" panose="020B0503020204020204" pitchFamily="34" charset="-122"/>
                  <a:ea typeface="微软雅黑" panose="020B0503020204020204" pitchFamily="34" charset="-122"/>
                </a:rPr>
                <a:t>年</a:t>
              </a:r>
              <a:endParaRPr lang="zh-CN" altLang="en-US" sz="2000" dirty="0">
                <a:latin typeface="微软雅黑" panose="020B0503020204020204" pitchFamily="34" charset="-122"/>
                <a:ea typeface="微软雅黑" panose="020B0503020204020204" pitchFamily="34" charset="-122"/>
              </a:endParaRPr>
            </a:p>
          </p:txBody>
        </p:sp>
        <p:sp>
          <p:nvSpPr>
            <p:cNvPr id="10" name="圆角矩形 9"/>
            <p:cNvSpPr/>
            <p:nvPr/>
          </p:nvSpPr>
          <p:spPr>
            <a:xfrm>
              <a:off x="10293489" y="2606227"/>
              <a:ext cx="1643331" cy="726298"/>
            </a:xfrm>
            <a:prstGeom prst="roundRect">
              <a:avLst/>
            </a:prstGeom>
            <a:grp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smtClean="0">
                  <a:latin typeface="微软雅黑" panose="020B0503020204020204" pitchFamily="34" charset="-122"/>
                  <a:ea typeface="微软雅黑" panose="020B0503020204020204" pitchFamily="34" charset="-122"/>
                </a:rPr>
                <a:t>中国甲骨文</a:t>
              </a:r>
              <a:endParaRPr lang="en-US" altLang="zh-CN" sz="2000" smtClean="0">
                <a:latin typeface="微软雅黑" panose="020B0503020204020204" pitchFamily="34" charset="-122"/>
                <a:ea typeface="微软雅黑" panose="020B0503020204020204" pitchFamily="34" charset="-122"/>
              </a:endParaRPr>
            </a:p>
            <a:p>
              <a:pPr algn="ctr"/>
              <a:r>
                <a:rPr lang="zh-CN" altLang="en-US" sz="2000" smtClean="0">
                  <a:latin typeface="微软雅黑" panose="020B0503020204020204" pitchFamily="34" charset="-122"/>
                  <a:ea typeface="微软雅黑" panose="020B0503020204020204" pitchFamily="34" charset="-122"/>
                </a:rPr>
                <a:t>前</a:t>
              </a:r>
              <a:r>
                <a:rPr lang="en-US" altLang="zh-CN" sz="2000" smtClean="0">
                  <a:latin typeface="微软雅黑" panose="020B0503020204020204" pitchFamily="34" charset="-122"/>
                  <a:ea typeface="微软雅黑" panose="020B0503020204020204" pitchFamily="34" charset="-122"/>
                </a:rPr>
                <a:t>1600</a:t>
              </a:r>
              <a:r>
                <a:rPr lang="zh-CN" altLang="en-US" sz="2000" smtClean="0">
                  <a:latin typeface="微软雅黑" panose="020B0503020204020204" pitchFamily="34" charset="-122"/>
                  <a:ea typeface="微软雅黑" panose="020B0503020204020204" pitchFamily="34" charset="-122"/>
                </a:rPr>
                <a:t>年</a:t>
              </a:r>
              <a:endParaRPr lang="zh-CN" altLang="en-US" sz="2000" dirty="0">
                <a:latin typeface="微软雅黑" panose="020B0503020204020204" pitchFamily="34" charset="-122"/>
                <a:ea typeface="微软雅黑" panose="020B0503020204020204" pitchFamily="34" charset="-122"/>
              </a:endParaRPr>
            </a:p>
          </p:txBody>
        </p:sp>
        <p:sp>
          <p:nvSpPr>
            <p:cNvPr id="11" name="圆角矩形 10"/>
            <p:cNvSpPr/>
            <p:nvPr/>
          </p:nvSpPr>
          <p:spPr>
            <a:xfrm>
              <a:off x="10293488" y="3329448"/>
              <a:ext cx="1643331" cy="726298"/>
            </a:xfrm>
            <a:prstGeom prst="roundRect">
              <a:avLst/>
            </a:prstGeom>
            <a:grp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smtClean="0">
                  <a:latin typeface="微软雅黑" panose="020B0503020204020204" pitchFamily="34" charset="-122"/>
                  <a:ea typeface="微软雅黑" panose="020B0503020204020204" pitchFamily="34" charset="-122"/>
                </a:rPr>
                <a:t>古希腊</a:t>
              </a:r>
              <a:endParaRPr lang="en-US" altLang="zh-CN" sz="2000" smtClean="0">
                <a:latin typeface="微软雅黑" panose="020B0503020204020204" pitchFamily="34" charset="-122"/>
                <a:ea typeface="微软雅黑" panose="020B0503020204020204" pitchFamily="34" charset="-122"/>
              </a:endParaRPr>
            </a:p>
            <a:p>
              <a:pPr algn="ctr"/>
              <a:r>
                <a:rPr lang="zh-CN" altLang="en-US" sz="2000" smtClean="0">
                  <a:latin typeface="微软雅黑" panose="020B0503020204020204" pitchFamily="34" charset="-122"/>
                  <a:ea typeface="微软雅黑" panose="020B0503020204020204" pitchFamily="34" charset="-122"/>
                </a:rPr>
                <a:t>前</a:t>
              </a:r>
              <a:r>
                <a:rPr lang="en-US" altLang="zh-CN" sz="2000" smtClean="0">
                  <a:latin typeface="微软雅黑" panose="020B0503020204020204" pitchFamily="34" charset="-122"/>
                  <a:ea typeface="微软雅黑" panose="020B0503020204020204" pitchFamily="34" charset="-122"/>
                </a:rPr>
                <a:t>500</a:t>
              </a:r>
              <a:r>
                <a:rPr lang="zh-CN" altLang="en-US" sz="2000" smtClean="0">
                  <a:latin typeface="微软雅黑" panose="020B0503020204020204" pitchFamily="34" charset="-122"/>
                  <a:ea typeface="微软雅黑" panose="020B0503020204020204" pitchFamily="34" charset="-122"/>
                </a:rPr>
                <a:t>年</a:t>
              </a:r>
              <a:endParaRPr lang="zh-CN" altLang="en-US" sz="2000" dirty="0">
                <a:latin typeface="微软雅黑" panose="020B0503020204020204" pitchFamily="34" charset="-122"/>
                <a:ea typeface="微软雅黑" panose="020B0503020204020204" pitchFamily="34" charset="-122"/>
              </a:endParaRPr>
            </a:p>
          </p:txBody>
        </p:sp>
        <p:sp>
          <p:nvSpPr>
            <p:cNvPr id="12" name="圆角矩形 11"/>
            <p:cNvSpPr/>
            <p:nvPr/>
          </p:nvSpPr>
          <p:spPr>
            <a:xfrm>
              <a:off x="10293489" y="4070914"/>
              <a:ext cx="1643331" cy="726298"/>
            </a:xfrm>
            <a:prstGeom prst="roundRect">
              <a:avLst/>
            </a:prstGeom>
            <a:grp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smtClean="0">
                  <a:latin typeface="微软雅黑" panose="020B0503020204020204" pitchFamily="34" charset="-122"/>
                  <a:ea typeface="微软雅黑" panose="020B0503020204020204" pitchFamily="34" charset="-122"/>
                </a:rPr>
                <a:t>中国算筹</a:t>
              </a:r>
              <a:endParaRPr lang="en-US" altLang="zh-CN" sz="2000" smtClean="0">
                <a:latin typeface="微软雅黑" panose="020B0503020204020204" pitchFamily="34" charset="-122"/>
                <a:ea typeface="微软雅黑" panose="020B0503020204020204" pitchFamily="34" charset="-122"/>
              </a:endParaRPr>
            </a:p>
            <a:p>
              <a:pPr algn="ctr"/>
              <a:r>
                <a:rPr lang="zh-CN" altLang="en-US" sz="2000" smtClean="0">
                  <a:latin typeface="微软雅黑" panose="020B0503020204020204" pitchFamily="34" charset="-122"/>
                  <a:ea typeface="微软雅黑" panose="020B0503020204020204" pitchFamily="34" charset="-122"/>
                </a:rPr>
                <a:t>前</a:t>
              </a:r>
              <a:r>
                <a:rPr lang="en-US" altLang="zh-CN" sz="2000" smtClean="0">
                  <a:latin typeface="微软雅黑" panose="020B0503020204020204" pitchFamily="34" charset="-122"/>
                  <a:ea typeface="微软雅黑" panose="020B0503020204020204" pitchFamily="34" charset="-122"/>
                </a:rPr>
                <a:t>500</a:t>
              </a:r>
              <a:r>
                <a:rPr lang="zh-CN" altLang="en-US" sz="2000" smtClean="0">
                  <a:latin typeface="微软雅黑" panose="020B0503020204020204" pitchFamily="34" charset="-122"/>
                  <a:ea typeface="微软雅黑" panose="020B0503020204020204" pitchFamily="34" charset="-122"/>
                </a:rPr>
                <a:t>年</a:t>
              </a:r>
              <a:endParaRPr lang="zh-CN" altLang="en-US" sz="2000" dirty="0">
                <a:latin typeface="微软雅黑" panose="020B0503020204020204" pitchFamily="34" charset="-122"/>
                <a:ea typeface="微软雅黑" panose="020B0503020204020204" pitchFamily="34" charset="-122"/>
              </a:endParaRPr>
            </a:p>
          </p:txBody>
        </p:sp>
        <p:sp>
          <p:nvSpPr>
            <p:cNvPr id="13" name="圆角矩形 12"/>
            <p:cNvSpPr/>
            <p:nvPr/>
          </p:nvSpPr>
          <p:spPr>
            <a:xfrm>
              <a:off x="10293487" y="4775946"/>
              <a:ext cx="1643331" cy="726298"/>
            </a:xfrm>
            <a:prstGeom prst="roundRect">
              <a:avLst/>
            </a:prstGeom>
            <a:grp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smtClean="0">
                  <a:latin typeface="微软雅黑" panose="020B0503020204020204" pitchFamily="34" charset="-122"/>
                  <a:ea typeface="微软雅黑" panose="020B0503020204020204" pitchFamily="34" charset="-122"/>
                </a:rPr>
                <a:t>古印度</a:t>
              </a:r>
              <a:endParaRPr lang="en-US" altLang="zh-CN" sz="2000" smtClean="0">
                <a:latin typeface="微软雅黑" panose="020B0503020204020204" pitchFamily="34" charset="-122"/>
                <a:ea typeface="微软雅黑" panose="020B0503020204020204" pitchFamily="34" charset="-122"/>
              </a:endParaRPr>
            </a:p>
            <a:p>
              <a:pPr algn="ctr"/>
              <a:r>
                <a:rPr lang="zh-CN" altLang="en-US" sz="2000" smtClean="0">
                  <a:latin typeface="微软雅黑" panose="020B0503020204020204" pitchFamily="34" charset="-122"/>
                  <a:ea typeface="微软雅黑" panose="020B0503020204020204" pitchFamily="34" charset="-122"/>
                </a:rPr>
                <a:t>前</a:t>
              </a:r>
              <a:r>
                <a:rPr lang="en-US" altLang="zh-CN" sz="2000" smtClean="0">
                  <a:latin typeface="微软雅黑" panose="020B0503020204020204" pitchFamily="34" charset="-122"/>
                  <a:ea typeface="微软雅黑" panose="020B0503020204020204" pitchFamily="34" charset="-122"/>
                </a:rPr>
                <a:t>300</a:t>
              </a:r>
              <a:r>
                <a:rPr lang="zh-CN" altLang="en-US" sz="2000" smtClean="0">
                  <a:latin typeface="微软雅黑" panose="020B0503020204020204" pitchFamily="34" charset="-122"/>
                  <a:ea typeface="微软雅黑" panose="020B0503020204020204" pitchFamily="34" charset="-122"/>
                </a:rPr>
                <a:t>年</a:t>
              </a:r>
              <a:endParaRPr lang="zh-CN" altLang="en-US" sz="2000" dirty="0">
                <a:latin typeface="微软雅黑" panose="020B0503020204020204" pitchFamily="34" charset="-122"/>
                <a:ea typeface="微软雅黑" panose="020B0503020204020204" pitchFamily="34" charset="-122"/>
              </a:endParaRPr>
            </a:p>
          </p:txBody>
        </p:sp>
        <p:sp>
          <p:nvSpPr>
            <p:cNvPr id="14" name="圆角矩形 13"/>
            <p:cNvSpPr/>
            <p:nvPr/>
          </p:nvSpPr>
          <p:spPr>
            <a:xfrm>
              <a:off x="10314755" y="5544776"/>
              <a:ext cx="1643331" cy="1185632"/>
            </a:xfrm>
            <a:prstGeom prst="roundRect">
              <a:avLst/>
            </a:prstGeom>
            <a:grp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smtClean="0">
                  <a:latin typeface="微软雅黑" panose="020B0503020204020204" pitchFamily="34" charset="-122"/>
                  <a:ea typeface="微软雅黑" panose="020B0503020204020204" pitchFamily="34" charset="-122"/>
                </a:rPr>
                <a:t>玛雅</a:t>
              </a:r>
              <a:endParaRPr lang="en-US" altLang="zh-CN" sz="2000" smtClean="0">
                <a:latin typeface="微软雅黑" panose="020B0503020204020204" pitchFamily="34" charset="-122"/>
                <a:ea typeface="微软雅黑" panose="020B0503020204020204" pitchFamily="34" charset="-122"/>
              </a:endParaRPr>
            </a:p>
            <a:p>
              <a:pPr algn="ctr"/>
              <a:r>
                <a:rPr lang="zh-CN" altLang="en-US" sz="2000" smtClean="0">
                  <a:latin typeface="微软雅黑" panose="020B0503020204020204" pitchFamily="34" charset="-122"/>
                  <a:ea typeface="微软雅黑" panose="020B0503020204020204" pitchFamily="34" charset="-122"/>
                </a:rPr>
                <a:t>公元</a:t>
              </a:r>
              <a:r>
                <a:rPr lang="en-US" altLang="zh-CN" sz="2000" smtClean="0">
                  <a:latin typeface="微软雅黑" panose="020B0503020204020204" pitchFamily="34" charset="-122"/>
                  <a:ea typeface="微软雅黑" panose="020B0503020204020204" pitchFamily="34" charset="-122"/>
                </a:rPr>
                <a:t>300</a:t>
              </a:r>
              <a:r>
                <a:rPr lang="zh-CN" altLang="en-US" sz="2000" smtClean="0">
                  <a:latin typeface="微软雅黑" panose="020B0503020204020204" pitchFamily="34" charset="-122"/>
                  <a:ea typeface="微软雅黑" panose="020B0503020204020204" pitchFamily="34" charset="-122"/>
                </a:rPr>
                <a:t>年</a:t>
              </a:r>
              <a:endParaRPr lang="zh-CN" altLang="en-US" sz="2000" dirty="0">
                <a:latin typeface="微软雅黑" panose="020B0503020204020204" pitchFamily="34" charset="-122"/>
                <a:ea typeface="微软雅黑" panose="020B0503020204020204" pitchFamily="34" charset="-122"/>
              </a:endParaRPr>
            </a:p>
          </p:txBody>
        </p:sp>
      </p:grpSp>
      <p:sp>
        <p:nvSpPr>
          <p:cNvPr id="4" name="圆角矩形 3"/>
          <p:cNvSpPr/>
          <p:nvPr/>
        </p:nvSpPr>
        <p:spPr>
          <a:xfrm>
            <a:off x="155575" y="3637503"/>
            <a:ext cx="4125023" cy="1864742"/>
          </a:xfrm>
          <a:prstGeom prst="round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latin typeface="微软雅黑" panose="020B0503020204020204" pitchFamily="34" charset="-122"/>
                <a:ea typeface="微软雅黑" panose="020B0503020204020204" pitchFamily="34" charset="-122"/>
              </a:rPr>
              <a:t>世人总是不喜欢变化，但是只有变化才会带来进步</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查</a:t>
            </a:r>
            <a:r>
              <a:rPr lang="zh-CN" altLang="en-US" sz="2400" dirty="0">
                <a:latin typeface="微软雅黑" panose="020B0503020204020204" pitchFamily="34" charset="-122"/>
                <a:ea typeface="微软雅黑" panose="020B0503020204020204" pitchFamily="34" charset="-122"/>
              </a:rPr>
              <a:t>尔斯</a:t>
            </a:r>
            <a:r>
              <a:rPr lang="en-US" altLang="zh-CN" sz="2400" dirty="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凯特灵</a:t>
            </a:r>
            <a:endParaRPr lang="en-US" altLang="zh-CN" sz="2400"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美国通用汽车公司研发主管）</a:t>
            </a:r>
          </a:p>
        </p:txBody>
      </p:sp>
    </p:spTree>
    <p:extLst>
      <p:ext uri="{BB962C8B-B14F-4D97-AF65-F5344CB8AC3E}">
        <p14:creationId xmlns:p14="http://schemas.microsoft.com/office/powerpoint/2010/main" val="1797214683"/>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1.3.3  </a:t>
            </a:r>
            <a:r>
              <a:rPr lang="zh-CN" altLang="en-US"/>
              <a:t>计算机主要人机界面</a:t>
            </a:r>
          </a:p>
        </p:txBody>
      </p:sp>
      <p:sp>
        <p:nvSpPr>
          <p:cNvPr id="3" name="内容占位符 2"/>
          <p:cNvSpPr>
            <a:spLocks noGrp="1"/>
          </p:cNvSpPr>
          <p:nvPr>
            <p:ph idx="1"/>
          </p:nvPr>
        </p:nvSpPr>
        <p:spPr/>
        <p:txBody>
          <a:bodyPr>
            <a:normAutofit/>
          </a:bodyPr>
          <a:lstStyle/>
          <a:p>
            <a:pPr marL="0" lvl="1" indent="0">
              <a:buNone/>
            </a:pPr>
            <a:r>
              <a:rPr lang="en-US" altLang="zh-CN" dirty="0" smtClean="0"/>
              <a:t>【</a:t>
            </a:r>
            <a:r>
              <a:rPr lang="zh-CN" altLang="en-US" dirty="0" smtClean="0"/>
              <a:t>扩展</a:t>
            </a:r>
            <a:r>
              <a:rPr lang="en-US" altLang="zh-CN" dirty="0" smtClean="0"/>
              <a:t>】</a:t>
            </a:r>
            <a:r>
              <a:rPr lang="zh-CN" altLang="en-US" dirty="0" smtClean="0"/>
              <a:t>智能感知技术。</a:t>
            </a:r>
            <a:endParaRPr lang="en-US" altLang="zh-CN" dirty="0"/>
          </a:p>
        </p:txBody>
      </p:sp>
      <p:pic>
        <p:nvPicPr>
          <p:cNvPr id="5" name="图片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2185" y="1162568"/>
            <a:ext cx="11591851" cy="4121682"/>
          </a:xfrm>
          <a:prstGeom prst="rect">
            <a:avLst/>
          </a:prstGeom>
        </p:spPr>
      </p:pic>
    </p:spTree>
    <p:extLst>
      <p:ext uri="{BB962C8B-B14F-4D97-AF65-F5344CB8AC3E}">
        <p14:creationId xmlns:p14="http://schemas.microsoft.com/office/powerpoint/2010/main" val="3342273671"/>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1.3.3  </a:t>
            </a:r>
            <a:r>
              <a:rPr lang="zh-CN" altLang="en-US"/>
              <a:t>计算机主要人机界面</a:t>
            </a:r>
          </a:p>
        </p:txBody>
      </p:sp>
      <p:sp>
        <p:nvSpPr>
          <p:cNvPr id="3" name="内容占位符 2"/>
          <p:cNvSpPr>
            <a:spLocks noGrp="1"/>
          </p:cNvSpPr>
          <p:nvPr>
            <p:ph idx="1"/>
          </p:nvPr>
        </p:nvSpPr>
        <p:spPr/>
        <p:txBody>
          <a:bodyPr>
            <a:normAutofit/>
          </a:bodyPr>
          <a:lstStyle/>
          <a:p>
            <a:pPr marL="0" lvl="1" indent="0">
              <a:buNone/>
            </a:pPr>
            <a:r>
              <a:rPr lang="en-US" altLang="zh-CN" dirty="0" smtClean="0"/>
              <a:t>【</a:t>
            </a:r>
            <a:r>
              <a:rPr lang="zh-CN" altLang="en-US" dirty="0" smtClean="0"/>
              <a:t>扩展</a:t>
            </a:r>
            <a:r>
              <a:rPr lang="en-US" altLang="zh-CN" dirty="0" smtClean="0"/>
              <a:t>】</a:t>
            </a:r>
            <a:r>
              <a:rPr lang="zh-CN" altLang="en-US" dirty="0" smtClean="0"/>
              <a:t>穿戴式计算机。</a:t>
            </a:r>
            <a:endParaRPr lang="en-US" altLang="zh-CN" dirty="0"/>
          </a:p>
        </p:txBody>
      </p:sp>
      <p:pic>
        <p:nvPicPr>
          <p:cNvPr id="6" name="图片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233377"/>
            <a:ext cx="12239408" cy="5709683"/>
          </a:xfrm>
          <a:prstGeom prst="rect">
            <a:avLst/>
          </a:prstGeom>
        </p:spPr>
      </p:pic>
    </p:spTree>
    <p:extLst>
      <p:ext uri="{BB962C8B-B14F-4D97-AF65-F5344CB8AC3E}">
        <p14:creationId xmlns:p14="http://schemas.microsoft.com/office/powerpoint/2010/main" val="1387231749"/>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1.3.3  </a:t>
            </a:r>
            <a:r>
              <a:rPr lang="zh-CN" altLang="en-US"/>
              <a:t>计算机主要人机界面</a:t>
            </a:r>
          </a:p>
        </p:txBody>
      </p:sp>
      <p:sp>
        <p:nvSpPr>
          <p:cNvPr id="3" name="内容占位符 2"/>
          <p:cNvSpPr>
            <a:spLocks noGrp="1"/>
          </p:cNvSpPr>
          <p:nvPr>
            <p:ph idx="1"/>
          </p:nvPr>
        </p:nvSpPr>
        <p:spPr/>
        <p:txBody>
          <a:bodyPr>
            <a:normAutofit/>
          </a:bodyPr>
          <a:lstStyle/>
          <a:p>
            <a:pPr marL="0" lvl="1" indent="0">
              <a:buNone/>
            </a:pPr>
            <a:r>
              <a:rPr lang="en-US" altLang="zh-CN" dirty="0" smtClean="0"/>
              <a:t>【</a:t>
            </a:r>
            <a:r>
              <a:rPr lang="zh-CN" altLang="en-US" dirty="0" smtClean="0"/>
              <a:t>扩展</a:t>
            </a:r>
            <a:r>
              <a:rPr lang="en-US" altLang="zh-CN" dirty="0" smtClean="0"/>
              <a:t>】</a:t>
            </a:r>
            <a:r>
              <a:rPr lang="zh-CN" altLang="en-US" dirty="0" smtClean="0"/>
              <a:t>穿戴式计算机。</a:t>
            </a:r>
            <a:endParaRPr lang="en-US" altLang="zh-CN" dirty="0"/>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83360" y="1127051"/>
            <a:ext cx="9702092" cy="5760019"/>
          </a:xfrm>
          <a:prstGeom prst="rect">
            <a:avLst/>
          </a:prstGeom>
        </p:spPr>
      </p:pic>
    </p:spTree>
    <p:extLst>
      <p:ext uri="{BB962C8B-B14F-4D97-AF65-F5344CB8AC3E}">
        <p14:creationId xmlns:p14="http://schemas.microsoft.com/office/powerpoint/2010/main" val="4251403041"/>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1.3.4  </a:t>
            </a:r>
            <a:r>
              <a:rPr lang="zh-CN" altLang="en-US"/>
              <a:t>计算机主要技术指标</a:t>
            </a:r>
          </a:p>
        </p:txBody>
      </p:sp>
      <p:sp>
        <p:nvSpPr>
          <p:cNvPr id="3" name="内容占位符 2"/>
          <p:cNvSpPr>
            <a:spLocks noGrp="1"/>
          </p:cNvSpPr>
          <p:nvPr>
            <p:ph idx="1"/>
          </p:nvPr>
        </p:nvSpPr>
        <p:spPr/>
        <p:txBody>
          <a:bodyPr>
            <a:normAutofit/>
          </a:bodyPr>
          <a:lstStyle/>
          <a:p>
            <a:r>
              <a:rPr lang="zh-CN" altLang="zh-CN" dirty="0" smtClean="0"/>
              <a:t>计算机主要</a:t>
            </a:r>
            <a:r>
              <a:rPr lang="zh-CN" altLang="zh-CN" dirty="0"/>
              <a:t>技术</a:t>
            </a:r>
            <a:r>
              <a:rPr lang="zh-CN" altLang="zh-CN" dirty="0" smtClean="0"/>
              <a:t>指标：</a:t>
            </a:r>
            <a:r>
              <a:rPr lang="zh-CN" altLang="zh-CN" b="1" dirty="0">
                <a:solidFill>
                  <a:srgbClr val="C00000"/>
                </a:solidFill>
              </a:rPr>
              <a:t>性能、功能、可靠性、</a:t>
            </a:r>
            <a:r>
              <a:rPr lang="zh-CN" altLang="zh-CN" b="1" dirty="0" smtClean="0">
                <a:solidFill>
                  <a:srgbClr val="C00000"/>
                </a:solidFill>
              </a:rPr>
              <a:t>兼容性</a:t>
            </a:r>
            <a:r>
              <a:rPr lang="zh-CN" altLang="en-US" dirty="0" smtClean="0"/>
              <a:t>。</a:t>
            </a:r>
            <a:endParaRPr lang="en-US" altLang="zh-CN" dirty="0" smtClean="0"/>
          </a:p>
          <a:p>
            <a:pPr>
              <a:lnSpc>
                <a:spcPts val="1000"/>
              </a:lnSpc>
            </a:pPr>
            <a:endParaRPr lang="en-US" altLang="zh-CN" dirty="0" smtClean="0"/>
          </a:p>
          <a:p>
            <a:pPr marL="0" indent="0">
              <a:buNone/>
            </a:pPr>
            <a:r>
              <a:rPr lang="en-US" altLang="zh-CN" b="1" dirty="0" smtClean="0"/>
              <a:t>1</a:t>
            </a:r>
            <a:r>
              <a:rPr lang="zh-CN" altLang="en-US" b="1" dirty="0" smtClean="0"/>
              <a:t>、</a:t>
            </a:r>
            <a:r>
              <a:rPr lang="zh-CN" altLang="zh-CN" b="1" dirty="0" smtClean="0"/>
              <a:t>性能指标</a:t>
            </a:r>
            <a:endParaRPr lang="zh-CN" altLang="zh-CN" dirty="0"/>
          </a:p>
          <a:p>
            <a:pPr lvl="1"/>
            <a:endParaRPr lang="en-US" altLang="zh-CN" sz="1000" dirty="0" smtClean="0"/>
          </a:p>
          <a:p>
            <a:pPr lvl="1">
              <a:lnSpc>
                <a:spcPct val="150000"/>
              </a:lnSpc>
            </a:pPr>
            <a:r>
              <a:rPr lang="zh-CN" altLang="zh-CN" dirty="0" smtClean="0"/>
              <a:t>性能</a:t>
            </a:r>
            <a:r>
              <a:rPr lang="zh-CN" altLang="zh-CN" dirty="0"/>
              <a:t>主要取决于</a:t>
            </a:r>
            <a:r>
              <a:rPr lang="zh-CN" altLang="zh-CN" b="1" dirty="0">
                <a:solidFill>
                  <a:srgbClr val="C00000"/>
                </a:solidFill>
              </a:rPr>
              <a:t>速度</a:t>
            </a:r>
            <a:r>
              <a:rPr lang="zh-CN" altLang="zh-CN" dirty="0"/>
              <a:t>与</a:t>
            </a:r>
            <a:r>
              <a:rPr lang="zh-CN" altLang="zh-CN" b="1" dirty="0">
                <a:solidFill>
                  <a:srgbClr val="C00000"/>
                </a:solidFill>
              </a:rPr>
              <a:t>容量</a:t>
            </a:r>
            <a:r>
              <a:rPr lang="zh-CN" altLang="zh-CN" dirty="0" smtClean="0"/>
              <a:t>。</a:t>
            </a:r>
            <a:endParaRPr lang="en-US" altLang="zh-CN" dirty="0" smtClean="0"/>
          </a:p>
          <a:p>
            <a:pPr lvl="1">
              <a:lnSpc>
                <a:spcPct val="150000"/>
              </a:lnSpc>
            </a:pPr>
            <a:r>
              <a:rPr lang="zh-CN" altLang="zh-CN" dirty="0" smtClean="0"/>
              <a:t>计算机</a:t>
            </a:r>
            <a:r>
              <a:rPr lang="zh-CN" altLang="zh-CN" dirty="0"/>
              <a:t>的性能可以</a:t>
            </a:r>
            <a:r>
              <a:rPr lang="zh-CN" altLang="zh-CN" dirty="0" smtClean="0"/>
              <a:t>通过</a:t>
            </a:r>
            <a:r>
              <a:rPr lang="zh-CN" altLang="zh-CN" b="1" dirty="0">
                <a:solidFill>
                  <a:srgbClr val="C00000"/>
                </a:solidFill>
              </a:rPr>
              <a:t>基准测试</a:t>
            </a:r>
            <a:r>
              <a:rPr lang="zh-CN" altLang="zh-CN" dirty="0"/>
              <a:t>软件进行测试</a:t>
            </a:r>
            <a:r>
              <a:rPr lang="zh-CN" altLang="zh-CN" dirty="0" smtClean="0"/>
              <a:t>。</a:t>
            </a:r>
            <a:endParaRPr lang="en-US" altLang="zh-CN" dirty="0" smtClean="0"/>
          </a:p>
          <a:p>
            <a:pPr lvl="1">
              <a:lnSpc>
                <a:spcPct val="150000"/>
              </a:lnSpc>
            </a:pPr>
            <a:r>
              <a:rPr lang="zh-CN" altLang="zh-CN" dirty="0" smtClean="0"/>
              <a:t>基准测试</a:t>
            </a:r>
            <a:r>
              <a:rPr lang="zh-CN" altLang="en-US" dirty="0" smtClean="0"/>
              <a:t>俗称为“</a:t>
            </a:r>
            <a:r>
              <a:rPr lang="zh-CN" altLang="en-US" dirty="0" smtClean="0">
                <a:solidFill>
                  <a:srgbClr val="C00000"/>
                </a:solidFill>
              </a:rPr>
              <a:t>跑分</a:t>
            </a:r>
            <a:r>
              <a:rPr lang="zh-CN" altLang="en-US" dirty="0" smtClean="0"/>
              <a:t>”</a:t>
            </a:r>
            <a:r>
              <a:rPr lang="zh-CN" altLang="zh-CN" dirty="0" smtClean="0"/>
              <a:t>。</a:t>
            </a:r>
            <a:endParaRPr lang="en-US" altLang="zh-CN" dirty="0"/>
          </a:p>
          <a:p>
            <a:pPr lvl="1"/>
            <a:endParaRPr lang="zh-CN" altLang="zh-CN" dirty="0"/>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528392" y="3085706"/>
            <a:ext cx="5663608" cy="3772294"/>
          </a:xfrm>
          <a:prstGeom prst="rect">
            <a:avLst/>
          </a:prstGeom>
        </p:spPr>
      </p:pic>
    </p:spTree>
    <p:extLst>
      <p:ext uri="{BB962C8B-B14F-4D97-AF65-F5344CB8AC3E}">
        <p14:creationId xmlns:p14="http://schemas.microsoft.com/office/powerpoint/2010/main" val="3895970953"/>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1.3.4  </a:t>
            </a:r>
            <a:r>
              <a:rPr lang="zh-CN" altLang="en-US"/>
              <a:t>计算机主要技术指标</a:t>
            </a:r>
          </a:p>
        </p:txBody>
      </p:sp>
      <p:sp>
        <p:nvSpPr>
          <p:cNvPr id="3" name="内容占位符 2"/>
          <p:cNvSpPr>
            <a:spLocks noGrp="1"/>
          </p:cNvSpPr>
          <p:nvPr>
            <p:ph idx="1"/>
          </p:nvPr>
        </p:nvSpPr>
        <p:spPr/>
        <p:txBody>
          <a:bodyPr>
            <a:normAutofit/>
          </a:bodyPr>
          <a:lstStyle/>
          <a:p>
            <a:pPr marL="0" lvl="1" indent="0">
              <a:buNone/>
            </a:pPr>
            <a:r>
              <a:rPr lang="zh-CN" altLang="zh-CN" dirty="0"/>
              <a:t>（</a:t>
            </a:r>
            <a:r>
              <a:rPr lang="en-US" altLang="zh-CN" dirty="0"/>
              <a:t>1</a:t>
            </a:r>
            <a:r>
              <a:rPr lang="zh-CN" altLang="zh-CN" dirty="0"/>
              <a:t>）时钟频率</a:t>
            </a:r>
            <a:endParaRPr lang="en-US" altLang="zh-CN" dirty="0"/>
          </a:p>
          <a:p>
            <a:pPr lvl="2"/>
            <a:r>
              <a:rPr lang="zh-CN" altLang="zh-CN" dirty="0"/>
              <a:t>时钟频率是单位时间内发出的脉冲数，单位为</a:t>
            </a:r>
            <a:r>
              <a:rPr lang="en-US" altLang="zh-CN" dirty="0"/>
              <a:t>Hz</a:t>
            </a:r>
            <a:r>
              <a:rPr lang="zh-CN" altLang="en-US" dirty="0"/>
              <a:t>。</a:t>
            </a:r>
            <a:endParaRPr lang="en-US" altLang="zh-CN" dirty="0"/>
          </a:p>
          <a:p>
            <a:pPr lvl="2"/>
            <a:r>
              <a:rPr lang="en-US" altLang="zh-CN" dirty="0"/>
              <a:t>1Hz=1</a:t>
            </a:r>
            <a:r>
              <a:rPr lang="zh-CN" altLang="zh-CN" dirty="0"/>
              <a:t>秒钟</a:t>
            </a:r>
            <a:r>
              <a:rPr lang="en-US" altLang="zh-CN" dirty="0"/>
              <a:t>1</a:t>
            </a:r>
            <a:r>
              <a:rPr lang="zh-CN" altLang="zh-CN" dirty="0"/>
              <a:t>个脉冲</a:t>
            </a:r>
            <a:r>
              <a:rPr lang="zh-CN" altLang="zh-CN" dirty="0" smtClean="0"/>
              <a:t>信号周期</a:t>
            </a:r>
            <a:r>
              <a:rPr lang="zh-CN" altLang="en-US" dirty="0"/>
              <a:t>，</a:t>
            </a:r>
            <a:r>
              <a:rPr lang="en-US" altLang="zh-CN" dirty="0"/>
              <a:t>1GHz=1</a:t>
            </a:r>
            <a:r>
              <a:rPr lang="zh-CN" altLang="zh-CN" dirty="0"/>
              <a:t>秒钟</a:t>
            </a:r>
            <a:r>
              <a:rPr lang="en-US" altLang="zh-CN" dirty="0"/>
              <a:t>10</a:t>
            </a:r>
            <a:r>
              <a:rPr lang="zh-CN" altLang="zh-CN" dirty="0"/>
              <a:t>亿个信号。</a:t>
            </a:r>
            <a:endParaRPr lang="en-US" altLang="zh-CN" dirty="0"/>
          </a:p>
          <a:p>
            <a:pPr marL="360000" lvl="2" indent="0">
              <a:buNone/>
            </a:pPr>
            <a:r>
              <a:rPr lang="en-US" altLang="zh-CN" dirty="0"/>
              <a:t>【</a:t>
            </a:r>
            <a:r>
              <a:rPr lang="zh-CN" altLang="zh-CN" dirty="0"/>
              <a:t>例</a:t>
            </a:r>
            <a:r>
              <a:rPr lang="en-US" altLang="zh-CN" dirty="0"/>
              <a:t>】3GHz</a:t>
            </a:r>
            <a:r>
              <a:rPr lang="zh-CN" altLang="zh-CN" dirty="0"/>
              <a:t>的</a:t>
            </a:r>
            <a:r>
              <a:rPr lang="en-US" altLang="zh-CN" dirty="0"/>
              <a:t>4</a:t>
            </a:r>
            <a:r>
              <a:rPr lang="zh-CN" altLang="zh-CN" dirty="0"/>
              <a:t>核</a:t>
            </a:r>
            <a:r>
              <a:rPr lang="en-US" altLang="zh-CN" dirty="0"/>
              <a:t>CPU</a:t>
            </a:r>
            <a:r>
              <a:rPr lang="zh-CN" altLang="zh-CN" dirty="0"/>
              <a:t>，理论上</a:t>
            </a:r>
            <a:r>
              <a:rPr lang="en-US" altLang="zh-CN" dirty="0"/>
              <a:t>1</a:t>
            </a:r>
            <a:r>
              <a:rPr lang="zh-CN" altLang="zh-CN" dirty="0"/>
              <a:t>秒钟可以做</a:t>
            </a:r>
            <a:r>
              <a:rPr lang="en-US" altLang="zh-CN" dirty="0"/>
              <a:t>30</a:t>
            </a:r>
            <a:r>
              <a:rPr lang="zh-CN" altLang="zh-CN" dirty="0"/>
              <a:t>亿×</a:t>
            </a:r>
            <a:r>
              <a:rPr lang="en-US" altLang="zh-CN" dirty="0"/>
              <a:t>4=120</a:t>
            </a:r>
            <a:r>
              <a:rPr lang="zh-CN" altLang="zh-CN" dirty="0"/>
              <a:t>亿次运算。</a:t>
            </a:r>
            <a:endParaRPr lang="en-US" altLang="zh-CN" dirty="0"/>
          </a:p>
          <a:p>
            <a:pPr lvl="2"/>
            <a:r>
              <a:rPr lang="zh-CN" altLang="zh-CN" dirty="0"/>
              <a:t>时钟频率越高，计算机运行速度越快。</a:t>
            </a:r>
          </a:p>
          <a:p>
            <a:endParaRPr lang="en-US" altLang="zh-CN" dirty="0" smtClean="0"/>
          </a:p>
          <a:p>
            <a:pPr marL="0" lvl="1" indent="0">
              <a:buNone/>
            </a:pPr>
            <a:r>
              <a:rPr lang="zh-CN" altLang="zh-CN" dirty="0"/>
              <a:t>（</a:t>
            </a:r>
            <a:r>
              <a:rPr lang="en-US" altLang="zh-CN" dirty="0"/>
              <a:t>2</a:t>
            </a:r>
            <a:r>
              <a:rPr lang="zh-CN" altLang="zh-CN" dirty="0"/>
              <a:t>）内存容量</a:t>
            </a:r>
            <a:endParaRPr lang="en-US" altLang="zh-CN" dirty="0"/>
          </a:p>
          <a:p>
            <a:pPr lvl="2"/>
            <a:r>
              <a:rPr lang="zh-CN" altLang="zh-CN" dirty="0" smtClean="0"/>
              <a:t>内存</a:t>
            </a:r>
            <a:r>
              <a:rPr lang="zh-CN" altLang="zh-CN" dirty="0"/>
              <a:t>容量越大，软件运行</a:t>
            </a:r>
            <a:r>
              <a:rPr lang="zh-CN" altLang="zh-CN" dirty="0" smtClean="0"/>
              <a:t>速度越</a:t>
            </a:r>
            <a:r>
              <a:rPr lang="zh-CN" altLang="zh-CN" dirty="0"/>
              <a:t>快</a:t>
            </a:r>
            <a:r>
              <a:rPr lang="zh-CN" altLang="zh-CN" dirty="0" smtClean="0"/>
              <a:t>。</a:t>
            </a:r>
            <a:endParaRPr lang="en-US" altLang="zh-CN" dirty="0" smtClean="0"/>
          </a:p>
          <a:p>
            <a:pPr lvl="1"/>
            <a:endParaRPr lang="zh-CN" altLang="zh-CN" dirty="0"/>
          </a:p>
          <a:p>
            <a:pPr marL="0" lvl="1" indent="0">
              <a:buNone/>
            </a:pPr>
            <a:r>
              <a:rPr lang="zh-CN" altLang="zh-CN" dirty="0"/>
              <a:t>（</a:t>
            </a:r>
            <a:r>
              <a:rPr lang="en-US" altLang="zh-CN" dirty="0"/>
              <a:t>3</a:t>
            </a:r>
            <a:r>
              <a:rPr lang="zh-CN" altLang="zh-CN" dirty="0"/>
              <a:t>）外部设备配置</a:t>
            </a:r>
            <a:endParaRPr lang="en-US" altLang="zh-CN" dirty="0"/>
          </a:p>
          <a:p>
            <a:pPr lvl="2"/>
            <a:r>
              <a:rPr lang="zh-CN" altLang="zh-CN" dirty="0" smtClean="0"/>
              <a:t>如硬盘容量</a:t>
            </a:r>
            <a:r>
              <a:rPr lang="zh-CN" altLang="zh-CN" dirty="0"/>
              <a:t>、硬盘</a:t>
            </a:r>
            <a:r>
              <a:rPr lang="zh-CN" altLang="zh-CN" dirty="0" smtClean="0"/>
              <a:t>接口类型</a:t>
            </a:r>
            <a:r>
              <a:rPr lang="zh-CN" altLang="zh-CN" dirty="0"/>
              <a:t>、</a:t>
            </a:r>
            <a:r>
              <a:rPr lang="zh-CN" altLang="zh-CN" dirty="0" smtClean="0"/>
              <a:t>显示器分辨率</a:t>
            </a:r>
            <a:r>
              <a:rPr lang="zh-CN" altLang="zh-CN" dirty="0"/>
              <a:t>等。</a:t>
            </a:r>
          </a:p>
        </p:txBody>
      </p:sp>
      <p:sp>
        <p:nvSpPr>
          <p:cNvPr id="7" name="圆角矩形 6"/>
          <p:cNvSpPr/>
          <p:nvPr/>
        </p:nvSpPr>
        <p:spPr>
          <a:xfrm>
            <a:off x="7726067" y="5757493"/>
            <a:ext cx="2484991" cy="568805"/>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固态硬盘读写</a:t>
            </a:r>
            <a:r>
              <a:rPr lang="zh-CN" altLang="en-US" sz="20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测试</a:t>
            </a:r>
            <a:endPar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411631" y="2192807"/>
            <a:ext cx="3858880" cy="3468993"/>
          </a:xfrm>
          <a:prstGeom prst="rect">
            <a:avLst/>
          </a:prstGeom>
        </p:spPr>
      </p:pic>
    </p:spTree>
    <p:extLst>
      <p:ext uri="{BB962C8B-B14F-4D97-AF65-F5344CB8AC3E}">
        <p14:creationId xmlns:p14="http://schemas.microsoft.com/office/powerpoint/2010/main" val="3134133194"/>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1.3.4  </a:t>
            </a:r>
            <a:r>
              <a:rPr lang="zh-CN" altLang="en-US"/>
              <a:t>计算机主要技术指标</a:t>
            </a:r>
          </a:p>
        </p:txBody>
      </p:sp>
      <p:sp>
        <p:nvSpPr>
          <p:cNvPr id="3" name="内容占位符 2"/>
          <p:cNvSpPr>
            <a:spLocks noGrp="1"/>
          </p:cNvSpPr>
          <p:nvPr>
            <p:ph idx="1"/>
          </p:nvPr>
        </p:nvSpPr>
        <p:spPr/>
        <p:txBody>
          <a:bodyPr>
            <a:normAutofit/>
          </a:bodyPr>
          <a:lstStyle/>
          <a:p>
            <a:pPr marL="0" lvl="1" indent="0">
              <a:buNone/>
            </a:pPr>
            <a:r>
              <a:rPr lang="en-US" altLang="zh-CN" dirty="0" smtClean="0"/>
              <a:t>【</a:t>
            </a:r>
            <a:r>
              <a:rPr lang="zh-CN" altLang="en-US" dirty="0" smtClean="0"/>
              <a:t>例</a:t>
            </a:r>
            <a:r>
              <a:rPr lang="en-US" altLang="zh-CN" dirty="0" smtClean="0"/>
              <a:t>】</a:t>
            </a:r>
            <a:r>
              <a:rPr lang="zh-CN" altLang="en-US" dirty="0" smtClean="0"/>
              <a:t>硬件设备基准测试</a:t>
            </a:r>
            <a:endParaRPr lang="zh-CN" altLang="en-US" dirty="0"/>
          </a:p>
        </p:txBody>
      </p:sp>
      <p:sp>
        <p:nvSpPr>
          <p:cNvPr id="5" name="圆角矩形 4"/>
          <p:cNvSpPr/>
          <p:nvPr/>
        </p:nvSpPr>
        <p:spPr>
          <a:xfrm>
            <a:off x="2551814" y="5680470"/>
            <a:ext cx="1881963" cy="568805"/>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0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CPU</a:t>
            </a:r>
            <a:r>
              <a:rPr lang="zh-CN" altLang="en-US" sz="20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基准测试</a:t>
            </a:r>
            <a:endPar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圆角矩形 7"/>
          <p:cNvSpPr/>
          <p:nvPr/>
        </p:nvSpPr>
        <p:spPr>
          <a:xfrm>
            <a:off x="5377841" y="5709692"/>
            <a:ext cx="1881963" cy="568805"/>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0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GPU</a:t>
            </a:r>
            <a:r>
              <a:rPr lang="zh-CN" altLang="en-US" sz="20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基准测试</a:t>
            </a:r>
            <a:endPar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圆角矩形 8"/>
          <p:cNvSpPr/>
          <p:nvPr/>
        </p:nvSpPr>
        <p:spPr>
          <a:xfrm>
            <a:off x="8443562" y="5709691"/>
            <a:ext cx="2252791" cy="568805"/>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0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USB3.0</a:t>
            </a:r>
            <a:r>
              <a:rPr lang="zh-CN" altLang="en-US" sz="20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基准测试</a:t>
            </a:r>
            <a:endPar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200" y="1181242"/>
            <a:ext cx="12115800" cy="4485913"/>
          </a:xfrm>
          <a:prstGeom prst="rect">
            <a:avLst/>
          </a:prstGeom>
        </p:spPr>
      </p:pic>
    </p:spTree>
    <p:extLst>
      <p:ext uri="{BB962C8B-B14F-4D97-AF65-F5344CB8AC3E}">
        <p14:creationId xmlns:p14="http://schemas.microsoft.com/office/powerpoint/2010/main" val="402200724"/>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1.3.4  </a:t>
            </a:r>
            <a:r>
              <a:rPr lang="zh-CN" altLang="en-US"/>
              <a:t>计算机主要技术指标</a:t>
            </a:r>
          </a:p>
        </p:txBody>
      </p:sp>
      <p:sp>
        <p:nvSpPr>
          <p:cNvPr id="3" name="内容占位符 2"/>
          <p:cNvSpPr>
            <a:spLocks noGrp="1"/>
          </p:cNvSpPr>
          <p:nvPr>
            <p:ph idx="1"/>
          </p:nvPr>
        </p:nvSpPr>
        <p:spPr/>
        <p:txBody>
          <a:bodyPr>
            <a:normAutofit/>
          </a:bodyPr>
          <a:lstStyle/>
          <a:p>
            <a:pPr marL="0" lvl="1" indent="0">
              <a:buNone/>
            </a:pPr>
            <a:r>
              <a:rPr lang="en-US" altLang="zh-CN" dirty="0" smtClean="0"/>
              <a:t>【</a:t>
            </a:r>
            <a:r>
              <a:rPr lang="zh-CN" altLang="en-US" dirty="0" smtClean="0"/>
              <a:t>例</a:t>
            </a:r>
            <a:r>
              <a:rPr lang="en-US" altLang="zh-CN" dirty="0" smtClean="0"/>
              <a:t>】</a:t>
            </a:r>
            <a:r>
              <a:rPr lang="zh-CN" altLang="en-US" dirty="0" smtClean="0"/>
              <a:t>系统软件基准测试</a:t>
            </a:r>
            <a:endParaRPr lang="zh-CN" altLang="en-US" dirty="0"/>
          </a:p>
        </p:txBody>
      </p:sp>
      <p:sp>
        <p:nvSpPr>
          <p:cNvPr id="5" name="圆角矩形 4"/>
          <p:cNvSpPr/>
          <p:nvPr/>
        </p:nvSpPr>
        <p:spPr>
          <a:xfrm>
            <a:off x="2328523" y="5276166"/>
            <a:ext cx="2484991" cy="749558"/>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MySQL</a:t>
            </a:r>
            <a:r>
              <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数据库单位时间处理的事务量</a:t>
            </a:r>
          </a:p>
        </p:txBody>
      </p:sp>
      <p:sp>
        <p:nvSpPr>
          <p:cNvPr id="7" name="圆角矩形 6"/>
          <p:cNvSpPr/>
          <p:nvPr/>
        </p:nvSpPr>
        <p:spPr>
          <a:xfrm>
            <a:off x="8467055" y="5246685"/>
            <a:ext cx="2016648" cy="749558"/>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Oracle</a:t>
            </a:r>
            <a:r>
              <a:rPr lang="zh-CN" altLang="en-US" sz="20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数据库</a:t>
            </a:r>
            <a:r>
              <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负载压力</a:t>
            </a:r>
            <a:r>
              <a:rPr lang="zh-CN" altLang="en-US" sz="20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测试</a:t>
            </a:r>
            <a:endPar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22940" y="1130019"/>
            <a:ext cx="11294140" cy="4116666"/>
          </a:xfrm>
          <a:prstGeom prst="rect">
            <a:avLst/>
          </a:prstGeom>
        </p:spPr>
      </p:pic>
    </p:spTree>
    <p:extLst>
      <p:ext uri="{BB962C8B-B14F-4D97-AF65-F5344CB8AC3E}">
        <p14:creationId xmlns:p14="http://schemas.microsoft.com/office/powerpoint/2010/main" val="2715645625"/>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1.3.4  </a:t>
            </a:r>
            <a:r>
              <a:rPr lang="zh-CN" altLang="en-US"/>
              <a:t>计算机主要技术指标</a:t>
            </a:r>
          </a:p>
        </p:txBody>
      </p:sp>
      <p:sp>
        <p:nvSpPr>
          <p:cNvPr id="3" name="内容占位符 2"/>
          <p:cNvSpPr>
            <a:spLocks noGrp="1"/>
          </p:cNvSpPr>
          <p:nvPr>
            <p:ph idx="1"/>
          </p:nvPr>
        </p:nvSpPr>
        <p:spPr/>
        <p:txBody>
          <a:bodyPr>
            <a:normAutofit/>
          </a:bodyPr>
          <a:lstStyle/>
          <a:p>
            <a:pPr marL="0" lvl="1" indent="0">
              <a:buNone/>
            </a:pPr>
            <a:r>
              <a:rPr lang="en-US" altLang="zh-CN" dirty="0" smtClean="0"/>
              <a:t>【</a:t>
            </a:r>
            <a:r>
              <a:rPr lang="zh-CN" altLang="en-US" dirty="0" smtClean="0"/>
              <a:t>例</a:t>
            </a:r>
            <a:r>
              <a:rPr lang="en-US" altLang="zh-CN" dirty="0" smtClean="0"/>
              <a:t>】</a:t>
            </a:r>
            <a:r>
              <a:rPr lang="zh-CN" altLang="en-US" dirty="0" smtClean="0"/>
              <a:t>网络速度基准测试</a:t>
            </a:r>
            <a:endParaRPr lang="zh-CN" altLang="en-US" dirty="0"/>
          </a:p>
        </p:txBody>
      </p:sp>
      <p:pic>
        <p:nvPicPr>
          <p:cNvPr id="5" name="图片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35935" y="1094860"/>
            <a:ext cx="11398102" cy="4572185"/>
          </a:xfrm>
          <a:prstGeom prst="rect">
            <a:avLst/>
          </a:prstGeom>
        </p:spPr>
      </p:pic>
    </p:spTree>
    <p:extLst>
      <p:ext uri="{BB962C8B-B14F-4D97-AF65-F5344CB8AC3E}">
        <p14:creationId xmlns:p14="http://schemas.microsoft.com/office/powerpoint/2010/main" val="1979524722"/>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1.3.4  </a:t>
            </a:r>
            <a:r>
              <a:rPr lang="zh-CN" altLang="en-US"/>
              <a:t>计算机主要技术指标</a:t>
            </a:r>
          </a:p>
        </p:txBody>
      </p:sp>
      <p:sp>
        <p:nvSpPr>
          <p:cNvPr id="3" name="内容占位符 2"/>
          <p:cNvSpPr>
            <a:spLocks noGrp="1"/>
          </p:cNvSpPr>
          <p:nvPr>
            <p:ph idx="1"/>
          </p:nvPr>
        </p:nvSpPr>
        <p:spPr/>
        <p:txBody>
          <a:bodyPr>
            <a:normAutofit/>
          </a:bodyPr>
          <a:lstStyle/>
          <a:p>
            <a:pPr marL="0" indent="0">
              <a:buNone/>
            </a:pPr>
            <a:r>
              <a:rPr lang="en-US" altLang="zh-CN" b="1" smtClean="0"/>
              <a:t>2</a:t>
            </a:r>
            <a:r>
              <a:rPr lang="zh-CN" altLang="en-US" b="1" smtClean="0"/>
              <a:t>、功能</a:t>
            </a:r>
            <a:r>
              <a:rPr lang="zh-CN" altLang="en-US" b="1"/>
              <a:t>指标</a:t>
            </a:r>
          </a:p>
          <a:p>
            <a:pPr lvl="1"/>
            <a:endParaRPr lang="en-US" altLang="zh-CN" sz="1000" smtClean="0"/>
          </a:p>
          <a:p>
            <a:pPr lvl="1"/>
            <a:r>
              <a:rPr lang="zh-CN" altLang="en-US" smtClean="0"/>
              <a:t>计算机</a:t>
            </a:r>
            <a:r>
              <a:rPr lang="zh-CN" altLang="en-US"/>
              <a:t>的功能指它提供</a:t>
            </a:r>
            <a:r>
              <a:rPr lang="zh-CN" altLang="en-US" b="1">
                <a:solidFill>
                  <a:srgbClr val="C00000"/>
                </a:solidFill>
              </a:rPr>
              <a:t>服务的类型</a:t>
            </a:r>
            <a:r>
              <a:rPr lang="zh-CN" altLang="en-US" smtClean="0"/>
              <a:t>。</a:t>
            </a:r>
            <a:endParaRPr lang="en-US" altLang="zh-CN" smtClean="0"/>
          </a:p>
          <a:p>
            <a:pPr lvl="1"/>
            <a:r>
              <a:rPr lang="zh-CN" altLang="en-US" smtClean="0"/>
              <a:t>硬件</a:t>
            </a:r>
            <a:r>
              <a:rPr lang="zh-CN" altLang="en-US"/>
              <a:t>设备</a:t>
            </a:r>
            <a:r>
              <a:rPr lang="zh-CN" altLang="en-US" smtClean="0"/>
              <a:t>提供实现功能</a:t>
            </a:r>
            <a:r>
              <a:rPr lang="zh-CN" altLang="en-US"/>
              <a:t>的基本环境</a:t>
            </a:r>
            <a:r>
              <a:rPr lang="zh-CN" altLang="en-US" smtClean="0"/>
              <a:t>，计算机</a:t>
            </a:r>
            <a:r>
              <a:rPr lang="zh-CN" altLang="en-US"/>
              <a:t>的功能主要由软件实现</a:t>
            </a:r>
            <a:r>
              <a:rPr lang="zh-CN" altLang="en-US" smtClean="0"/>
              <a:t>。</a:t>
            </a:r>
            <a:endParaRPr lang="en-US" altLang="zh-CN" smtClean="0"/>
          </a:p>
          <a:p>
            <a:pPr lvl="1"/>
            <a:endParaRPr lang="en-US" altLang="zh-CN" smtClean="0"/>
          </a:p>
          <a:p>
            <a:pPr marL="0" indent="0">
              <a:buNone/>
            </a:pPr>
            <a:r>
              <a:rPr lang="en-US" altLang="zh-CN" b="1" smtClean="0"/>
              <a:t>3</a:t>
            </a:r>
            <a:r>
              <a:rPr lang="zh-CN" altLang="en-US" b="1" smtClean="0"/>
              <a:t>、</a:t>
            </a:r>
            <a:r>
              <a:rPr lang="zh-CN" altLang="zh-CN" b="1" smtClean="0"/>
              <a:t>兼容性</a:t>
            </a:r>
            <a:r>
              <a:rPr lang="zh-CN" altLang="zh-CN" b="1"/>
              <a:t>指标</a:t>
            </a:r>
            <a:endParaRPr lang="zh-CN" altLang="zh-CN"/>
          </a:p>
          <a:p>
            <a:pPr lvl="1"/>
            <a:endParaRPr lang="en-US" altLang="zh-CN" sz="1000" smtClean="0"/>
          </a:p>
          <a:p>
            <a:pPr lvl="1"/>
            <a:r>
              <a:rPr lang="zh-CN" altLang="zh-CN" smtClean="0"/>
              <a:t>硬件兼容</a:t>
            </a:r>
            <a:r>
              <a:rPr lang="zh-CN" altLang="zh-CN"/>
              <a:t>性指不同硬件在同一操作系统下运行性能的好坏。</a:t>
            </a:r>
            <a:endParaRPr lang="en-US" altLang="zh-CN"/>
          </a:p>
          <a:p>
            <a:pPr lvl="1"/>
            <a:r>
              <a:rPr lang="zh-CN" altLang="zh-CN"/>
              <a:t>计算机硬件和软件产品都遵循“</a:t>
            </a:r>
            <a:r>
              <a:rPr lang="zh-CN" altLang="zh-CN" b="1">
                <a:solidFill>
                  <a:srgbClr val="C00000"/>
                </a:solidFill>
              </a:rPr>
              <a:t>向下兼容</a:t>
            </a:r>
            <a:r>
              <a:rPr lang="zh-CN" altLang="zh-CN"/>
              <a:t>”的设计</a:t>
            </a:r>
            <a:r>
              <a:rPr lang="zh-CN" altLang="en-US"/>
              <a:t>原则</a:t>
            </a:r>
            <a:r>
              <a:rPr lang="zh-CN" altLang="zh-CN"/>
              <a:t>。</a:t>
            </a:r>
            <a:endParaRPr lang="en-US" altLang="zh-CN"/>
          </a:p>
          <a:p>
            <a:pPr lvl="1"/>
            <a:r>
              <a:rPr lang="zh-CN" altLang="zh-CN"/>
              <a:t>硬件兼容性不好</a:t>
            </a:r>
            <a:r>
              <a:rPr lang="zh-CN" altLang="en-US"/>
              <a:t>，</a:t>
            </a:r>
            <a:r>
              <a:rPr lang="zh-CN" altLang="zh-CN"/>
              <a:t>可通过</a:t>
            </a:r>
            <a:r>
              <a:rPr lang="zh-CN" altLang="zh-CN">
                <a:solidFill>
                  <a:srgbClr val="C00000"/>
                </a:solidFill>
              </a:rPr>
              <a:t>驱动程序</a:t>
            </a:r>
            <a:r>
              <a:rPr lang="zh-CN" altLang="zh-CN"/>
              <a:t>或补丁程序来解决问题；</a:t>
            </a:r>
            <a:endParaRPr lang="en-US" altLang="zh-CN"/>
          </a:p>
          <a:p>
            <a:pPr lvl="1"/>
            <a:r>
              <a:rPr lang="zh-CN" altLang="zh-CN"/>
              <a:t>软件兼容性不好</a:t>
            </a:r>
            <a:r>
              <a:rPr lang="zh-CN" altLang="en-US"/>
              <a:t>，</a:t>
            </a:r>
            <a:r>
              <a:rPr lang="zh-CN" altLang="zh-CN"/>
              <a:t>可通过软件</a:t>
            </a:r>
            <a:r>
              <a:rPr lang="zh-CN" altLang="zh-CN">
                <a:solidFill>
                  <a:srgbClr val="C00000"/>
                </a:solidFill>
              </a:rPr>
              <a:t>修正包</a:t>
            </a:r>
            <a:r>
              <a:rPr lang="zh-CN" altLang="zh-CN"/>
              <a:t>或产品升级解决问题。</a:t>
            </a:r>
            <a:endParaRPr lang="en-US" altLang="zh-CN"/>
          </a:p>
        </p:txBody>
      </p:sp>
    </p:spTree>
    <p:extLst>
      <p:ext uri="{BB962C8B-B14F-4D97-AF65-F5344CB8AC3E}">
        <p14:creationId xmlns:p14="http://schemas.microsoft.com/office/powerpoint/2010/main" val="2339402948"/>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243187"/>
            <a:ext cx="12144246" cy="4614814"/>
          </a:xfrm>
          <a:prstGeom prst="rect">
            <a:avLst/>
          </a:prstGeom>
        </p:spPr>
      </p:pic>
      <p:sp>
        <p:nvSpPr>
          <p:cNvPr id="2" name="标题 1"/>
          <p:cNvSpPr>
            <a:spLocks noGrp="1"/>
          </p:cNvSpPr>
          <p:nvPr>
            <p:ph type="title"/>
          </p:nvPr>
        </p:nvSpPr>
        <p:spPr/>
        <p:txBody>
          <a:bodyPr/>
          <a:lstStyle/>
          <a:p>
            <a:r>
              <a:rPr lang="en-US" altLang="zh-CN" smtClean="0"/>
              <a:t>1.3.4  </a:t>
            </a:r>
            <a:r>
              <a:rPr lang="zh-CN" altLang="en-US"/>
              <a:t>计算机主要技术指标</a:t>
            </a:r>
          </a:p>
        </p:txBody>
      </p:sp>
      <p:sp>
        <p:nvSpPr>
          <p:cNvPr id="3" name="内容占位符 2"/>
          <p:cNvSpPr>
            <a:spLocks noGrp="1"/>
          </p:cNvSpPr>
          <p:nvPr>
            <p:ph idx="1"/>
          </p:nvPr>
        </p:nvSpPr>
        <p:spPr/>
        <p:txBody>
          <a:bodyPr>
            <a:normAutofit/>
          </a:bodyPr>
          <a:lstStyle/>
          <a:p>
            <a:pPr marL="0" indent="0">
              <a:buNone/>
            </a:pPr>
            <a:r>
              <a:rPr lang="en-US" altLang="zh-CN" b="1"/>
              <a:t>4</a:t>
            </a:r>
            <a:r>
              <a:rPr lang="zh-CN" altLang="en-US" b="1" smtClean="0"/>
              <a:t>、</a:t>
            </a:r>
            <a:r>
              <a:rPr lang="zh-CN" altLang="zh-CN" b="1" smtClean="0"/>
              <a:t>可靠性</a:t>
            </a:r>
            <a:r>
              <a:rPr lang="zh-CN" altLang="zh-CN" b="1"/>
              <a:t>指标</a:t>
            </a:r>
            <a:endParaRPr lang="zh-CN" altLang="zh-CN"/>
          </a:p>
          <a:p>
            <a:pPr lvl="1"/>
            <a:endParaRPr lang="en-US" altLang="zh-CN" sz="1000" smtClean="0"/>
          </a:p>
          <a:p>
            <a:pPr lvl="1"/>
            <a:r>
              <a:rPr lang="zh-CN" altLang="zh-CN" smtClean="0"/>
              <a:t>计算机</a:t>
            </a:r>
            <a:r>
              <a:rPr lang="zh-CN" altLang="zh-CN"/>
              <a:t>在规定工作环境下和恶劣工作环境下</a:t>
            </a:r>
            <a:r>
              <a:rPr lang="zh-CN" altLang="zh-CN" b="1">
                <a:solidFill>
                  <a:srgbClr val="C00000"/>
                </a:solidFill>
              </a:rPr>
              <a:t>稳定运行</a:t>
            </a:r>
            <a:r>
              <a:rPr lang="zh-CN" altLang="zh-CN"/>
              <a:t>的能力。</a:t>
            </a:r>
            <a:endParaRPr lang="en-US" altLang="zh-CN"/>
          </a:p>
          <a:p>
            <a:pPr lvl="1"/>
            <a:r>
              <a:rPr lang="zh-CN" altLang="zh-CN" smtClean="0"/>
              <a:t>可靠性</a:t>
            </a:r>
            <a:r>
              <a:rPr lang="zh-CN" altLang="en-US" smtClean="0"/>
              <a:t>个人用户</a:t>
            </a:r>
            <a:r>
              <a:rPr lang="zh-CN" altLang="zh-CN" smtClean="0"/>
              <a:t>很难测试，只能通过工艺，材料，厂商信誉</a:t>
            </a:r>
            <a:r>
              <a:rPr lang="zh-CN" altLang="zh-CN"/>
              <a:t>等衡量</a:t>
            </a:r>
            <a:r>
              <a:rPr lang="zh-CN" altLang="zh-CN" smtClean="0"/>
              <a:t>。</a:t>
            </a:r>
            <a:endParaRPr lang="zh-CN" altLang="en-US"/>
          </a:p>
        </p:txBody>
      </p:sp>
    </p:spTree>
    <p:extLst>
      <p:ext uri="{BB962C8B-B14F-4D97-AF65-F5344CB8AC3E}">
        <p14:creationId xmlns:p14="http://schemas.microsoft.com/office/powerpoint/2010/main" val="2473342214"/>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1.1.1  </a:t>
            </a:r>
            <a:r>
              <a:rPr lang="zh-CN" altLang="en-US" smtClean="0"/>
              <a:t>早期的计算工具</a:t>
            </a:r>
            <a:endParaRPr lang="zh-CN" altLang="en-US"/>
          </a:p>
        </p:txBody>
      </p:sp>
      <p:sp>
        <p:nvSpPr>
          <p:cNvPr id="3" name="内容占位符 2"/>
          <p:cNvSpPr>
            <a:spLocks noGrp="1"/>
          </p:cNvSpPr>
          <p:nvPr>
            <p:ph idx="1"/>
          </p:nvPr>
        </p:nvSpPr>
        <p:spPr/>
        <p:txBody>
          <a:bodyPr>
            <a:normAutofit/>
          </a:bodyPr>
          <a:lstStyle/>
          <a:p>
            <a:r>
              <a:rPr lang="zh-CN" altLang="zh-CN" b="1" dirty="0" smtClean="0">
                <a:solidFill>
                  <a:srgbClr val="C00000"/>
                </a:solidFill>
              </a:rPr>
              <a:t>位</a:t>
            </a:r>
            <a:r>
              <a:rPr lang="zh-CN" altLang="zh-CN" b="1" dirty="0">
                <a:solidFill>
                  <a:srgbClr val="C00000"/>
                </a:solidFill>
              </a:rPr>
              <a:t>值</a:t>
            </a:r>
            <a:r>
              <a:rPr lang="zh-CN" altLang="zh-CN" dirty="0" smtClean="0"/>
              <a:t>概念</a:t>
            </a:r>
            <a:r>
              <a:rPr lang="zh-CN" altLang="en-US" dirty="0" smtClean="0"/>
              <a:t>：</a:t>
            </a:r>
            <a:endParaRPr lang="en-US" altLang="zh-CN" dirty="0"/>
          </a:p>
          <a:p>
            <a:pPr lvl="1"/>
            <a:r>
              <a:rPr lang="zh-CN" altLang="zh-CN" dirty="0" smtClean="0"/>
              <a:t>西周青铜器大</a:t>
            </a:r>
            <a:r>
              <a:rPr lang="zh-CN" altLang="zh-CN" dirty="0"/>
              <a:t>盂</a:t>
            </a:r>
            <a:r>
              <a:rPr lang="zh-CN" altLang="zh-CN" dirty="0" smtClean="0"/>
              <a:t>鼎铭文：自驭</a:t>
            </a:r>
            <a:r>
              <a:rPr lang="en-US" altLang="zh-CN" dirty="0" smtClean="0"/>
              <a:t>(</a:t>
            </a:r>
            <a:r>
              <a:rPr lang="en-US" altLang="zh-CN" dirty="0" err="1" smtClean="0"/>
              <a:t>yu</a:t>
            </a:r>
            <a:r>
              <a:rPr lang="en-US" altLang="zh-CN" dirty="0" smtClean="0"/>
              <a:t>)</a:t>
            </a:r>
            <a:r>
              <a:rPr lang="zh-CN" altLang="zh-CN" dirty="0" smtClean="0"/>
              <a:t>至于</a:t>
            </a:r>
            <a:r>
              <a:rPr lang="zh-CN" altLang="zh-CN" dirty="0"/>
              <a:t>庶人，六百又</a:t>
            </a:r>
            <a:r>
              <a:rPr lang="zh-CN" altLang="zh-CN" b="1" dirty="0">
                <a:solidFill>
                  <a:srgbClr val="C00000"/>
                </a:solidFill>
              </a:rPr>
              <a:t>五十</a:t>
            </a:r>
            <a:r>
              <a:rPr lang="zh-CN" altLang="zh-CN" dirty="0"/>
              <a:t>又九夫，</a:t>
            </a:r>
            <a:r>
              <a:rPr lang="zh-CN" altLang="zh-CN" dirty="0" smtClean="0"/>
              <a:t>易尸</a:t>
            </a:r>
            <a:r>
              <a:rPr lang="zh-CN" altLang="zh-CN" dirty="0"/>
              <a:t>司王臣十又</a:t>
            </a:r>
            <a:r>
              <a:rPr lang="zh-CN" altLang="zh-CN" b="1" dirty="0">
                <a:solidFill>
                  <a:srgbClr val="C00000"/>
                </a:solidFill>
              </a:rPr>
              <a:t>三</a:t>
            </a:r>
            <a:r>
              <a:rPr lang="zh-CN" altLang="zh-CN" b="1" dirty="0" smtClean="0">
                <a:solidFill>
                  <a:srgbClr val="C00000"/>
                </a:solidFill>
              </a:rPr>
              <a:t>白</a:t>
            </a:r>
            <a:r>
              <a:rPr lang="zh-CN" altLang="zh-CN" dirty="0" smtClean="0"/>
              <a:t>人</a:t>
            </a:r>
            <a:r>
              <a:rPr lang="zh-CN" altLang="zh-CN" dirty="0"/>
              <a:t>鬲，千又五十</a:t>
            </a:r>
            <a:r>
              <a:rPr lang="zh-CN" altLang="zh-CN" dirty="0" smtClean="0"/>
              <a:t>夫</a:t>
            </a:r>
            <a:r>
              <a:rPr lang="zh-CN" altLang="en-US" dirty="0" smtClean="0"/>
              <a:t>。</a:t>
            </a:r>
            <a:endParaRPr lang="en-US" altLang="zh-CN" dirty="0" smtClean="0"/>
          </a:p>
          <a:p>
            <a:pPr lvl="1"/>
            <a:r>
              <a:rPr lang="zh-CN" altLang="zh-CN" dirty="0"/>
              <a:t>小盂鼎铭文</a:t>
            </a:r>
            <a:r>
              <a:rPr lang="zh-CN" altLang="zh-CN" dirty="0" smtClean="0"/>
              <a:t>：</a:t>
            </a:r>
            <a:r>
              <a:rPr lang="zh-CN" altLang="zh-CN" dirty="0"/>
              <a:t>伐鬼方</a:t>
            </a:r>
            <a:r>
              <a:rPr lang="en-US" altLang="zh-CN" dirty="0"/>
              <a:t>□□□</a:t>
            </a:r>
            <a:r>
              <a:rPr lang="zh-CN" altLang="zh-CN" b="1" dirty="0">
                <a:solidFill>
                  <a:srgbClr val="C00000"/>
                </a:solidFill>
              </a:rPr>
              <a:t>三人</a:t>
            </a:r>
            <a:r>
              <a:rPr lang="zh-CN" altLang="zh-CN" dirty="0"/>
              <a:t>获</a:t>
            </a:r>
            <a:r>
              <a:rPr lang="zh-CN" altLang="zh-CN" dirty="0" smtClean="0"/>
              <a:t>馘四千八百</a:t>
            </a:r>
            <a:r>
              <a:rPr lang="en-US" altLang="zh-CN" dirty="0"/>
              <a:t>[</a:t>
            </a:r>
            <a:r>
              <a:rPr lang="zh-CN" altLang="zh-CN" dirty="0"/>
              <a:t>又</a:t>
            </a:r>
            <a:r>
              <a:rPr lang="en-US" altLang="zh-CN" dirty="0"/>
              <a:t>]</a:t>
            </a:r>
            <a:r>
              <a:rPr lang="zh-CN" altLang="zh-CN" dirty="0"/>
              <a:t>二馘。俘人万</a:t>
            </a:r>
            <a:r>
              <a:rPr lang="zh-CN" altLang="zh-CN" b="1" dirty="0">
                <a:solidFill>
                  <a:srgbClr val="C00000"/>
                </a:solidFill>
              </a:rPr>
              <a:t>三千</a:t>
            </a:r>
            <a:r>
              <a:rPr lang="zh-CN" altLang="zh-CN" dirty="0"/>
              <a:t>八十一人。俘马</a:t>
            </a:r>
            <a:r>
              <a:rPr lang="en-US" altLang="zh-CN" dirty="0"/>
              <a:t>□□</a:t>
            </a:r>
            <a:r>
              <a:rPr lang="zh-CN" altLang="zh-CN" dirty="0"/>
              <a:t>匹。俘车卅辆。俘牛</a:t>
            </a:r>
            <a:r>
              <a:rPr lang="zh-CN" altLang="zh-CN" b="1" dirty="0">
                <a:solidFill>
                  <a:srgbClr val="C00000"/>
                </a:solidFill>
              </a:rPr>
              <a:t>三百五十五</a:t>
            </a:r>
            <a:r>
              <a:rPr lang="zh-CN" altLang="zh-CN" dirty="0"/>
              <a:t>牛</a:t>
            </a:r>
            <a:r>
              <a:rPr lang="zh-CN" altLang="zh-CN" dirty="0" smtClean="0"/>
              <a:t>。</a:t>
            </a:r>
            <a:endParaRPr lang="en-US" altLang="zh-CN" dirty="0"/>
          </a:p>
          <a:p>
            <a:pPr lvl="3"/>
            <a:r>
              <a:rPr lang="zh-CN" altLang="en-US" dirty="0" smtClean="0"/>
              <a:t>注：</a:t>
            </a:r>
            <a:r>
              <a:rPr lang="zh-CN" altLang="zh-CN" dirty="0"/>
              <a:t>易</a:t>
            </a:r>
            <a:r>
              <a:rPr lang="zh-CN" altLang="zh-CN" dirty="0" smtClean="0"/>
              <a:t>（赐）</a:t>
            </a:r>
            <a:r>
              <a:rPr lang="zh-CN" altLang="en-US" dirty="0" smtClean="0"/>
              <a:t>；</a:t>
            </a:r>
            <a:r>
              <a:rPr lang="zh-CN" altLang="zh-CN" dirty="0"/>
              <a:t>白</a:t>
            </a:r>
            <a:r>
              <a:rPr lang="zh-CN" altLang="zh-CN" dirty="0" smtClean="0"/>
              <a:t>（伯）</a:t>
            </a:r>
            <a:r>
              <a:rPr lang="zh-CN" altLang="en-US" dirty="0" smtClean="0"/>
              <a:t>；人鬲（奴隶）；</a:t>
            </a:r>
            <a:r>
              <a:rPr lang="zh-CN" altLang="zh-CN" dirty="0" smtClean="0"/>
              <a:t>馘（</a:t>
            </a:r>
            <a:r>
              <a:rPr lang="en-US" altLang="zh-CN" dirty="0" err="1"/>
              <a:t>gu</a:t>
            </a:r>
            <a:r>
              <a:rPr lang="zh-CN" altLang="zh-CN" dirty="0" smtClean="0"/>
              <a:t>ó，首</a:t>
            </a:r>
            <a:r>
              <a:rPr lang="zh-CN" altLang="en-US" dirty="0" smtClean="0"/>
              <a:t>级</a:t>
            </a:r>
            <a:r>
              <a:rPr lang="zh-CN" altLang="zh-CN" dirty="0" smtClean="0"/>
              <a:t>）</a:t>
            </a:r>
            <a:r>
              <a:rPr lang="zh-CN" altLang="en-US" dirty="0" smtClean="0"/>
              <a:t>。</a:t>
            </a:r>
            <a:endParaRPr lang="en-US" altLang="zh-CN" dirty="0" smtClean="0"/>
          </a:p>
          <a:p>
            <a:endParaRPr lang="zh-CN" altLang="en-US" b="1"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0374" y="3844161"/>
            <a:ext cx="8566667" cy="1840602"/>
          </a:xfrm>
          <a:prstGeom prst="rect">
            <a:avLst/>
          </a:prstGeom>
        </p:spPr>
      </p:pic>
      <p:pic>
        <p:nvPicPr>
          <p:cNvPr id="8" name="图片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78371" y="2527949"/>
            <a:ext cx="2666299" cy="3252507"/>
          </a:xfrm>
          <a:prstGeom prst="rect">
            <a:avLst/>
          </a:prstGeom>
        </p:spPr>
      </p:pic>
    </p:spTree>
    <p:extLst>
      <p:ext uri="{BB962C8B-B14F-4D97-AF65-F5344CB8AC3E}">
        <p14:creationId xmlns:p14="http://schemas.microsoft.com/office/powerpoint/2010/main" val="2942276177"/>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6634737" y="2066276"/>
            <a:ext cx="0" cy="35353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645369" y="2902745"/>
            <a:ext cx="65922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659540" y="3843731"/>
            <a:ext cx="65922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6640053" y="4703196"/>
            <a:ext cx="65922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627649" y="5601643"/>
            <a:ext cx="65922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5968429" y="5291607"/>
            <a:ext cx="65922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262057" y="3473364"/>
            <a:ext cx="4316818" cy="648586"/>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lvl="0"/>
            <a:r>
              <a:rPr lang="en-US" altLang="zh-CN" sz="240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1.4.2  </a:t>
            </a:r>
            <a:r>
              <a:rPr lang="zh-CN" altLang="en-US" sz="240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大数据技术发展</a:t>
            </a:r>
            <a:endParaRPr lang="zh-CN" altLang="en-US"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 name="矩形 10"/>
          <p:cNvSpPr/>
          <p:nvPr/>
        </p:nvSpPr>
        <p:spPr>
          <a:xfrm>
            <a:off x="7276228" y="4338140"/>
            <a:ext cx="4316818" cy="648586"/>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lvl="0"/>
            <a:r>
              <a:rPr lang="en-US" altLang="zh-CN" sz="240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1.4.4  </a:t>
            </a:r>
            <a:r>
              <a:rPr lang="zh-CN" altLang="en-US" sz="240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计算社会学发展</a:t>
            </a:r>
            <a:endParaRPr lang="zh-CN" altLang="en-US"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 name="矩形 11"/>
          <p:cNvSpPr/>
          <p:nvPr/>
        </p:nvSpPr>
        <p:spPr>
          <a:xfrm>
            <a:off x="7262057" y="5266717"/>
            <a:ext cx="4316818" cy="648586"/>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lvl="0"/>
            <a:r>
              <a:rPr lang="en-US" altLang="zh-CN" sz="240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1.4.5  </a:t>
            </a:r>
            <a:r>
              <a:rPr lang="zh-CN" altLang="en-US" sz="240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志愿者计算项目</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en-US" altLang="zh-CN" sz="2400" dirty="0"/>
              <a:t>《</a:t>
            </a:r>
            <a:r>
              <a:rPr lang="zh-CN" altLang="en-US" sz="2400" dirty="0"/>
              <a:t>计算机导论</a:t>
            </a:r>
            <a:r>
              <a:rPr lang="en-US" altLang="zh-CN" sz="2400" dirty="0"/>
              <a:t>——</a:t>
            </a:r>
            <a:r>
              <a:rPr lang="zh-CN" altLang="en-US" sz="2400" dirty="0"/>
              <a:t>计算思维和应用技术</a:t>
            </a:r>
            <a:r>
              <a:rPr lang="en-US" altLang="zh-CN" sz="2400" dirty="0"/>
              <a:t>》</a:t>
            </a:r>
            <a:r>
              <a:rPr lang="zh-CN" altLang="en-US" sz="2400" dirty="0"/>
              <a:t>第</a:t>
            </a:r>
            <a:r>
              <a:rPr lang="en-US" altLang="zh-CN" sz="2400" dirty="0"/>
              <a:t>2</a:t>
            </a:r>
            <a:r>
              <a:rPr lang="zh-CN" altLang="en-US" sz="2400" dirty="0"/>
              <a:t>版</a:t>
            </a:r>
          </a:p>
        </p:txBody>
      </p:sp>
      <p:sp>
        <p:nvSpPr>
          <p:cNvPr id="3" name="内容占位符 2"/>
          <p:cNvSpPr>
            <a:spLocks noGrp="1"/>
          </p:cNvSpPr>
          <p:nvPr>
            <p:ph idx="1"/>
          </p:nvPr>
        </p:nvSpPr>
        <p:spPr/>
        <p:txBody>
          <a:bodyPr>
            <a:normAutofit/>
          </a:bodyPr>
          <a:lstStyle/>
          <a:p>
            <a:pPr marL="0" indent="0">
              <a:lnSpc>
                <a:spcPct val="150000"/>
              </a:lnSpc>
              <a:buNone/>
            </a:pPr>
            <a:r>
              <a:rPr lang="zh-CN" altLang="en-US" smtClean="0"/>
              <a:t>               计算机</a:t>
            </a:r>
            <a:endParaRPr lang="zh-CN" altLang="en-US"/>
          </a:p>
        </p:txBody>
      </p:sp>
      <p:graphicFrame>
        <p:nvGraphicFramePr>
          <p:cNvPr id="4" name="图示 3"/>
          <p:cNvGraphicFramePr/>
          <p:nvPr>
            <p:extLst>
              <p:ext uri="{D42A27DB-BD31-4B8C-83A1-F6EECF244321}">
                <p14:modId xmlns:p14="http://schemas.microsoft.com/office/powerpoint/2010/main" val="3244647997"/>
              </p:ext>
            </p:extLst>
          </p:nvPr>
        </p:nvGraphicFramePr>
        <p:xfrm>
          <a:off x="0" y="679205"/>
          <a:ext cx="6946605" cy="51049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5" name="直接连接符 14"/>
          <p:cNvCxnSpPr/>
          <p:nvPr/>
        </p:nvCxnSpPr>
        <p:spPr>
          <a:xfrm>
            <a:off x="6648907" y="2066276"/>
            <a:ext cx="65922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265595" y="1821729"/>
            <a:ext cx="4316818" cy="64858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lvl="0"/>
            <a:r>
              <a:rPr lang="en-US" altLang="zh-CN" sz="240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1.4.1  </a:t>
            </a:r>
            <a:r>
              <a:rPr lang="zh-CN" altLang="en-US" sz="240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物联网技术发展</a:t>
            </a:r>
            <a:endParaRPr lang="zh-CN" altLang="en-US" sz="24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4" name="矩形 23"/>
          <p:cNvSpPr/>
          <p:nvPr/>
        </p:nvSpPr>
        <p:spPr>
          <a:xfrm>
            <a:off x="7265595" y="2647528"/>
            <a:ext cx="4316818" cy="648586"/>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lvl="0"/>
            <a:r>
              <a:rPr lang="en-US" altLang="zh-CN" sz="240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1.4.2  </a:t>
            </a:r>
            <a:r>
              <a:rPr lang="zh-CN" altLang="en-US" sz="240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云计算技术发展</a:t>
            </a:r>
            <a:endParaRPr lang="zh-CN" altLang="en-US"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18128715"/>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1.4.1  </a:t>
            </a:r>
            <a:r>
              <a:rPr lang="zh-CN" altLang="en-US" smtClean="0"/>
              <a:t>物联网技术发展</a:t>
            </a:r>
            <a:endParaRPr lang="zh-CN" altLang="en-US"/>
          </a:p>
        </p:txBody>
      </p:sp>
      <p:sp>
        <p:nvSpPr>
          <p:cNvPr id="3" name="内容占位符 2"/>
          <p:cNvSpPr>
            <a:spLocks noGrp="1"/>
          </p:cNvSpPr>
          <p:nvPr>
            <p:ph idx="1"/>
          </p:nvPr>
        </p:nvSpPr>
        <p:spPr/>
        <p:txBody>
          <a:bodyPr>
            <a:normAutofit/>
          </a:bodyPr>
          <a:lstStyle/>
          <a:p>
            <a:pPr marL="0" indent="0">
              <a:buNone/>
            </a:pPr>
            <a:r>
              <a:rPr lang="en-US" altLang="zh-CN" b="1" dirty="0" smtClean="0"/>
              <a:t>1</a:t>
            </a:r>
            <a:r>
              <a:rPr lang="zh-CN" altLang="en-US" b="1" dirty="0" smtClean="0"/>
              <a:t>、</a:t>
            </a:r>
            <a:r>
              <a:rPr lang="zh-CN" altLang="zh-CN" b="1" dirty="0" smtClean="0"/>
              <a:t>物</a:t>
            </a:r>
            <a:r>
              <a:rPr lang="zh-CN" altLang="zh-CN" b="1" dirty="0"/>
              <a:t>联网的发展</a:t>
            </a:r>
            <a:endParaRPr lang="zh-CN" altLang="zh-CN" dirty="0"/>
          </a:p>
          <a:p>
            <a:pPr lvl="1"/>
            <a:endParaRPr lang="en-US" altLang="zh-CN" sz="1000" dirty="0" smtClean="0"/>
          </a:p>
          <a:p>
            <a:pPr lvl="1"/>
            <a:r>
              <a:rPr lang="en-US" altLang="zh-CN" dirty="0" smtClean="0"/>
              <a:t>2005</a:t>
            </a:r>
            <a:r>
              <a:rPr lang="zh-CN" altLang="zh-CN" dirty="0"/>
              <a:t>年</a:t>
            </a:r>
            <a:r>
              <a:rPr lang="zh-CN" altLang="zh-CN" dirty="0" smtClean="0"/>
              <a:t>，国际</a:t>
            </a:r>
            <a:r>
              <a:rPr lang="zh-CN" altLang="zh-CN" dirty="0"/>
              <a:t>电信</a:t>
            </a:r>
            <a:r>
              <a:rPr lang="zh-CN" altLang="zh-CN" dirty="0" smtClean="0"/>
              <a:t>联盟</a:t>
            </a:r>
            <a:r>
              <a:rPr lang="zh-CN" altLang="zh-CN" sz="1800" dirty="0" smtClean="0"/>
              <a:t>（</a:t>
            </a:r>
            <a:r>
              <a:rPr lang="en-US" altLang="zh-CN" sz="1800" dirty="0" smtClean="0"/>
              <a:t>ITU </a:t>
            </a:r>
            <a:r>
              <a:rPr lang="zh-CN" altLang="zh-CN" sz="1800" dirty="0" smtClean="0"/>
              <a:t>）</a:t>
            </a:r>
            <a:r>
              <a:rPr lang="zh-CN" altLang="zh-CN" dirty="0" smtClean="0"/>
              <a:t>提出</a:t>
            </a:r>
            <a:r>
              <a:rPr lang="zh-CN" altLang="zh-CN" dirty="0"/>
              <a:t>了</a:t>
            </a:r>
            <a:r>
              <a:rPr lang="zh-CN" altLang="zh-CN" b="1" dirty="0">
                <a:solidFill>
                  <a:srgbClr val="C00000"/>
                </a:solidFill>
              </a:rPr>
              <a:t>物</a:t>
            </a:r>
            <a:r>
              <a:rPr lang="zh-CN" altLang="zh-CN" b="1" dirty="0" smtClean="0">
                <a:solidFill>
                  <a:srgbClr val="C00000"/>
                </a:solidFill>
              </a:rPr>
              <a:t>联网</a:t>
            </a:r>
            <a:r>
              <a:rPr lang="zh-CN" altLang="zh-CN" dirty="0" smtClean="0"/>
              <a:t>的</a:t>
            </a:r>
            <a:r>
              <a:rPr lang="zh-CN" altLang="zh-CN" dirty="0"/>
              <a:t>概念</a:t>
            </a:r>
            <a:r>
              <a:rPr lang="zh-CN" altLang="zh-CN" dirty="0" smtClean="0"/>
              <a:t>。</a:t>
            </a:r>
            <a:endParaRPr lang="en-US" altLang="zh-CN" dirty="0" smtClean="0"/>
          </a:p>
          <a:p>
            <a:pPr lvl="1"/>
            <a:r>
              <a:rPr lang="en-US" altLang="zh-CN" dirty="0" smtClean="0"/>
              <a:t>ITU</a:t>
            </a:r>
            <a:r>
              <a:rPr lang="zh-CN" altLang="zh-CN" dirty="0" smtClean="0"/>
              <a:t>指出</a:t>
            </a:r>
            <a:r>
              <a:rPr lang="zh-CN" altLang="zh-CN" dirty="0"/>
              <a:t>：无所不在</a:t>
            </a:r>
            <a:r>
              <a:rPr lang="zh-CN" altLang="zh-CN" dirty="0" smtClean="0"/>
              <a:t>的物联网通信</a:t>
            </a:r>
            <a:r>
              <a:rPr lang="zh-CN" altLang="zh-CN" dirty="0"/>
              <a:t>时代即将来临，世界上所有的物体从轮胎到牙刷、从房屋到纸巾，都可以通过物联网主动进行信息交换。</a:t>
            </a:r>
            <a:r>
              <a:rPr lang="en-US" altLang="zh-CN" dirty="0"/>
              <a:t>RFID</a:t>
            </a:r>
            <a:r>
              <a:rPr lang="zh-CN" altLang="zh-CN" sz="2000" dirty="0"/>
              <a:t>（射频识别）</a:t>
            </a:r>
            <a:r>
              <a:rPr lang="zh-CN" altLang="zh-CN" dirty="0"/>
              <a:t>技术、传感器技术、纳米技术、智能嵌入技术将得到更加广泛的应用。</a:t>
            </a:r>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20259" y="2795783"/>
            <a:ext cx="8783170" cy="4062217"/>
          </a:xfrm>
          <a:prstGeom prst="rect">
            <a:avLst/>
          </a:prstGeom>
        </p:spPr>
      </p:pic>
    </p:spTree>
    <p:extLst>
      <p:ext uri="{BB962C8B-B14F-4D97-AF65-F5344CB8AC3E}">
        <p14:creationId xmlns:p14="http://schemas.microsoft.com/office/powerpoint/2010/main" val="1809250502"/>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293100" y="3251200"/>
            <a:ext cx="3898900" cy="3606800"/>
          </a:xfrm>
          <a:prstGeom prst="rect">
            <a:avLst/>
          </a:prstGeom>
        </p:spPr>
      </p:pic>
      <p:sp>
        <p:nvSpPr>
          <p:cNvPr id="2" name="标题 1"/>
          <p:cNvSpPr>
            <a:spLocks noGrp="1"/>
          </p:cNvSpPr>
          <p:nvPr>
            <p:ph type="title"/>
          </p:nvPr>
        </p:nvSpPr>
        <p:spPr/>
        <p:txBody>
          <a:bodyPr/>
          <a:lstStyle/>
          <a:p>
            <a:r>
              <a:rPr lang="en-US" altLang="zh-CN" smtClean="0"/>
              <a:t>1.4.1  </a:t>
            </a:r>
            <a:r>
              <a:rPr lang="zh-CN" altLang="en-US" smtClean="0"/>
              <a:t>物联网技术发展</a:t>
            </a:r>
            <a:endParaRPr lang="zh-CN" altLang="en-US"/>
          </a:p>
        </p:txBody>
      </p:sp>
      <p:sp>
        <p:nvSpPr>
          <p:cNvPr id="3" name="内容占位符 2"/>
          <p:cNvSpPr>
            <a:spLocks noGrp="1"/>
          </p:cNvSpPr>
          <p:nvPr>
            <p:ph idx="1"/>
          </p:nvPr>
        </p:nvSpPr>
        <p:spPr/>
        <p:txBody>
          <a:bodyPr>
            <a:normAutofit/>
          </a:bodyPr>
          <a:lstStyle/>
          <a:p>
            <a:pPr marL="0" indent="0">
              <a:buNone/>
            </a:pPr>
            <a:r>
              <a:rPr lang="en-US" altLang="zh-CN" b="1" dirty="0" smtClean="0"/>
              <a:t>2</a:t>
            </a:r>
            <a:r>
              <a:rPr lang="zh-CN" altLang="en-US" b="1" dirty="0" smtClean="0"/>
              <a:t>、</a:t>
            </a:r>
            <a:r>
              <a:rPr lang="zh-CN" altLang="zh-CN" b="1" dirty="0" smtClean="0"/>
              <a:t>物</a:t>
            </a:r>
            <a:r>
              <a:rPr lang="zh-CN" altLang="zh-CN" b="1" dirty="0"/>
              <a:t>联网的定义</a:t>
            </a:r>
            <a:endParaRPr lang="zh-CN" altLang="zh-CN" dirty="0"/>
          </a:p>
          <a:p>
            <a:pPr lvl="1"/>
            <a:endParaRPr lang="en-US" altLang="zh-CN" sz="1000" dirty="0" smtClean="0"/>
          </a:p>
          <a:p>
            <a:pPr lvl="1"/>
            <a:r>
              <a:rPr lang="zh-CN" altLang="zh-CN" dirty="0" smtClean="0"/>
              <a:t>物联网定义：</a:t>
            </a:r>
            <a:endParaRPr lang="en-US" altLang="zh-CN" dirty="0" smtClean="0"/>
          </a:p>
          <a:p>
            <a:pPr marL="0" lvl="1" indent="0">
              <a:buNone/>
            </a:pPr>
            <a:r>
              <a:rPr lang="en-US" altLang="zh-CN" dirty="0"/>
              <a:t> </a:t>
            </a:r>
            <a:r>
              <a:rPr lang="en-US" altLang="zh-CN" dirty="0" smtClean="0"/>
              <a:t>   </a:t>
            </a:r>
            <a:r>
              <a:rPr lang="zh-CN" altLang="zh-CN" dirty="0" smtClean="0"/>
              <a:t>将</a:t>
            </a:r>
            <a:r>
              <a:rPr lang="zh-CN" altLang="zh-CN" dirty="0"/>
              <a:t>物品通过射频识别信息、传感设备与互联网连接起来，实现物品的智能化</a:t>
            </a:r>
            <a:r>
              <a:rPr lang="zh-CN" altLang="zh-CN" dirty="0" smtClean="0"/>
              <a:t>识别</a:t>
            </a:r>
            <a:endParaRPr lang="en-US" altLang="zh-CN" dirty="0" smtClean="0"/>
          </a:p>
          <a:p>
            <a:pPr marL="0" lvl="1" indent="0">
              <a:buNone/>
            </a:pPr>
            <a:r>
              <a:rPr lang="en-US" altLang="zh-CN" dirty="0"/>
              <a:t> </a:t>
            </a:r>
            <a:r>
              <a:rPr lang="en-US" altLang="zh-CN" dirty="0" smtClean="0"/>
              <a:t>   </a:t>
            </a:r>
            <a:r>
              <a:rPr lang="zh-CN" altLang="zh-CN" dirty="0" smtClean="0"/>
              <a:t>和</a:t>
            </a:r>
            <a:r>
              <a:rPr lang="zh-CN" altLang="zh-CN" dirty="0"/>
              <a:t>管理</a:t>
            </a:r>
            <a:r>
              <a:rPr lang="zh-CN" altLang="zh-CN" dirty="0" smtClean="0"/>
              <a:t>。</a:t>
            </a:r>
            <a:endParaRPr lang="en-US" altLang="zh-CN" dirty="0" smtClean="0"/>
          </a:p>
          <a:p>
            <a:pPr lvl="1"/>
            <a:endParaRPr lang="en-US" altLang="zh-CN" dirty="0" smtClean="0"/>
          </a:p>
          <a:p>
            <a:pPr lvl="1"/>
            <a:r>
              <a:rPr lang="zh-CN" altLang="zh-CN" b="1" dirty="0" smtClean="0">
                <a:solidFill>
                  <a:srgbClr val="C00000"/>
                </a:solidFill>
              </a:rPr>
              <a:t>互联网特征</a:t>
            </a:r>
            <a:r>
              <a:rPr lang="zh-CN" altLang="en-US" b="1" dirty="0" smtClean="0"/>
              <a:t>：</a:t>
            </a:r>
            <a:r>
              <a:rPr lang="zh-CN" altLang="zh-CN" dirty="0" smtClean="0"/>
              <a:t>联网</a:t>
            </a:r>
            <a:r>
              <a:rPr lang="zh-CN" altLang="zh-CN" dirty="0"/>
              <a:t>的</a:t>
            </a:r>
            <a:r>
              <a:rPr lang="zh-CN" altLang="zh-CN" dirty="0" smtClean="0"/>
              <a:t>物品能够</a:t>
            </a:r>
            <a:r>
              <a:rPr lang="zh-CN" altLang="zh-CN" dirty="0"/>
              <a:t>实现互联</a:t>
            </a:r>
            <a:r>
              <a:rPr lang="zh-CN" altLang="zh-CN" dirty="0" smtClean="0"/>
              <a:t>互通</a:t>
            </a:r>
            <a:r>
              <a:rPr lang="zh-CN" altLang="en-US" dirty="0" smtClean="0"/>
              <a:t>；</a:t>
            </a:r>
            <a:endParaRPr lang="en-US" altLang="zh-CN" dirty="0" smtClean="0"/>
          </a:p>
          <a:p>
            <a:pPr lvl="1"/>
            <a:r>
              <a:rPr lang="zh-CN" altLang="zh-CN" b="1" dirty="0" smtClean="0">
                <a:solidFill>
                  <a:srgbClr val="C00000"/>
                </a:solidFill>
              </a:rPr>
              <a:t>识别</a:t>
            </a:r>
            <a:r>
              <a:rPr lang="zh-CN" altLang="zh-CN" b="1" dirty="0">
                <a:solidFill>
                  <a:srgbClr val="C00000"/>
                </a:solidFill>
              </a:rPr>
              <a:t>与通信</a:t>
            </a:r>
            <a:r>
              <a:rPr lang="zh-CN" altLang="zh-CN" b="1" dirty="0" smtClean="0">
                <a:solidFill>
                  <a:srgbClr val="C00000"/>
                </a:solidFill>
              </a:rPr>
              <a:t>特征</a:t>
            </a:r>
            <a:r>
              <a:rPr lang="zh-CN" altLang="en-US" b="1" dirty="0" smtClean="0"/>
              <a:t>：</a:t>
            </a:r>
            <a:r>
              <a:rPr lang="zh-CN" altLang="zh-CN" dirty="0" smtClean="0"/>
              <a:t>物具备</a:t>
            </a:r>
            <a:r>
              <a:rPr lang="zh-CN" altLang="zh-CN" dirty="0"/>
              <a:t>自动</a:t>
            </a:r>
            <a:r>
              <a:rPr lang="zh-CN" altLang="zh-CN" dirty="0" smtClean="0"/>
              <a:t>识别与</a:t>
            </a:r>
            <a:r>
              <a:rPr lang="zh-CN" altLang="zh-CN" dirty="0"/>
              <a:t>物物</a:t>
            </a:r>
            <a:r>
              <a:rPr lang="zh-CN" altLang="zh-CN" dirty="0" smtClean="0"/>
              <a:t>通信的功能</a:t>
            </a:r>
            <a:r>
              <a:rPr lang="zh-CN" altLang="en-US" dirty="0" smtClean="0"/>
              <a:t>；</a:t>
            </a:r>
            <a:endParaRPr lang="en-US" altLang="zh-CN" dirty="0" smtClean="0"/>
          </a:p>
          <a:p>
            <a:pPr lvl="1"/>
            <a:r>
              <a:rPr lang="zh-CN" altLang="zh-CN" b="1" dirty="0" smtClean="0">
                <a:solidFill>
                  <a:srgbClr val="C00000"/>
                </a:solidFill>
              </a:rPr>
              <a:t>智能化特征</a:t>
            </a:r>
            <a:r>
              <a:rPr lang="zh-CN" altLang="en-US" b="1" dirty="0" smtClean="0"/>
              <a:t>：</a:t>
            </a:r>
            <a:r>
              <a:rPr lang="zh-CN" altLang="zh-CN" dirty="0" smtClean="0"/>
              <a:t>网络具有</a:t>
            </a:r>
            <a:r>
              <a:rPr lang="zh-CN" altLang="zh-CN" dirty="0"/>
              <a:t>自动化、自我反馈与智能控制的特点</a:t>
            </a:r>
            <a:r>
              <a:rPr lang="zh-CN" altLang="zh-CN" dirty="0" smtClean="0"/>
              <a:t>。</a:t>
            </a:r>
            <a:endParaRPr lang="en-US" altLang="zh-CN" dirty="0" smtClean="0"/>
          </a:p>
          <a:p>
            <a:pPr lvl="1"/>
            <a:endParaRPr lang="en-US" altLang="zh-CN" dirty="0"/>
          </a:p>
          <a:p>
            <a:pPr lvl="1"/>
            <a:r>
              <a:rPr lang="zh-CN" altLang="zh-CN" dirty="0"/>
              <a:t>通俗地说，</a:t>
            </a:r>
            <a:r>
              <a:rPr lang="zh-CN" altLang="zh-CN" b="1" dirty="0">
                <a:solidFill>
                  <a:srgbClr val="C00000"/>
                </a:solidFill>
              </a:rPr>
              <a:t>物联网就是物物相连的互联网</a:t>
            </a:r>
            <a:r>
              <a:rPr lang="zh-CN" altLang="zh-CN" dirty="0"/>
              <a:t>。</a:t>
            </a:r>
            <a:endParaRPr lang="en-US" altLang="zh-CN" dirty="0" smtClean="0"/>
          </a:p>
          <a:p>
            <a:pPr lvl="1"/>
            <a:endParaRPr lang="zh-CN" altLang="zh-CN" dirty="0"/>
          </a:p>
        </p:txBody>
      </p:sp>
    </p:spTree>
    <p:extLst>
      <p:ext uri="{BB962C8B-B14F-4D97-AF65-F5344CB8AC3E}">
        <p14:creationId xmlns:p14="http://schemas.microsoft.com/office/powerpoint/2010/main" val="959546285"/>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1.4.1  </a:t>
            </a:r>
            <a:r>
              <a:rPr lang="zh-CN" altLang="en-US" smtClean="0"/>
              <a:t>物联网技术发展</a:t>
            </a:r>
            <a:endParaRPr lang="zh-CN" altLang="en-US"/>
          </a:p>
        </p:txBody>
      </p:sp>
      <p:sp>
        <p:nvSpPr>
          <p:cNvPr id="3" name="内容占位符 2"/>
          <p:cNvSpPr>
            <a:spLocks noGrp="1"/>
          </p:cNvSpPr>
          <p:nvPr>
            <p:ph idx="1"/>
          </p:nvPr>
        </p:nvSpPr>
        <p:spPr/>
        <p:txBody>
          <a:bodyPr>
            <a:normAutofit/>
          </a:bodyPr>
          <a:lstStyle/>
          <a:p>
            <a:pPr lvl="1"/>
            <a:r>
              <a:rPr lang="zh-CN" altLang="zh-CN"/>
              <a:t>物联网的核心技术和应用</a:t>
            </a:r>
            <a:endParaRPr lang="zh-CN" altLang="en-US"/>
          </a:p>
        </p:txBody>
      </p:sp>
      <p:sp>
        <p:nvSpPr>
          <p:cNvPr id="4" name="圆角矩形 3"/>
          <p:cNvSpPr/>
          <p:nvPr/>
        </p:nvSpPr>
        <p:spPr>
          <a:xfrm>
            <a:off x="3955293" y="5714575"/>
            <a:ext cx="2360427" cy="486117"/>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物</a:t>
            </a:r>
            <a:r>
              <a:rPr lang="zh-CN" altLang="en-US" sz="20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联网基本结构</a:t>
            </a:r>
            <a:endPar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23163" y="1374848"/>
            <a:ext cx="4460948" cy="4339727"/>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315740" y="617469"/>
            <a:ext cx="5876260" cy="6240531"/>
          </a:xfrm>
          <a:prstGeom prst="rect">
            <a:avLst/>
          </a:prstGeom>
        </p:spPr>
      </p:pic>
    </p:spTree>
    <p:extLst>
      <p:ext uri="{BB962C8B-B14F-4D97-AF65-F5344CB8AC3E}">
        <p14:creationId xmlns:p14="http://schemas.microsoft.com/office/powerpoint/2010/main" val="380871302"/>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1.4.1  </a:t>
            </a:r>
            <a:r>
              <a:rPr lang="zh-CN" altLang="en-US" smtClean="0"/>
              <a:t>物联网技术发展</a:t>
            </a:r>
            <a:endParaRPr lang="zh-CN" altLang="en-US"/>
          </a:p>
        </p:txBody>
      </p:sp>
      <p:sp>
        <p:nvSpPr>
          <p:cNvPr id="3" name="内容占位符 2"/>
          <p:cNvSpPr>
            <a:spLocks noGrp="1"/>
          </p:cNvSpPr>
          <p:nvPr>
            <p:ph idx="1"/>
          </p:nvPr>
        </p:nvSpPr>
        <p:spPr/>
        <p:txBody>
          <a:bodyPr>
            <a:normAutofit/>
          </a:bodyPr>
          <a:lstStyle/>
          <a:p>
            <a:pPr marL="0" lvl="1" indent="0">
              <a:buNone/>
            </a:pPr>
            <a:r>
              <a:rPr lang="en-US" altLang="zh-CN" dirty="0" smtClean="0"/>
              <a:t>【</a:t>
            </a:r>
            <a:r>
              <a:rPr lang="zh-CN" altLang="en-US" dirty="0" smtClean="0"/>
              <a:t>例</a:t>
            </a:r>
            <a:r>
              <a:rPr lang="en-US" altLang="zh-CN" dirty="0" smtClean="0"/>
              <a:t>】</a:t>
            </a:r>
            <a:r>
              <a:rPr lang="zh-CN" altLang="en-US" dirty="0" smtClean="0"/>
              <a:t>物联网在医院管理中的应用</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93603" y="1055998"/>
            <a:ext cx="9698444" cy="5802002"/>
          </a:xfrm>
          <a:prstGeom prst="rect">
            <a:avLst/>
          </a:prstGeom>
        </p:spPr>
      </p:pic>
    </p:spTree>
    <p:extLst>
      <p:ext uri="{BB962C8B-B14F-4D97-AF65-F5344CB8AC3E}">
        <p14:creationId xmlns:p14="http://schemas.microsoft.com/office/powerpoint/2010/main" val="3480377631"/>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1.4.1  </a:t>
            </a:r>
            <a:r>
              <a:rPr lang="zh-CN" altLang="en-US" smtClean="0"/>
              <a:t>物联网技术发展</a:t>
            </a:r>
            <a:endParaRPr lang="zh-CN" altLang="en-US"/>
          </a:p>
        </p:txBody>
      </p:sp>
      <p:sp>
        <p:nvSpPr>
          <p:cNvPr id="3" name="内容占位符 2"/>
          <p:cNvSpPr>
            <a:spLocks noGrp="1"/>
          </p:cNvSpPr>
          <p:nvPr>
            <p:ph idx="1"/>
          </p:nvPr>
        </p:nvSpPr>
        <p:spPr/>
        <p:txBody>
          <a:bodyPr>
            <a:normAutofit/>
          </a:bodyPr>
          <a:lstStyle/>
          <a:p>
            <a:pPr marL="0" lvl="1" indent="0">
              <a:buNone/>
            </a:pPr>
            <a:r>
              <a:rPr lang="en-US" altLang="zh-CN" dirty="0" smtClean="0"/>
              <a:t>【</a:t>
            </a:r>
            <a:r>
              <a:rPr lang="zh-CN" altLang="en-US" dirty="0" smtClean="0"/>
              <a:t>例</a:t>
            </a:r>
            <a:r>
              <a:rPr lang="en-US" altLang="zh-CN" dirty="0" smtClean="0"/>
              <a:t>】</a:t>
            </a:r>
            <a:r>
              <a:rPr lang="zh-CN" altLang="en-US" dirty="0" smtClean="0"/>
              <a:t>物联网在交通管理中的应用。</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73986" y="1138574"/>
            <a:ext cx="9066915" cy="5719425"/>
          </a:xfrm>
          <a:prstGeom prst="rect">
            <a:avLst/>
          </a:prstGeom>
        </p:spPr>
      </p:pic>
    </p:spTree>
    <p:extLst>
      <p:ext uri="{BB962C8B-B14F-4D97-AF65-F5344CB8AC3E}">
        <p14:creationId xmlns:p14="http://schemas.microsoft.com/office/powerpoint/2010/main" val="2404274782"/>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1.4.1  </a:t>
            </a:r>
            <a:r>
              <a:rPr lang="zh-CN" altLang="en-US" smtClean="0"/>
              <a:t>物联网技术发展</a:t>
            </a:r>
            <a:endParaRPr lang="zh-CN" altLang="en-US"/>
          </a:p>
        </p:txBody>
      </p:sp>
      <p:sp>
        <p:nvSpPr>
          <p:cNvPr id="3" name="内容占位符 2"/>
          <p:cNvSpPr>
            <a:spLocks noGrp="1"/>
          </p:cNvSpPr>
          <p:nvPr>
            <p:ph idx="1"/>
          </p:nvPr>
        </p:nvSpPr>
        <p:spPr/>
        <p:txBody>
          <a:bodyPr>
            <a:normAutofit/>
          </a:bodyPr>
          <a:lstStyle/>
          <a:p>
            <a:pPr marL="0" lvl="1" indent="0">
              <a:buNone/>
            </a:pPr>
            <a:r>
              <a:rPr lang="en-US" altLang="zh-CN" dirty="0" smtClean="0"/>
              <a:t>【</a:t>
            </a:r>
            <a:r>
              <a:rPr lang="zh-CN" altLang="en-US" dirty="0" smtClean="0"/>
              <a:t>例</a:t>
            </a:r>
            <a:r>
              <a:rPr lang="en-US" altLang="zh-CN" dirty="0" smtClean="0"/>
              <a:t>】</a:t>
            </a:r>
            <a:r>
              <a:rPr lang="zh-CN" altLang="en-US" dirty="0" smtClean="0"/>
              <a:t>物联网中的传感网络。</a:t>
            </a:r>
            <a:endParaRPr lang="zh-CN" altLang="en-US" dirty="0"/>
          </a:p>
        </p:txBody>
      </p:sp>
      <p:sp>
        <p:nvSpPr>
          <p:cNvPr id="4" name="圆角矩形 3"/>
          <p:cNvSpPr/>
          <p:nvPr/>
        </p:nvSpPr>
        <p:spPr>
          <a:xfrm>
            <a:off x="8016949" y="5700491"/>
            <a:ext cx="2849525" cy="486117"/>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arn-CL" altLang="zh-CN" sz="2000" b="1"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Alto</a:t>
            </a:r>
            <a:r>
              <a:rPr lang="zh-CN" altLang="en-US" sz="20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微机（ </a:t>
            </a:r>
            <a:r>
              <a:rPr lang="en-US" altLang="zh-CN" sz="20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1975</a:t>
            </a:r>
            <a:r>
              <a:rPr lang="zh-CN" altLang="en-US" sz="20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p>
        </p:txBody>
      </p:sp>
      <p:pic>
        <p:nvPicPr>
          <p:cNvPr id="5" name="图片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88460" y="1127058"/>
            <a:ext cx="9501298" cy="5730942"/>
          </a:xfrm>
          <a:prstGeom prst="rect">
            <a:avLst/>
          </a:prstGeom>
        </p:spPr>
      </p:pic>
    </p:spTree>
    <p:extLst>
      <p:ext uri="{BB962C8B-B14F-4D97-AF65-F5344CB8AC3E}">
        <p14:creationId xmlns:p14="http://schemas.microsoft.com/office/powerpoint/2010/main" val="1003854421"/>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10374" y="2288727"/>
            <a:ext cx="10058400" cy="3640407"/>
          </a:xfrm>
          <a:prstGeom prst="rect">
            <a:avLst/>
          </a:prstGeom>
        </p:spPr>
      </p:pic>
      <p:sp>
        <p:nvSpPr>
          <p:cNvPr id="2" name="标题 1"/>
          <p:cNvSpPr>
            <a:spLocks noGrp="1"/>
          </p:cNvSpPr>
          <p:nvPr>
            <p:ph type="title"/>
          </p:nvPr>
        </p:nvSpPr>
        <p:spPr/>
        <p:txBody>
          <a:bodyPr/>
          <a:lstStyle/>
          <a:p>
            <a:r>
              <a:rPr lang="en-US" altLang="zh-CN" smtClean="0"/>
              <a:t>1.4.2  </a:t>
            </a:r>
            <a:r>
              <a:rPr lang="zh-CN" altLang="en-US" smtClean="0"/>
              <a:t>云计算技术发展</a:t>
            </a:r>
            <a:endParaRPr lang="zh-CN" altLang="en-US"/>
          </a:p>
        </p:txBody>
      </p:sp>
      <p:sp>
        <p:nvSpPr>
          <p:cNvPr id="3" name="内容占位符 2"/>
          <p:cNvSpPr>
            <a:spLocks noGrp="1"/>
          </p:cNvSpPr>
          <p:nvPr>
            <p:ph idx="1"/>
          </p:nvPr>
        </p:nvSpPr>
        <p:spPr/>
        <p:txBody>
          <a:bodyPr>
            <a:normAutofit/>
          </a:bodyPr>
          <a:lstStyle/>
          <a:p>
            <a:pPr lvl="1"/>
            <a:r>
              <a:rPr lang="zh-CN" altLang="en-US" dirty="0" smtClean="0"/>
              <a:t>云</a:t>
            </a:r>
            <a:r>
              <a:rPr lang="zh-CN" altLang="en-US" dirty="0"/>
              <a:t>计算将网络中分布的计算、存储、服务设备、网络软件等</a:t>
            </a:r>
            <a:r>
              <a:rPr lang="zh-CN" altLang="en-US" b="1" dirty="0">
                <a:solidFill>
                  <a:srgbClr val="C00000"/>
                </a:solidFill>
              </a:rPr>
              <a:t>资源集中</a:t>
            </a:r>
            <a:r>
              <a:rPr lang="zh-CN" altLang="en-US" dirty="0"/>
              <a:t>起来，将资源以</a:t>
            </a:r>
            <a:r>
              <a:rPr lang="zh-CN" altLang="en-US" b="1" dirty="0">
                <a:solidFill>
                  <a:srgbClr val="C00000"/>
                </a:solidFill>
              </a:rPr>
              <a:t>虚拟化</a:t>
            </a:r>
            <a:r>
              <a:rPr lang="zh-CN" altLang="en-US" dirty="0"/>
              <a:t>的方式为用户提供方便快捷的</a:t>
            </a:r>
            <a:r>
              <a:rPr lang="zh-CN" altLang="en-US" b="1" dirty="0">
                <a:solidFill>
                  <a:srgbClr val="C00000"/>
                </a:solidFill>
              </a:rPr>
              <a:t>服务</a:t>
            </a:r>
            <a:r>
              <a:rPr lang="zh-CN" altLang="en-US" dirty="0" smtClean="0"/>
              <a:t>。</a:t>
            </a:r>
            <a:endParaRPr lang="en-US" altLang="zh-CN" dirty="0" smtClean="0"/>
          </a:p>
          <a:p>
            <a:pPr lvl="1"/>
            <a:r>
              <a:rPr lang="zh-CN" altLang="en-US" dirty="0"/>
              <a:t>云计算是一种</a:t>
            </a:r>
            <a:r>
              <a:rPr lang="zh-CN" altLang="en-US" dirty="0">
                <a:solidFill>
                  <a:srgbClr val="C00000"/>
                </a:solidFill>
              </a:rPr>
              <a:t>基于因特网的超级计算模式。</a:t>
            </a:r>
            <a:endParaRPr lang="en-US" altLang="zh-CN" dirty="0">
              <a:solidFill>
                <a:srgbClr val="C00000"/>
              </a:solidFill>
            </a:endParaRPr>
          </a:p>
          <a:p>
            <a:pPr lvl="2"/>
            <a:r>
              <a:rPr lang="zh-CN" altLang="en-US" dirty="0"/>
              <a:t>在远程数据中心，几万台服务器和设备连成一片，各种计算资源共同组成了庞大的数据中心。</a:t>
            </a:r>
            <a:endParaRPr lang="en-US" altLang="zh-CN" dirty="0"/>
          </a:p>
          <a:p>
            <a:pPr lvl="1"/>
            <a:endParaRPr lang="en-US" altLang="zh-CN" dirty="0" smtClean="0"/>
          </a:p>
          <a:p>
            <a:pPr lvl="1"/>
            <a:endParaRPr lang="en-US" altLang="zh-CN" dirty="0" smtClean="0"/>
          </a:p>
        </p:txBody>
      </p:sp>
    </p:spTree>
    <p:extLst>
      <p:ext uri="{BB962C8B-B14F-4D97-AF65-F5344CB8AC3E}">
        <p14:creationId xmlns:p14="http://schemas.microsoft.com/office/powerpoint/2010/main" val="487641865"/>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1.4.2  </a:t>
            </a:r>
            <a:r>
              <a:rPr lang="zh-CN" altLang="en-US" smtClean="0"/>
              <a:t>云计算技术发展</a:t>
            </a:r>
            <a:endParaRPr lang="zh-CN" altLang="en-US"/>
          </a:p>
        </p:txBody>
      </p:sp>
      <p:sp>
        <p:nvSpPr>
          <p:cNvPr id="3" name="内容占位符 2"/>
          <p:cNvSpPr>
            <a:spLocks noGrp="1"/>
          </p:cNvSpPr>
          <p:nvPr>
            <p:ph idx="1"/>
          </p:nvPr>
        </p:nvSpPr>
        <p:spPr/>
        <p:txBody>
          <a:bodyPr>
            <a:normAutofit/>
          </a:bodyPr>
          <a:lstStyle/>
          <a:p>
            <a:r>
              <a:rPr lang="zh-CN" altLang="zh-CN" smtClean="0"/>
              <a:t>计算机</a:t>
            </a:r>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3681"/>
            <a:ext cx="12192000" cy="6871681"/>
          </a:xfrm>
          <a:prstGeom prst="rect">
            <a:avLst/>
          </a:prstGeom>
        </p:spPr>
      </p:pic>
      <p:sp>
        <p:nvSpPr>
          <p:cNvPr id="6" name="圆角矩形 5"/>
          <p:cNvSpPr/>
          <p:nvPr/>
        </p:nvSpPr>
        <p:spPr>
          <a:xfrm>
            <a:off x="6624084" y="86500"/>
            <a:ext cx="2541181" cy="486117"/>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云计算系统</a:t>
            </a:r>
            <a:r>
              <a:rPr lang="zh-CN" altLang="en-US" sz="20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结构</a:t>
            </a:r>
            <a:endPar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86997592"/>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1.4.2  </a:t>
            </a:r>
            <a:r>
              <a:rPr lang="zh-CN" altLang="en-US" smtClean="0"/>
              <a:t>云计算技术发展</a:t>
            </a:r>
            <a:endParaRPr lang="zh-CN" altLang="en-US"/>
          </a:p>
        </p:txBody>
      </p:sp>
      <p:sp>
        <p:nvSpPr>
          <p:cNvPr id="3" name="内容占位符 2"/>
          <p:cNvSpPr>
            <a:spLocks noGrp="1"/>
          </p:cNvSpPr>
          <p:nvPr>
            <p:ph idx="1"/>
          </p:nvPr>
        </p:nvSpPr>
        <p:spPr/>
        <p:txBody>
          <a:bodyPr>
            <a:normAutofit/>
          </a:bodyPr>
          <a:lstStyle/>
          <a:p>
            <a:pPr lvl="1"/>
            <a:r>
              <a:rPr lang="zh-CN" altLang="en-US"/>
              <a:t>用户通过终端接入网络，向“</a:t>
            </a:r>
            <a:r>
              <a:rPr lang="zh-CN" altLang="en-US" b="1">
                <a:solidFill>
                  <a:srgbClr val="C00000"/>
                </a:solidFill>
              </a:rPr>
              <a:t>云</a:t>
            </a:r>
            <a:r>
              <a:rPr lang="zh-CN" altLang="en-US"/>
              <a:t>”提出需求；</a:t>
            </a:r>
            <a:endParaRPr lang="en-US" altLang="zh-CN"/>
          </a:p>
          <a:p>
            <a:pPr lvl="1"/>
            <a:r>
              <a:rPr lang="zh-CN" altLang="en-US"/>
              <a:t>“云”接受请求后组织资源，通过网络为用户提供服务。</a:t>
            </a:r>
            <a:endParaRPr lang="en-US" altLang="zh-CN"/>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43000" y="1561888"/>
            <a:ext cx="9064256" cy="3922034"/>
          </a:xfrm>
          <a:prstGeom prst="rect">
            <a:avLst/>
          </a:prstGeom>
        </p:spPr>
      </p:pic>
    </p:spTree>
    <p:extLst>
      <p:ext uri="{BB962C8B-B14F-4D97-AF65-F5344CB8AC3E}">
        <p14:creationId xmlns:p14="http://schemas.microsoft.com/office/powerpoint/2010/main" val="598465443"/>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58219" y="1999860"/>
            <a:ext cx="3980272" cy="3971037"/>
          </a:xfrm>
          <a:prstGeom prst="rect">
            <a:avLst/>
          </a:prstGeom>
        </p:spPr>
      </p:pic>
      <p:sp>
        <p:nvSpPr>
          <p:cNvPr id="2" name="标题 1"/>
          <p:cNvSpPr>
            <a:spLocks noGrp="1"/>
          </p:cNvSpPr>
          <p:nvPr>
            <p:ph type="title"/>
          </p:nvPr>
        </p:nvSpPr>
        <p:spPr/>
        <p:txBody>
          <a:bodyPr/>
          <a:lstStyle/>
          <a:p>
            <a:r>
              <a:rPr lang="en-US" altLang="zh-CN" smtClean="0"/>
              <a:t>1.1.1  </a:t>
            </a:r>
            <a:r>
              <a:rPr lang="zh-CN" altLang="en-US" smtClean="0"/>
              <a:t>早期的计算工具</a:t>
            </a:r>
            <a:endParaRPr lang="zh-CN" altLang="en-US"/>
          </a:p>
        </p:txBody>
      </p:sp>
      <p:sp>
        <p:nvSpPr>
          <p:cNvPr id="3" name="内容占位符 2"/>
          <p:cNvSpPr>
            <a:spLocks noGrp="1"/>
          </p:cNvSpPr>
          <p:nvPr>
            <p:ph idx="1"/>
          </p:nvPr>
        </p:nvSpPr>
        <p:spPr/>
        <p:txBody>
          <a:bodyPr>
            <a:normAutofit/>
          </a:bodyPr>
          <a:lstStyle/>
          <a:p>
            <a:pPr marL="0" indent="0">
              <a:buNone/>
            </a:pPr>
            <a:r>
              <a:rPr lang="en-US" altLang="zh-CN" b="1" dirty="0" smtClean="0"/>
              <a:t>3</a:t>
            </a:r>
            <a:r>
              <a:rPr lang="zh-CN" altLang="en-US" b="1" dirty="0" smtClean="0"/>
              <a:t>、</a:t>
            </a:r>
            <a:r>
              <a:rPr lang="zh-CN" altLang="en-US" b="1" dirty="0"/>
              <a:t>算筹</a:t>
            </a:r>
          </a:p>
          <a:p>
            <a:pPr lvl="1"/>
            <a:endParaRPr lang="en-US" altLang="zh-CN" sz="1000" dirty="0" smtClean="0"/>
          </a:p>
          <a:p>
            <a:pPr lvl="1"/>
            <a:r>
              <a:rPr lang="zh-CN" altLang="en-US" dirty="0" smtClean="0"/>
              <a:t>成语“运筹帷幄”</a:t>
            </a:r>
            <a:r>
              <a:rPr lang="zh-CN" altLang="zh-CN" dirty="0"/>
              <a:t>中的</a:t>
            </a:r>
            <a:r>
              <a:rPr lang="en-US" altLang="zh-CN" dirty="0"/>
              <a:t>“</a:t>
            </a:r>
            <a:r>
              <a:rPr lang="zh-CN" altLang="zh-CN" b="1" dirty="0">
                <a:solidFill>
                  <a:srgbClr val="C00000"/>
                </a:solidFill>
              </a:rPr>
              <a:t>筹</a:t>
            </a:r>
            <a:r>
              <a:rPr lang="en-US" altLang="zh-CN" dirty="0"/>
              <a:t>”</a:t>
            </a:r>
            <a:r>
              <a:rPr lang="zh-CN" altLang="zh-CN" dirty="0"/>
              <a:t>就是指算筹。</a:t>
            </a:r>
            <a:endParaRPr lang="en-US" altLang="zh-CN" dirty="0" smtClean="0"/>
          </a:p>
          <a:p>
            <a:pPr lvl="1"/>
            <a:r>
              <a:rPr lang="zh-CN" altLang="en-US" dirty="0" smtClean="0"/>
              <a:t> 祖</a:t>
            </a:r>
            <a:r>
              <a:rPr lang="zh-CN" altLang="en-US" dirty="0"/>
              <a:t>冲之</a:t>
            </a:r>
            <a:r>
              <a:rPr lang="zh-CN" altLang="en-US" sz="1800" dirty="0"/>
              <a:t>（</a:t>
            </a:r>
            <a:r>
              <a:rPr lang="en-US" altLang="zh-CN" sz="1800" dirty="0"/>
              <a:t>429-500</a:t>
            </a:r>
            <a:r>
              <a:rPr lang="zh-CN" altLang="en-US" sz="1800" dirty="0"/>
              <a:t>年）</a:t>
            </a:r>
            <a:r>
              <a:rPr lang="zh-CN" altLang="en-US" dirty="0"/>
              <a:t>借助算筹将圆周率计算到了小数点后第</a:t>
            </a:r>
            <a:r>
              <a:rPr lang="en-US" altLang="zh-CN" dirty="0"/>
              <a:t>7</a:t>
            </a:r>
            <a:r>
              <a:rPr lang="zh-CN" altLang="en-US" dirty="0" smtClean="0"/>
              <a:t>位。</a:t>
            </a:r>
            <a:endParaRPr lang="zh-CN" altLang="en-US"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圆角矩形 15"/>
          <p:cNvSpPr/>
          <p:nvPr/>
        </p:nvSpPr>
        <p:spPr>
          <a:xfrm>
            <a:off x="7219801" y="5771914"/>
            <a:ext cx="1765300" cy="486117"/>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算筹的运算</a:t>
            </a:r>
            <a:endPar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34394" y="3212021"/>
            <a:ext cx="4483100" cy="2438400"/>
          </a:xfrm>
          <a:prstGeom prst="rect">
            <a:avLst/>
          </a:prstGeom>
        </p:spPr>
      </p:pic>
    </p:spTree>
    <p:extLst>
      <p:ext uri="{BB962C8B-B14F-4D97-AF65-F5344CB8AC3E}">
        <p14:creationId xmlns:p14="http://schemas.microsoft.com/office/powerpoint/2010/main" val="2397989368"/>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1005" y="869112"/>
            <a:ext cx="8675135" cy="4792281"/>
          </a:xfrm>
          <a:prstGeom prst="rect">
            <a:avLst/>
          </a:prstGeom>
        </p:spPr>
      </p:pic>
      <p:sp>
        <p:nvSpPr>
          <p:cNvPr id="2" name="标题 1"/>
          <p:cNvSpPr>
            <a:spLocks noGrp="1"/>
          </p:cNvSpPr>
          <p:nvPr>
            <p:ph type="title"/>
          </p:nvPr>
        </p:nvSpPr>
        <p:spPr/>
        <p:txBody>
          <a:bodyPr/>
          <a:lstStyle/>
          <a:p>
            <a:r>
              <a:rPr lang="en-US" altLang="zh-CN" smtClean="0"/>
              <a:t>1.4.2  </a:t>
            </a:r>
            <a:r>
              <a:rPr lang="zh-CN" altLang="en-US" smtClean="0"/>
              <a:t>云计算技术发展</a:t>
            </a:r>
            <a:endParaRPr lang="zh-CN" altLang="en-US"/>
          </a:p>
        </p:txBody>
      </p:sp>
      <p:sp>
        <p:nvSpPr>
          <p:cNvPr id="3" name="内容占位符 2"/>
          <p:cNvSpPr>
            <a:spLocks noGrp="1"/>
          </p:cNvSpPr>
          <p:nvPr>
            <p:ph idx="1"/>
          </p:nvPr>
        </p:nvSpPr>
        <p:spPr/>
        <p:txBody>
          <a:bodyPr>
            <a:normAutofit/>
          </a:bodyPr>
          <a:lstStyle/>
          <a:p>
            <a:pPr lvl="1"/>
            <a:r>
              <a:rPr lang="zh-CN" altLang="en-US" smtClean="0"/>
              <a:t>云计算将转变</a:t>
            </a:r>
            <a:r>
              <a:rPr lang="en-US" altLang="zh-CN" smtClean="0"/>
              <a:t>IT</a:t>
            </a:r>
            <a:r>
              <a:rPr lang="zh-CN" altLang="en-US" smtClean="0"/>
              <a:t>的服务方式和用户使用习惯</a:t>
            </a:r>
            <a:endParaRPr lang="zh-CN" altLang="en-US"/>
          </a:p>
        </p:txBody>
      </p:sp>
      <p:pic>
        <p:nvPicPr>
          <p:cNvPr id="1126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806956" y="3430133"/>
            <a:ext cx="2857500" cy="2771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85548081"/>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1.4.3  </a:t>
            </a:r>
            <a:r>
              <a:rPr lang="zh-CN" altLang="en-US" smtClean="0"/>
              <a:t>大数据技术发展</a:t>
            </a:r>
            <a:endParaRPr lang="zh-CN" altLang="en-US"/>
          </a:p>
        </p:txBody>
      </p:sp>
      <p:sp>
        <p:nvSpPr>
          <p:cNvPr id="3" name="内容占位符 2"/>
          <p:cNvSpPr>
            <a:spLocks noGrp="1"/>
          </p:cNvSpPr>
          <p:nvPr>
            <p:ph idx="1"/>
          </p:nvPr>
        </p:nvSpPr>
        <p:spPr/>
        <p:txBody>
          <a:bodyPr>
            <a:normAutofit/>
          </a:bodyPr>
          <a:lstStyle/>
          <a:p>
            <a:pPr marL="0" indent="0">
              <a:buNone/>
            </a:pPr>
            <a:r>
              <a:rPr lang="en-US" altLang="zh-CN" b="1" smtClean="0"/>
              <a:t>1</a:t>
            </a:r>
            <a:r>
              <a:rPr lang="zh-CN" altLang="en-US" b="1" smtClean="0"/>
              <a:t>、</a:t>
            </a:r>
            <a:r>
              <a:rPr lang="zh-CN" altLang="zh-CN" b="1" smtClean="0"/>
              <a:t>大</a:t>
            </a:r>
            <a:r>
              <a:rPr lang="zh-CN" altLang="zh-CN" b="1"/>
              <a:t>数据时代</a:t>
            </a:r>
            <a:endParaRPr lang="zh-CN" altLang="zh-CN"/>
          </a:p>
          <a:p>
            <a:pPr lvl="1"/>
            <a:endParaRPr lang="en-US" altLang="zh-CN" sz="1000" smtClean="0"/>
          </a:p>
          <a:p>
            <a:pPr lvl="1"/>
            <a:r>
              <a:rPr lang="zh-CN" altLang="zh-CN" smtClean="0"/>
              <a:t>互联网的</a:t>
            </a:r>
            <a:r>
              <a:rPr lang="zh-CN" altLang="zh-CN"/>
              <a:t>数据每年增长</a:t>
            </a:r>
            <a:r>
              <a:rPr lang="en-US" altLang="zh-CN"/>
              <a:t>50</a:t>
            </a:r>
            <a:r>
              <a:rPr lang="en-US" altLang="zh-CN" smtClean="0"/>
              <a:t>%</a:t>
            </a:r>
            <a:r>
              <a:rPr lang="zh-CN" altLang="en-US" smtClean="0"/>
              <a:t>；</a:t>
            </a:r>
            <a:endParaRPr lang="en-US" altLang="zh-CN" smtClean="0"/>
          </a:p>
          <a:p>
            <a:pPr lvl="1"/>
            <a:r>
              <a:rPr lang="zh-CN" altLang="zh-CN" smtClean="0"/>
              <a:t>目前</a:t>
            </a:r>
            <a:r>
              <a:rPr lang="zh-CN" altLang="zh-CN"/>
              <a:t>世界上</a:t>
            </a:r>
            <a:r>
              <a:rPr lang="en-US" altLang="zh-CN"/>
              <a:t>90%</a:t>
            </a:r>
            <a:r>
              <a:rPr lang="zh-CN" altLang="zh-CN"/>
              <a:t>以上的数据是最近几年才产生的</a:t>
            </a:r>
            <a:r>
              <a:rPr lang="zh-CN" altLang="zh-CN" smtClean="0"/>
              <a:t>。</a:t>
            </a:r>
            <a:endParaRPr lang="en-US" altLang="zh-CN" smtClean="0"/>
          </a:p>
          <a:p>
            <a:pPr lvl="1"/>
            <a:r>
              <a:rPr lang="en-US" altLang="zh-CN" smtClean="0"/>
              <a:t>85</a:t>
            </a:r>
            <a:r>
              <a:rPr lang="en-US" altLang="zh-CN"/>
              <a:t>%</a:t>
            </a:r>
            <a:r>
              <a:rPr lang="zh-CN" altLang="zh-CN"/>
              <a:t>的数据由传感器和计算机设备自动生成</a:t>
            </a:r>
            <a:r>
              <a:rPr lang="zh-CN" altLang="zh-CN" smtClean="0"/>
              <a:t>。</a:t>
            </a:r>
            <a:endParaRPr lang="en-US" altLang="zh-CN" smtClean="0"/>
          </a:p>
          <a:p>
            <a:pPr lvl="3"/>
            <a:r>
              <a:rPr lang="zh-CN" altLang="zh-CN" smtClean="0"/>
              <a:t>例如，一个计算车辆</a:t>
            </a:r>
            <a:r>
              <a:rPr lang="zh-CN" altLang="zh-CN"/>
              <a:t>流量的交通遥测应用</a:t>
            </a:r>
            <a:r>
              <a:rPr lang="zh-CN" altLang="zh-CN" smtClean="0"/>
              <a:t>，会</a:t>
            </a:r>
            <a:r>
              <a:rPr lang="zh-CN" altLang="zh-CN"/>
              <a:t>产生大量的数据</a:t>
            </a:r>
            <a:r>
              <a:rPr lang="zh-CN" altLang="zh-CN" smtClean="0"/>
              <a:t>。</a:t>
            </a:r>
            <a:endParaRPr lang="zh-CN" altLang="zh-CN"/>
          </a:p>
        </p:txBody>
      </p:sp>
      <p:pic>
        <p:nvPicPr>
          <p:cNvPr id="6" name="图片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9382" y="2712263"/>
            <a:ext cx="10692700" cy="3061216"/>
          </a:xfrm>
          <a:prstGeom prst="rect">
            <a:avLst/>
          </a:prstGeom>
        </p:spPr>
      </p:pic>
    </p:spTree>
    <p:extLst>
      <p:ext uri="{BB962C8B-B14F-4D97-AF65-F5344CB8AC3E}">
        <p14:creationId xmlns:p14="http://schemas.microsoft.com/office/powerpoint/2010/main" val="1878796862"/>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1.4.3  </a:t>
            </a:r>
            <a:r>
              <a:rPr lang="zh-CN" altLang="en-US" smtClean="0"/>
              <a:t>大数据技术发展</a:t>
            </a:r>
            <a:endParaRPr lang="zh-CN" altLang="en-US"/>
          </a:p>
        </p:txBody>
      </p:sp>
      <p:sp>
        <p:nvSpPr>
          <p:cNvPr id="3" name="内容占位符 2"/>
          <p:cNvSpPr>
            <a:spLocks noGrp="1"/>
          </p:cNvSpPr>
          <p:nvPr>
            <p:ph idx="1"/>
          </p:nvPr>
        </p:nvSpPr>
        <p:spPr/>
        <p:txBody>
          <a:bodyPr>
            <a:normAutofit/>
          </a:bodyPr>
          <a:lstStyle/>
          <a:p>
            <a:pPr marL="0" lvl="1" indent="0">
              <a:buNone/>
            </a:pPr>
            <a:r>
              <a:rPr lang="en-US" altLang="zh-CN" dirty="0" smtClean="0"/>
              <a:t>【</a:t>
            </a:r>
            <a:r>
              <a:rPr lang="zh-CN" altLang="en-US" dirty="0" smtClean="0"/>
              <a:t>扩展</a:t>
            </a:r>
            <a:r>
              <a:rPr lang="en-US" altLang="zh-CN" dirty="0" smtClean="0"/>
              <a:t>】</a:t>
            </a:r>
            <a:r>
              <a:rPr lang="zh-CN" altLang="en-US" dirty="0"/>
              <a:t>互联网上的 </a:t>
            </a:r>
            <a:r>
              <a:rPr lang="en-US" altLang="zh-CN" dirty="0"/>
              <a:t>60 </a:t>
            </a:r>
            <a:r>
              <a:rPr lang="zh-CN" altLang="en-US" dirty="0"/>
              <a:t>秒内会发生什么</a:t>
            </a:r>
            <a:r>
              <a:rPr lang="zh-CN" altLang="en-US" dirty="0" smtClean="0"/>
              <a:t>？</a:t>
            </a:r>
            <a:endParaRPr lang="en-US" altLang="zh-CN" dirty="0" smtClean="0"/>
          </a:p>
          <a:p>
            <a:pPr lvl="2"/>
            <a:r>
              <a:rPr lang="en-US" altLang="zh-CN" dirty="0" smtClean="0"/>
              <a:t>Pandora</a:t>
            </a:r>
            <a:r>
              <a:rPr lang="zh-CN" altLang="en-US" dirty="0" smtClean="0"/>
              <a:t>播放</a:t>
            </a:r>
            <a:r>
              <a:rPr lang="en-US" altLang="zh-CN" dirty="0" smtClean="0"/>
              <a:t>2</a:t>
            </a:r>
            <a:r>
              <a:rPr lang="zh-CN" altLang="en-US" dirty="0" smtClean="0"/>
              <a:t> </a:t>
            </a:r>
            <a:r>
              <a:rPr lang="en-US" altLang="zh-CN" dirty="0" smtClean="0"/>
              <a:t>1.3</a:t>
            </a:r>
            <a:r>
              <a:rPr lang="zh-CN" altLang="en-US" dirty="0" smtClean="0"/>
              <a:t>万小时音乐</a:t>
            </a:r>
            <a:endParaRPr lang="zh-CN" altLang="en-US" dirty="0"/>
          </a:p>
          <a:p>
            <a:pPr lvl="2"/>
            <a:r>
              <a:rPr lang="en-US" altLang="zh-CN" dirty="0" smtClean="0"/>
              <a:t>Craigslist</a:t>
            </a:r>
            <a:r>
              <a:rPr lang="zh-CN" altLang="en-US" dirty="0" smtClean="0"/>
              <a:t>增加</a:t>
            </a:r>
            <a:r>
              <a:rPr lang="en-US" altLang="zh-CN" dirty="0" smtClean="0"/>
              <a:t>1.2</a:t>
            </a:r>
            <a:r>
              <a:rPr lang="zh-CN" altLang="en-US" dirty="0" smtClean="0"/>
              <a:t>万个</a:t>
            </a:r>
            <a:r>
              <a:rPr lang="zh-CN" altLang="en-US" dirty="0"/>
              <a:t>新</a:t>
            </a:r>
            <a:r>
              <a:rPr lang="zh-CN" altLang="en-US" dirty="0" smtClean="0"/>
              <a:t>广告</a:t>
            </a:r>
            <a:endParaRPr lang="zh-CN" altLang="en-US" dirty="0"/>
          </a:p>
          <a:p>
            <a:pPr lvl="2"/>
            <a:r>
              <a:rPr lang="en-US" altLang="zh-CN" dirty="0" smtClean="0"/>
              <a:t>Skype</a:t>
            </a:r>
            <a:r>
              <a:rPr lang="zh-CN" altLang="en-US" dirty="0" smtClean="0"/>
              <a:t>语音</a:t>
            </a:r>
            <a:r>
              <a:rPr lang="zh-CN" altLang="en-US" dirty="0"/>
              <a:t>通话时</a:t>
            </a:r>
            <a:r>
              <a:rPr lang="zh-CN" altLang="en-US" dirty="0" smtClean="0"/>
              <a:t>长</a:t>
            </a:r>
            <a:r>
              <a:rPr lang="en-US" altLang="zh-CN" dirty="0" smtClean="0"/>
              <a:t>37 </a:t>
            </a:r>
            <a:r>
              <a:rPr lang="zh-CN" altLang="en-US" dirty="0" smtClean="0"/>
              <a:t>万分钟</a:t>
            </a:r>
            <a:endParaRPr lang="zh-CN" altLang="en-US" dirty="0"/>
          </a:p>
          <a:p>
            <a:pPr lvl="2"/>
            <a:r>
              <a:rPr lang="en-US" altLang="zh-CN" dirty="0" smtClean="0"/>
              <a:t>Flickr</a:t>
            </a:r>
            <a:r>
              <a:rPr lang="zh-CN" altLang="en-US" dirty="0"/>
              <a:t>上</a:t>
            </a:r>
            <a:r>
              <a:rPr lang="zh-CN" altLang="en-US" dirty="0" smtClean="0"/>
              <a:t>传</a:t>
            </a:r>
            <a:r>
              <a:rPr lang="en-US" altLang="zh-CN" dirty="0" smtClean="0"/>
              <a:t>6600</a:t>
            </a:r>
            <a:r>
              <a:rPr lang="zh-CN" altLang="en-US" dirty="0" smtClean="0"/>
              <a:t>张图片</a:t>
            </a:r>
            <a:endParaRPr lang="zh-CN" altLang="en-US" dirty="0"/>
          </a:p>
          <a:p>
            <a:pPr lvl="2"/>
            <a:r>
              <a:rPr lang="en-US" altLang="zh-CN" dirty="0" smtClean="0"/>
              <a:t>Facebook</a:t>
            </a:r>
            <a:r>
              <a:rPr lang="zh-CN" altLang="en-US" dirty="0" smtClean="0"/>
              <a:t>发布</a:t>
            </a:r>
            <a:r>
              <a:rPr lang="en-US" altLang="zh-CN" dirty="0" smtClean="0"/>
              <a:t>7.9</a:t>
            </a:r>
            <a:r>
              <a:rPr lang="zh-CN" altLang="en-US" dirty="0" smtClean="0"/>
              <a:t>万个帖子</a:t>
            </a:r>
            <a:endParaRPr lang="zh-CN" altLang="en-US" dirty="0"/>
          </a:p>
          <a:p>
            <a:pPr lvl="2"/>
            <a:r>
              <a:rPr lang="en-US" altLang="zh-CN" dirty="0" smtClean="0"/>
              <a:t>Google </a:t>
            </a:r>
            <a:r>
              <a:rPr lang="zh-CN" altLang="en-US" dirty="0" smtClean="0"/>
              <a:t>处理</a:t>
            </a:r>
            <a:r>
              <a:rPr lang="en-US" altLang="zh-CN" dirty="0" smtClean="0"/>
              <a:t>69</a:t>
            </a:r>
            <a:r>
              <a:rPr lang="zh-CN" altLang="en-US" dirty="0" smtClean="0"/>
              <a:t>万次</a:t>
            </a:r>
            <a:r>
              <a:rPr lang="zh-CN" altLang="en-US" dirty="0"/>
              <a:t>搜索</a:t>
            </a:r>
            <a:r>
              <a:rPr lang="zh-CN" altLang="en-US" dirty="0" smtClean="0"/>
              <a:t>请求</a:t>
            </a:r>
            <a:endParaRPr lang="zh-CN" altLang="en-US" dirty="0"/>
          </a:p>
          <a:p>
            <a:pPr lvl="2"/>
            <a:r>
              <a:rPr lang="zh-CN" altLang="en-US" dirty="0" smtClean="0"/>
              <a:t>发送</a:t>
            </a:r>
            <a:r>
              <a:rPr lang="en-US" altLang="zh-CN" dirty="0" smtClean="0"/>
              <a:t>1.68</a:t>
            </a:r>
            <a:r>
              <a:rPr lang="zh-CN" altLang="en-US" dirty="0" smtClean="0"/>
              <a:t>亿</a:t>
            </a:r>
            <a:r>
              <a:rPr lang="zh-CN" altLang="en-US" dirty="0"/>
              <a:t>封</a:t>
            </a:r>
            <a:r>
              <a:rPr lang="zh-CN" altLang="en-US" dirty="0" smtClean="0"/>
              <a:t>电子邮件</a:t>
            </a:r>
            <a:endParaRPr lang="en-US" altLang="zh-CN" dirty="0" smtClean="0"/>
          </a:p>
          <a:p>
            <a:pPr lvl="2"/>
            <a:r>
              <a:rPr lang="zh-CN" altLang="en-US" dirty="0" smtClean="0"/>
              <a:t>发表</a:t>
            </a:r>
            <a:r>
              <a:rPr lang="en-US" altLang="zh-CN" dirty="0" smtClean="0"/>
              <a:t>1500</a:t>
            </a:r>
            <a:r>
              <a:rPr lang="zh-CN" altLang="en-US" dirty="0" smtClean="0"/>
              <a:t>篇</a:t>
            </a:r>
            <a:r>
              <a:rPr lang="zh-CN" altLang="en-US" dirty="0"/>
              <a:t>博</a:t>
            </a:r>
            <a:r>
              <a:rPr lang="zh-CN" altLang="en-US" dirty="0" smtClean="0"/>
              <a:t>文</a:t>
            </a:r>
            <a:endParaRPr lang="zh-CN" altLang="en-US" dirty="0"/>
          </a:p>
          <a:p>
            <a:pPr lvl="2"/>
            <a:r>
              <a:rPr lang="en-US" altLang="zh-CN" dirty="0" smtClean="0"/>
              <a:t>YouTube</a:t>
            </a:r>
            <a:r>
              <a:rPr lang="zh-CN" altLang="en-US" dirty="0" smtClean="0"/>
              <a:t>上</a:t>
            </a:r>
            <a:r>
              <a:rPr lang="en-US" altLang="zh-CN" dirty="0" smtClean="0"/>
              <a:t>600</a:t>
            </a:r>
            <a:r>
              <a:rPr lang="zh-CN" altLang="en-US" dirty="0" smtClean="0"/>
              <a:t>多</a:t>
            </a:r>
            <a:r>
              <a:rPr lang="zh-CN" altLang="en-US" dirty="0"/>
              <a:t>个新视频上</a:t>
            </a:r>
            <a:r>
              <a:rPr lang="zh-CN" altLang="en-US" dirty="0" smtClean="0"/>
              <a:t>传</a:t>
            </a:r>
            <a:endParaRPr lang="zh-CN" altLang="en-US" dirty="0"/>
          </a:p>
          <a:p>
            <a:pPr lvl="2"/>
            <a:r>
              <a:rPr lang="en-US" altLang="zh-CN" dirty="0" smtClean="0"/>
              <a:t>Answers.com</a:t>
            </a:r>
            <a:r>
              <a:rPr lang="zh-CN" altLang="en-US" dirty="0" smtClean="0"/>
              <a:t>收到</a:t>
            </a:r>
            <a:r>
              <a:rPr lang="en-US" altLang="zh-CN" dirty="0" smtClean="0"/>
              <a:t>100</a:t>
            </a:r>
            <a:r>
              <a:rPr lang="zh-CN" altLang="en-US" dirty="0" smtClean="0"/>
              <a:t>多</a:t>
            </a:r>
            <a:r>
              <a:rPr lang="zh-CN" altLang="en-US" dirty="0"/>
              <a:t>个</a:t>
            </a:r>
            <a:r>
              <a:rPr lang="zh-CN" altLang="en-US" dirty="0" smtClean="0"/>
              <a:t>问题</a:t>
            </a:r>
            <a:endParaRPr lang="zh-CN" altLang="en-US" dirty="0"/>
          </a:p>
          <a:p>
            <a:pPr lvl="2"/>
            <a:r>
              <a:rPr lang="en-US" altLang="zh-CN" dirty="0" smtClean="0"/>
              <a:t>Urban </a:t>
            </a:r>
            <a:r>
              <a:rPr lang="zh-CN" altLang="en-US" dirty="0"/>
              <a:t>词典增加一个</a:t>
            </a:r>
            <a:r>
              <a:rPr lang="zh-CN" altLang="en-US" dirty="0" smtClean="0"/>
              <a:t>新词意</a:t>
            </a:r>
            <a:endParaRPr lang="zh-CN" altLang="en-US" dirty="0"/>
          </a:p>
          <a:p>
            <a:pPr lvl="2"/>
            <a:r>
              <a:rPr lang="zh-CN" altLang="en-US" dirty="0" smtClean="0"/>
              <a:t>。。。。。</a:t>
            </a:r>
            <a:endParaRPr lang="en-US" altLang="zh-CN" dirty="0" smtClean="0"/>
          </a:p>
          <a:p>
            <a:pPr lvl="2"/>
            <a:r>
              <a:rPr lang="zh-CN" altLang="en-US" dirty="0" smtClean="0"/>
              <a:t>这</a:t>
            </a:r>
            <a:r>
              <a:rPr lang="en-US" altLang="zh-CN" dirty="0" smtClean="0"/>
              <a:t>60</a:t>
            </a:r>
            <a:r>
              <a:rPr lang="zh-CN" altLang="en-US" dirty="0" smtClean="0"/>
              <a:t>秒</a:t>
            </a:r>
            <a:r>
              <a:rPr lang="zh-CN" altLang="en-US" dirty="0"/>
              <a:t>中，是否也有你的功劳</a:t>
            </a:r>
            <a:r>
              <a:rPr lang="zh-CN" altLang="en-US" dirty="0" smtClean="0"/>
              <a:t>？</a:t>
            </a:r>
            <a:endParaRPr lang="en-US" altLang="zh-CN" dirty="0" smtClean="0"/>
          </a:p>
        </p:txBody>
      </p:sp>
      <p:pic>
        <p:nvPicPr>
          <p:cNvPr id="5" name="图片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635255" y="1270000"/>
            <a:ext cx="6049926" cy="4285364"/>
          </a:xfrm>
          <a:prstGeom prst="rect">
            <a:avLst/>
          </a:prstGeom>
        </p:spPr>
      </p:pic>
    </p:spTree>
    <p:extLst>
      <p:ext uri="{BB962C8B-B14F-4D97-AF65-F5344CB8AC3E}">
        <p14:creationId xmlns:p14="http://schemas.microsoft.com/office/powerpoint/2010/main" val="2209678608"/>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1.4.3  </a:t>
            </a:r>
            <a:r>
              <a:rPr lang="zh-CN" altLang="en-US" smtClean="0"/>
              <a:t>大数据技术发展</a:t>
            </a:r>
            <a:endParaRPr lang="zh-CN" altLang="en-US"/>
          </a:p>
        </p:txBody>
      </p:sp>
      <p:sp>
        <p:nvSpPr>
          <p:cNvPr id="3" name="内容占位符 2"/>
          <p:cNvSpPr>
            <a:spLocks noGrp="1"/>
          </p:cNvSpPr>
          <p:nvPr>
            <p:ph idx="1"/>
          </p:nvPr>
        </p:nvSpPr>
        <p:spPr/>
        <p:txBody>
          <a:bodyPr>
            <a:normAutofit/>
          </a:bodyPr>
          <a:lstStyle/>
          <a:p>
            <a:pPr marL="0" lvl="1" indent="0">
              <a:buNone/>
            </a:pPr>
            <a:r>
              <a:rPr lang="en-US" altLang="zh-CN" dirty="0" smtClean="0"/>
              <a:t>【</a:t>
            </a:r>
            <a:r>
              <a:rPr lang="zh-CN" altLang="en-US" dirty="0" smtClean="0"/>
              <a:t>例</a:t>
            </a:r>
            <a:r>
              <a:rPr lang="en-US" altLang="zh-CN" dirty="0" smtClean="0"/>
              <a:t>】</a:t>
            </a:r>
            <a:r>
              <a:rPr lang="zh-CN" altLang="en-US" dirty="0" smtClean="0"/>
              <a:t>大</a:t>
            </a:r>
            <a:r>
              <a:rPr lang="zh-CN" altLang="zh-CN" dirty="0" smtClean="0"/>
              <a:t>数据</a:t>
            </a:r>
            <a:r>
              <a:rPr lang="zh-CN" altLang="en-US" dirty="0" smtClean="0"/>
              <a:t>的</a:t>
            </a:r>
            <a:r>
              <a:rPr lang="zh-CN" altLang="zh-CN" dirty="0" smtClean="0"/>
              <a:t>生成。</a:t>
            </a:r>
            <a:endParaRPr lang="en-US" altLang="zh-CN" dirty="0" smtClean="0"/>
          </a:p>
        </p:txBody>
      </p:sp>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34877" y="1038815"/>
            <a:ext cx="11479646" cy="4543277"/>
          </a:xfrm>
          <a:prstGeom prst="rect">
            <a:avLst/>
          </a:prstGeom>
        </p:spPr>
      </p:pic>
    </p:spTree>
    <p:extLst>
      <p:ext uri="{BB962C8B-B14F-4D97-AF65-F5344CB8AC3E}">
        <p14:creationId xmlns:p14="http://schemas.microsoft.com/office/powerpoint/2010/main" val="2588112498"/>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1.4.4  </a:t>
            </a:r>
            <a:r>
              <a:rPr lang="zh-CN" altLang="en-US" smtClean="0"/>
              <a:t>计算社会学发展</a:t>
            </a:r>
            <a:endParaRPr lang="zh-CN" altLang="en-US"/>
          </a:p>
        </p:txBody>
      </p:sp>
      <p:sp>
        <p:nvSpPr>
          <p:cNvPr id="3" name="内容占位符 2"/>
          <p:cNvSpPr>
            <a:spLocks noGrp="1"/>
          </p:cNvSpPr>
          <p:nvPr>
            <p:ph idx="1"/>
          </p:nvPr>
        </p:nvSpPr>
        <p:spPr/>
        <p:txBody>
          <a:bodyPr>
            <a:normAutofit/>
          </a:bodyPr>
          <a:lstStyle/>
          <a:p>
            <a:pPr marL="0" indent="0">
              <a:buNone/>
            </a:pPr>
            <a:r>
              <a:rPr lang="en-US" altLang="zh-CN" b="1"/>
              <a:t>2</a:t>
            </a:r>
            <a:r>
              <a:rPr lang="zh-CN" altLang="en-US" b="1"/>
              <a:t>、</a:t>
            </a:r>
            <a:r>
              <a:rPr lang="zh-CN" altLang="zh-CN" b="1"/>
              <a:t>大数据的特点</a:t>
            </a:r>
            <a:endParaRPr lang="zh-CN" altLang="zh-CN"/>
          </a:p>
          <a:p>
            <a:pPr lvl="1"/>
            <a:endParaRPr lang="en-US" altLang="zh-CN" sz="1000" smtClean="0"/>
          </a:p>
          <a:p>
            <a:pPr lvl="1"/>
            <a:r>
              <a:rPr lang="zh-CN" altLang="zh-CN" smtClean="0"/>
              <a:t>大</a:t>
            </a:r>
            <a:r>
              <a:rPr lang="zh-CN" altLang="zh-CN"/>
              <a:t>数据</a:t>
            </a:r>
            <a:r>
              <a:rPr lang="zh-CN" altLang="zh-CN" smtClean="0"/>
              <a:t>是体量巨大</a:t>
            </a:r>
            <a:r>
              <a:rPr lang="zh-CN" altLang="zh-CN"/>
              <a:t>，数据类别特别多的数据集，并且无法</a:t>
            </a:r>
            <a:r>
              <a:rPr lang="zh-CN" altLang="zh-CN" smtClean="0"/>
              <a:t>通过主流</a:t>
            </a:r>
            <a:r>
              <a:rPr lang="zh-CN" altLang="zh-CN"/>
              <a:t>软件工具，在合理时间内达到提取、管理、处理、并整理成为有用的信息。</a:t>
            </a:r>
            <a:endParaRPr lang="en-US" altLang="zh-CN"/>
          </a:p>
          <a:p>
            <a:pPr lvl="1"/>
            <a:endParaRPr lang="en-US" altLang="zh-CN" smtClean="0"/>
          </a:p>
          <a:p>
            <a:pPr lvl="1"/>
            <a:r>
              <a:rPr lang="zh-CN" altLang="zh-CN" smtClean="0"/>
              <a:t>大数据特点</a:t>
            </a:r>
            <a:r>
              <a:rPr lang="zh-CN" altLang="en-US"/>
              <a:t>：</a:t>
            </a:r>
            <a:endParaRPr lang="en-US" altLang="zh-CN"/>
          </a:p>
          <a:p>
            <a:pPr lvl="1"/>
            <a:endParaRPr lang="zh-CN" altLang="zh-CN"/>
          </a:p>
        </p:txBody>
      </p:sp>
      <p:sp>
        <p:nvSpPr>
          <p:cNvPr id="4" name="圆角矩形 3"/>
          <p:cNvSpPr/>
          <p:nvPr/>
        </p:nvSpPr>
        <p:spPr>
          <a:xfrm>
            <a:off x="6028688" y="2446926"/>
            <a:ext cx="1807534" cy="486117"/>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传统数据</a:t>
            </a:r>
            <a:endPar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aphicFrame>
        <p:nvGraphicFramePr>
          <p:cNvPr id="5" name="图示 4"/>
          <p:cNvGraphicFramePr/>
          <p:nvPr>
            <p:extLst>
              <p:ext uri="{D42A27DB-BD31-4B8C-83A1-F6EECF244321}">
                <p14:modId xmlns:p14="http://schemas.microsoft.com/office/powerpoint/2010/main" val="2116294966"/>
              </p:ext>
            </p:extLst>
          </p:nvPr>
        </p:nvGraphicFramePr>
        <p:xfrm>
          <a:off x="2510480" y="2695777"/>
          <a:ext cx="8239051" cy="33951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圆角矩形 16"/>
          <p:cNvSpPr/>
          <p:nvPr/>
        </p:nvSpPr>
        <p:spPr>
          <a:xfrm>
            <a:off x="8658577" y="2471730"/>
            <a:ext cx="1807534" cy="486117"/>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大数据</a:t>
            </a:r>
            <a:endPar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圆角矩形 17"/>
          <p:cNvSpPr/>
          <p:nvPr/>
        </p:nvSpPr>
        <p:spPr>
          <a:xfrm>
            <a:off x="3597340" y="2446925"/>
            <a:ext cx="1807534" cy="486117"/>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特征</a:t>
            </a:r>
            <a:endPar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82815453"/>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1.4.3  </a:t>
            </a:r>
            <a:r>
              <a:rPr lang="zh-CN" altLang="en-US" smtClean="0"/>
              <a:t>大数据技术发展</a:t>
            </a:r>
            <a:endParaRPr lang="zh-CN" altLang="en-US"/>
          </a:p>
        </p:txBody>
      </p:sp>
      <p:sp>
        <p:nvSpPr>
          <p:cNvPr id="3" name="内容占位符 2"/>
          <p:cNvSpPr>
            <a:spLocks noGrp="1"/>
          </p:cNvSpPr>
          <p:nvPr>
            <p:ph idx="1"/>
          </p:nvPr>
        </p:nvSpPr>
        <p:spPr/>
        <p:txBody>
          <a:bodyPr>
            <a:normAutofit/>
          </a:bodyPr>
          <a:lstStyle/>
          <a:p>
            <a:pPr marL="0" indent="0">
              <a:buNone/>
            </a:pPr>
            <a:r>
              <a:rPr lang="en-US" altLang="zh-CN" b="1" dirty="0" smtClean="0"/>
              <a:t>3</a:t>
            </a:r>
            <a:r>
              <a:rPr lang="zh-CN" altLang="en-US" b="1" dirty="0" smtClean="0"/>
              <a:t>、</a:t>
            </a:r>
            <a:r>
              <a:rPr lang="zh-CN" altLang="zh-CN" b="1" dirty="0" smtClean="0"/>
              <a:t>大</a:t>
            </a:r>
            <a:r>
              <a:rPr lang="zh-CN" altLang="zh-CN" b="1" dirty="0"/>
              <a:t>数据处理技术</a:t>
            </a:r>
            <a:endParaRPr lang="zh-CN" altLang="zh-CN" dirty="0"/>
          </a:p>
          <a:p>
            <a:pPr lvl="1"/>
            <a:endParaRPr lang="en-US" altLang="zh-CN" sz="1000" dirty="0" smtClean="0"/>
          </a:p>
          <a:p>
            <a:pPr lvl="1"/>
            <a:r>
              <a:rPr lang="zh-CN" altLang="en-US" dirty="0" smtClean="0"/>
              <a:t>处理</a:t>
            </a:r>
            <a:r>
              <a:rPr lang="zh-CN" altLang="zh-CN" dirty="0" smtClean="0"/>
              <a:t>原则：</a:t>
            </a:r>
            <a:endParaRPr lang="en-US" altLang="zh-CN" dirty="0"/>
          </a:p>
          <a:p>
            <a:pPr marL="0" lvl="1" indent="0">
              <a:buNone/>
            </a:pPr>
            <a:r>
              <a:rPr lang="en-US" altLang="zh-CN" dirty="0" smtClean="0">
                <a:solidFill>
                  <a:srgbClr val="C00000"/>
                </a:solidFill>
              </a:rPr>
              <a:t>    </a:t>
            </a:r>
            <a:r>
              <a:rPr lang="zh-CN" altLang="zh-CN" dirty="0" smtClean="0">
                <a:solidFill>
                  <a:srgbClr val="C00000"/>
                </a:solidFill>
              </a:rPr>
              <a:t>要</a:t>
            </a:r>
            <a:r>
              <a:rPr lang="zh-CN" altLang="zh-CN" dirty="0">
                <a:solidFill>
                  <a:srgbClr val="C00000"/>
                </a:solidFill>
              </a:rPr>
              <a:t>全体不要抽样，要效率不要绝对精确，要相关不要因果</a:t>
            </a:r>
            <a:r>
              <a:rPr lang="zh-CN" altLang="zh-CN" dirty="0" smtClean="0"/>
              <a:t>。</a:t>
            </a:r>
            <a:endParaRPr lang="en-US" altLang="zh-CN" dirty="0" smtClean="0"/>
          </a:p>
          <a:p>
            <a:pPr lvl="1"/>
            <a:endParaRPr lang="en-US" altLang="zh-CN" dirty="0"/>
          </a:p>
          <a:p>
            <a:pPr lvl="1"/>
            <a:r>
              <a:rPr lang="zh-CN" altLang="zh-CN" dirty="0" smtClean="0"/>
              <a:t>处理流程：</a:t>
            </a:r>
            <a:r>
              <a:rPr lang="en-US" altLang="zh-CN" b="1" dirty="0" smtClean="0"/>
              <a:t>   </a:t>
            </a:r>
            <a:endParaRPr lang="zh-CN" altLang="zh-CN" dirty="0"/>
          </a:p>
        </p:txBody>
      </p:sp>
      <p:graphicFrame>
        <p:nvGraphicFramePr>
          <p:cNvPr id="5" name="图示 4"/>
          <p:cNvGraphicFramePr/>
          <p:nvPr>
            <p:extLst>
              <p:ext uri="{D42A27DB-BD31-4B8C-83A1-F6EECF244321}">
                <p14:modId xmlns:p14="http://schemas.microsoft.com/office/powerpoint/2010/main" val="2461703477"/>
              </p:ext>
            </p:extLst>
          </p:nvPr>
        </p:nvGraphicFramePr>
        <p:xfrm>
          <a:off x="1124504" y="2923672"/>
          <a:ext cx="10291135" cy="9250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13704039"/>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1.4.3  </a:t>
            </a:r>
            <a:r>
              <a:rPr lang="zh-CN" altLang="en-US" smtClean="0"/>
              <a:t>大数据技术发展</a:t>
            </a:r>
            <a:endParaRPr lang="zh-CN" altLang="en-US"/>
          </a:p>
        </p:txBody>
      </p:sp>
      <p:sp>
        <p:nvSpPr>
          <p:cNvPr id="3" name="内容占位符 2"/>
          <p:cNvSpPr>
            <a:spLocks noGrp="1"/>
          </p:cNvSpPr>
          <p:nvPr>
            <p:ph idx="1"/>
          </p:nvPr>
        </p:nvSpPr>
        <p:spPr/>
        <p:txBody>
          <a:bodyPr>
            <a:normAutofit/>
          </a:bodyPr>
          <a:lstStyle/>
          <a:p>
            <a:pPr marL="0" lvl="1" indent="0">
              <a:buNone/>
            </a:pPr>
            <a:r>
              <a:rPr lang="zh-CN" altLang="zh-CN" dirty="0"/>
              <a:t>（</a:t>
            </a:r>
            <a:r>
              <a:rPr lang="en-US" altLang="zh-CN" dirty="0"/>
              <a:t>1</a:t>
            </a:r>
            <a:r>
              <a:rPr lang="zh-CN" altLang="zh-CN" dirty="0"/>
              <a:t>）大数据采集</a:t>
            </a:r>
            <a:endParaRPr lang="en-US" altLang="zh-CN" dirty="0"/>
          </a:p>
          <a:p>
            <a:pPr lvl="2"/>
            <a:r>
              <a:rPr lang="zh-CN" altLang="zh-CN" dirty="0" smtClean="0"/>
              <a:t>特点</a:t>
            </a:r>
            <a:r>
              <a:rPr lang="zh-CN" altLang="en-US" dirty="0" smtClean="0"/>
              <a:t>：</a:t>
            </a:r>
            <a:r>
              <a:rPr lang="zh-CN" altLang="zh-CN" dirty="0" smtClean="0"/>
              <a:t>并发</a:t>
            </a:r>
            <a:r>
              <a:rPr lang="zh-CN" altLang="zh-CN" dirty="0"/>
              <a:t>数高</a:t>
            </a:r>
            <a:r>
              <a:rPr lang="zh-CN" altLang="zh-CN" dirty="0" smtClean="0"/>
              <a:t>，可能</a:t>
            </a:r>
            <a:r>
              <a:rPr lang="zh-CN" altLang="zh-CN" dirty="0"/>
              <a:t>会有成千上万的用户同时进行访问和操作</a:t>
            </a:r>
            <a:r>
              <a:rPr lang="zh-CN" altLang="zh-CN" dirty="0" smtClean="0"/>
              <a:t>。</a:t>
            </a:r>
            <a:endParaRPr lang="en-US" altLang="zh-CN" dirty="0" smtClean="0"/>
          </a:p>
          <a:p>
            <a:pPr lvl="2"/>
            <a:r>
              <a:rPr lang="zh-CN" altLang="zh-CN" dirty="0" smtClean="0"/>
              <a:t>如</a:t>
            </a:r>
            <a:r>
              <a:rPr lang="zh-CN" altLang="en-US" dirty="0" smtClean="0"/>
              <a:t>：</a:t>
            </a:r>
            <a:r>
              <a:rPr lang="zh-CN" altLang="zh-CN" dirty="0" smtClean="0"/>
              <a:t>火车售票</a:t>
            </a:r>
            <a:r>
              <a:rPr lang="zh-CN" altLang="zh-CN" dirty="0"/>
              <a:t>网站和淘宝网站</a:t>
            </a:r>
            <a:r>
              <a:rPr lang="zh-CN" altLang="zh-CN" dirty="0" smtClean="0"/>
              <a:t>，并发</a:t>
            </a:r>
            <a:r>
              <a:rPr lang="zh-CN" altLang="zh-CN" dirty="0"/>
              <a:t>访问</a:t>
            </a:r>
            <a:r>
              <a:rPr lang="zh-CN" altLang="zh-CN" dirty="0" smtClean="0"/>
              <a:t>量峰值</a:t>
            </a:r>
            <a:r>
              <a:rPr lang="zh-CN" altLang="zh-CN" dirty="0"/>
              <a:t>时达到了</a:t>
            </a:r>
            <a:r>
              <a:rPr lang="zh-CN" altLang="zh-CN" dirty="0" smtClean="0"/>
              <a:t>上百万。</a:t>
            </a:r>
            <a:endParaRPr lang="en-US" altLang="zh-CN" dirty="0" smtClean="0"/>
          </a:p>
          <a:p>
            <a:pPr lvl="1"/>
            <a:endParaRPr lang="zh-CN" altLang="zh-CN" dirty="0"/>
          </a:p>
          <a:p>
            <a:pPr marL="0" lvl="1" indent="0">
              <a:buNone/>
            </a:pPr>
            <a:r>
              <a:rPr lang="zh-CN" altLang="zh-CN" dirty="0"/>
              <a:t>（</a:t>
            </a:r>
            <a:r>
              <a:rPr lang="en-US" altLang="zh-CN" dirty="0"/>
              <a:t>2</a:t>
            </a:r>
            <a:r>
              <a:rPr lang="zh-CN" altLang="zh-CN" dirty="0"/>
              <a:t>）大数据预处理</a:t>
            </a:r>
            <a:endParaRPr lang="en-US" altLang="zh-CN" dirty="0"/>
          </a:p>
          <a:p>
            <a:pPr lvl="2"/>
            <a:r>
              <a:rPr lang="zh-CN" altLang="zh-CN" dirty="0" smtClean="0"/>
              <a:t>对</a:t>
            </a:r>
            <a:r>
              <a:rPr lang="zh-CN" altLang="zh-CN" dirty="0"/>
              <a:t>采集的</a:t>
            </a:r>
            <a:r>
              <a:rPr lang="zh-CN" altLang="zh-CN" dirty="0">
                <a:solidFill>
                  <a:srgbClr val="C00000"/>
                </a:solidFill>
              </a:rPr>
              <a:t>海量数据</a:t>
            </a:r>
            <a:r>
              <a:rPr lang="zh-CN" altLang="zh-CN" dirty="0"/>
              <a:t>进行</a:t>
            </a:r>
            <a:r>
              <a:rPr lang="zh-CN" altLang="zh-CN" dirty="0" smtClean="0"/>
              <a:t>有效分析</a:t>
            </a:r>
            <a:r>
              <a:rPr lang="zh-CN" altLang="en-US" dirty="0" smtClean="0"/>
              <a:t>；</a:t>
            </a:r>
            <a:endParaRPr lang="en-US" altLang="zh-CN" dirty="0" smtClean="0"/>
          </a:p>
          <a:p>
            <a:pPr lvl="2"/>
            <a:r>
              <a:rPr lang="zh-CN" altLang="zh-CN" dirty="0" smtClean="0"/>
              <a:t>将数据</a:t>
            </a:r>
            <a:r>
              <a:rPr lang="zh-CN" altLang="zh-CN" dirty="0"/>
              <a:t>导</a:t>
            </a:r>
            <a:r>
              <a:rPr lang="zh-CN" altLang="zh-CN" dirty="0" smtClean="0"/>
              <a:t>入大型分布式数据库</a:t>
            </a:r>
            <a:r>
              <a:rPr lang="zh-CN" altLang="en-US" dirty="0" smtClean="0"/>
              <a:t>；</a:t>
            </a:r>
            <a:endParaRPr lang="en-US" altLang="zh-CN" dirty="0" smtClean="0"/>
          </a:p>
          <a:p>
            <a:pPr lvl="2"/>
            <a:r>
              <a:rPr lang="zh-CN" altLang="zh-CN" dirty="0" smtClean="0"/>
              <a:t>做简单的数据</a:t>
            </a:r>
            <a:r>
              <a:rPr lang="zh-CN" altLang="zh-CN" dirty="0"/>
              <a:t>清洗和预处理工作</a:t>
            </a:r>
            <a:r>
              <a:rPr lang="zh-CN" altLang="zh-CN" dirty="0" smtClean="0"/>
              <a:t>。</a:t>
            </a:r>
            <a:endParaRPr lang="en-US" altLang="zh-CN" dirty="0" smtClean="0"/>
          </a:p>
          <a:p>
            <a:pPr lvl="2"/>
            <a:r>
              <a:rPr lang="zh-CN" altLang="en-US" dirty="0" smtClean="0"/>
              <a:t>主要工作：</a:t>
            </a:r>
            <a:r>
              <a:rPr lang="zh-CN" altLang="zh-CN" dirty="0" smtClean="0"/>
              <a:t>数据</a:t>
            </a:r>
            <a:r>
              <a:rPr lang="zh-CN" altLang="zh-CN" dirty="0"/>
              <a:t>提取</a:t>
            </a:r>
            <a:r>
              <a:rPr lang="zh-CN" altLang="zh-CN" dirty="0" smtClean="0"/>
              <a:t>、</a:t>
            </a:r>
            <a:r>
              <a:rPr lang="zh-CN" altLang="en-US" dirty="0" smtClean="0"/>
              <a:t>数据</a:t>
            </a:r>
            <a:r>
              <a:rPr lang="zh-CN" altLang="zh-CN" dirty="0" smtClean="0"/>
              <a:t>转换和</a:t>
            </a:r>
            <a:r>
              <a:rPr lang="zh-CN" altLang="en-US" dirty="0" smtClean="0"/>
              <a:t>数据</a:t>
            </a:r>
            <a:r>
              <a:rPr lang="zh-CN" altLang="zh-CN" dirty="0" smtClean="0"/>
              <a:t>加载。</a:t>
            </a:r>
            <a:endParaRPr lang="zh-CN" altLang="zh-CN" dirty="0"/>
          </a:p>
        </p:txBody>
      </p:sp>
      <p:pic>
        <p:nvPicPr>
          <p:cNvPr id="15365" name="Picture 5"/>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499940" y="2081206"/>
            <a:ext cx="3238944" cy="41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5305560"/>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1.4.3  </a:t>
            </a:r>
            <a:r>
              <a:rPr lang="zh-CN" altLang="en-US" smtClean="0"/>
              <a:t>大数据技术发展</a:t>
            </a:r>
            <a:endParaRPr lang="zh-CN" altLang="en-US"/>
          </a:p>
        </p:txBody>
      </p:sp>
      <p:sp>
        <p:nvSpPr>
          <p:cNvPr id="3" name="内容占位符 2"/>
          <p:cNvSpPr>
            <a:spLocks noGrp="1"/>
          </p:cNvSpPr>
          <p:nvPr>
            <p:ph idx="1"/>
          </p:nvPr>
        </p:nvSpPr>
        <p:spPr/>
        <p:txBody>
          <a:bodyPr>
            <a:normAutofit/>
          </a:bodyPr>
          <a:lstStyle/>
          <a:p>
            <a:pPr marL="0" lvl="1" indent="0">
              <a:buNone/>
            </a:pPr>
            <a:r>
              <a:rPr lang="zh-CN" altLang="zh-CN" dirty="0"/>
              <a:t>（</a:t>
            </a:r>
            <a:r>
              <a:rPr lang="en-US" altLang="zh-CN" dirty="0"/>
              <a:t>3</a:t>
            </a:r>
            <a:r>
              <a:rPr lang="zh-CN" altLang="zh-CN" dirty="0"/>
              <a:t>）大数据统计</a:t>
            </a:r>
            <a:r>
              <a:rPr lang="en-US" altLang="zh-CN" dirty="0"/>
              <a:t>/</a:t>
            </a:r>
            <a:r>
              <a:rPr lang="zh-CN" altLang="zh-CN" dirty="0"/>
              <a:t>分析</a:t>
            </a:r>
            <a:endParaRPr lang="en-US" altLang="zh-CN" dirty="0"/>
          </a:p>
          <a:p>
            <a:pPr lvl="2"/>
            <a:r>
              <a:rPr lang="zh-CN" altLang="zh-CN" dirty="0" smtClean="0"/>
              <a:t>统计分析</a:t>
            </a:r>
            <a:r>
              <a:rPr lang="zh-CN" altLang="en-US" dirty="0"/>
              <a:t>、</a:t>
            </a:r>
            <a:r>
              <a:rPr lang="zh-CN" altLang="zh-CN" dirty="0" smtClean="0"/>
              <a:t>假设检验、显著性检验、差异分析、相关分析、方差分析、回归分析、曲线估计、因子分析、聚类分析、判别分析、</a:t>
            </a:r>
            <a:r>
              <a:rPr lang="en-US" altLang="zh-CN" dirty="0" smtClean="0"/>
              <a:t>bootstrap</a:t>
            </a:r>
            <a:r>
              <a:rPr lang="zh-CN" altLang="zh-CN" dirty="0" smtClean="0"/>
              <a:t>等技术。</a:t>
            </a:r>
          </a:p>
          <a:p>
            <a:pPr lvl="1"/>
            <a:endParaRPr lang="en-US" altLang="zh-CN" dirty="0" smtClean="0"/>
          </a:p>
          <a:p>
            <a:pPr marL="0" lvl="1" indent="0">
              <a:buNone/>
            </a:pPr>
            <a:r>
              <a:rPr lang="zh-CN" altLang="zh-CN" dirty="0"/>
              <a:t>（</a:t>
            </a:r>
            <a:r>
              <a:rPr lang="en-US" altLang="zh-CN" dirty="0"/>
              <a:t>4</a:t>
            </a:r>
            <a:r>
              <a:rPr lang="zh-CN" altLang="zh-CN" dirty="0"/>
              <a:t>）数据挖掘</a:t>
            </a:r>
            <a:endParaRPr lang="en-US" altLang="zh-CN" dirty="0"/>
          </a:p>
          <a:p>
            <a:pPr lvl="2"/>
            <a:r>
              <a:rPr lang="zh-CN" altLang="zh-CN" dirty="0" smtClean="0"/>
              <a:t>基本要求是</a:t>
            </a:r>
            <a:r>
              <a:rPr lang="zh-CN" altLang="zh-CN" b="1" dirty="0" smtClean="0">
                <a:solidFill>
                  <a:srgbClr val="C00000"/>
                </a:solidFill>
              </a:rPr>
              <a:t>可视化分析</a:t>
            </a:r>
            <a:endParaRPr lang="en-US" altLang="zh-CN" b="1" dirty="0" smtClean="0">
              <a:solidFill>
                <a:srgbClr val="C00000"/>
              </a:solidFill>
            </a:endParaRPr>
          </a:p>
          <a:p>
            <a:pPr lvl="2"/>
            <a:r>
              <a:rPr lang="zh-CN" altLang="zh-CN" dirty="0" smtClean="0"/>
              <a:t>数据挖掘方法：分类、</a:t>
            </a:r>
            <a:r>
              <a:rPr lang="zh-CN" altLang="zh-CN" dirty="0"/>
              <a:t>聚类</a:t>
            </a:r>
            <a:r>
              <a:rPr lang="zh-CN" altLang="zh-CN" dirty="0" smtClean="0"/>
              <a:t>、</a:t>
            </a:r>
            <a:r>
              <a:rPr lang="zh-CN" altLang="zh-CN" dirty="0"/>
              <a:t>相关性分析、</a:t>
            </a:r>
            <a:r>
              <a:rPr lang="zh-CN" altLang="zh-CN" dirty="0" smtClean="0"/>
              <a:t>估计、预测、描述和可视化等</a:t>
            </a:r>
            <a:r>
              <a:rPr lang="zh-CN" altLang="en-US" dirty="0" smtClean="0"/>
              <a:t>。</a:t>
            </a:r>
            <a:endParaRPr lang="zh-CN" altLang="zh-CN" dirty="0"/>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3377802"/>
            <a:ext cx="12192000" cy="3480198"/>
          </a:xfrm>
          <a:prstGeom prst="rect">
            <a:avLst/>
          </a:prstGeom>
        </p:spPr>
      </p:pic>
    </p:spTree>
    <p:extLst>
      <p:ext uri="{BB962C8B-B14F-4D97-AF65-F5344CB8AC3E}">
        <p14:creationId xmlns:p14="http://schemas.microsoft.com/office/powerpoint/2010/main" val="4020840696"/>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1.4.3  </a:t>
            </a:r>
            <a:r>
              <a:rPr lang="zh-CN" altLang="en-US" smtClean="0"/>
              <a:t>大数据技术发展</a:t>
            </a:r>
            <a:endParaRPr lang="zh-CN" altLang="en-US"/>
          </a:p>
        </p:txBody>
      </p:sp>
      <p:sp>
        <p:nvSpPr>
          <p:cNvPr id="3" name="内容占位符 2"/>
          <p:cNvSpPr>
            <a:spLocks noGrp="1"/>
          </p:cNvSpPr>
          <p:nvPr>
            <p:ph idx="1"/>
          </p:nvPr>
        </p:nvSpPr>
        <p:spPr/>
        <p:txBody>
          <a:bodyPr>
            <a:normAutofit/>
          </a:bodyPr>
          <a:lstStyle/>
          <a:p>
            <a:pPr lvl="1"/>
            <a:r>
              <a:rPr lang="zh-CN" altLang="en-US"/>
              <a:t>大</a:t>
            </a:r>
            <a:r>
              <a:rPr lang="zh-CN" altLang="en-US" smtClean="0"/>
              <a:t>数据</a:t>
            </a:r>
            <a:r>
              <a:rPr lang="zh-CN" altLang="zh-CN" smtClean="0"/>
              <a:t>应用</a:t>
            </a:r>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689003" y="736600"/>
            <a:ext cx="7998244" cy="6121400"/>
          </a:xfrm>
          <a:prstGeom prst="rect">
            <a:avLst/>
          </a:prstGeom>
        </p:spPr>
      </p:pic>
    </p:spTree>
    <p:extLst>
      <p:ext uri="{BB962C8B-B14F-4D97-AF65-F5344CB8AC3E}">
        <p14:creationId xmlns:p14="http://schemas.microsoft.com/office/powerpoint/2010/main" val="465982786"/>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78194" y="1017844"/>
            <a:ext cx="10217889" cy="5830861"/>
          </a:xfrm>
          <a:prstGeom prst="rect">
            <a:avLst/>
          </a:prstGeom>
        </p:spPr>
      </p:pic>
      <p:sp>
        <p:nvSpPr>
          <p:cNvPr id="2" name="标题 1"/>
          <p:cNvSpPr>
            <a:spLocks noGrp="1"/>
          </p:cNvSpPr>
          <p:nvPr>
            <p:ph type="title"/>
          </p:nvPr>
        </p:nvSpPr>
        <p:spPr/>
        <p:txBody>
          <a:bodyPr/>
          <a:lstStyle/>
          <a:p>
            <a:r>
              <a:rPr lang="en-US" altLang="zh-CN" smtClean="0"/>
              <a:t>1.4.3  </a:t>
            </a:r>
            <a:r>
              <a:rPr lang="zh-CN" altLang="en-US" smtClean="0"/>
              <a:t>大数据技术发展</a:t>
            </a:r>
            <a:endParaRPr lang="zh-CN" altLang="en-US"/>
          </a:p>
        </p:txBody>
      </p:sp>
      <p:sp>
        <p:nvSpPr>
          <p:cNvPr id="3" name="内容占位符 2"/>
          <p:cNvSpPr>
            <a:spLocks noGrp="1"/>
          </p:cNvSpPr>
          <p:nvPr>
            <p:ph idx="1"/>
          </p:nvPr>
        </p:nvSpPr>
        <p:spPr/>
        <p:txBody>
          <a:bodyPr>
            <a:normAutofit/>
          </a:bodyPr>
          <a:lstStyle/>
          <a:p>
            <a:pPr lvl="1"/>
            <a:r>
              <a:rPr lang="zh-CN" altLang="en-US"/>
              <a:t>大数据</a:t>
            </a:r>
            <a:r>
              <a:rPr lang="zh-CN" altLang="en-US" smtClean="0"/>
              <a:t>功能结构</a:t>
            </a:r>
            <a:endParaRPr lang="zh-CN" altLang="en-US"/>
          </a:p>
        </p:txBody>
      </p:sp>
    </p:spTree>
    <p:extLst>
      <p:ext uri="{BB962C8B-B14F-4D97-AF65-F5344CB8AC3E}">
        <p14:creationId xmlns:p14="http://schemas.microsoft.com/office/powerpoint/2010/main" val="2030241313"/>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1.1.1  </a:t>
            </a:r>
            <a:r>
              <a:rPr lang="zh-CN" altLang="en-US" smtClean="0"/>
              <a:t>早期的计算工具</a:t>
            </a:r>
            <a:endParaRPr lang="zh-CN" altLang="en-US"/>
          </a:p>
        </p:txBody>
      </p:sp>
      <p:sp>
        <p:nvSpPr>
          <p:cNvPr id="3" name="内容占位符 2"/>
          <p:cNvSpPr>
            <a:spLocks noGrp="1"/>
          </p:cNvSpPr>
          <p:nvPr>
            <p:ph idx="1"/>
          </p:nvPr>
        </p:nvSpPr>
        <p:spPr/>
        <p:txBody>
          <a:bodyPr>
            <a:normAutofit/>
          </a:bodyPr>
          <a:lstStyle/>
          <a:p>
            <a:pPr marL="0" indent="0">
              <a:buNone/>
            </a:pPr>
            <a:r>
              <a:rPr lang="en-US" altLang="zh-CN" b="1" dirty="0"/>
              <a:t>4</a:t>
            </a:r>
            <a:r>
              <a:rPr lang="zh-CN" altLang="en-US" b="1" dirty="0" smtClean="0"/>
              <a:t>、</a:t>
            </a:r>
            <a:r>
              <a:rPr lang="zh-CN" altLang="en-US" b="1" dirty="0"/>
              <a:t>九九乘法</a:t>
            </a:r>
            <a:r>
              <a:rPr lang="zh-CN" altLang="en-US" b="1" dirty="0" smtClean="0"/>
              <a:t>口诀</a:t>
            </a:r>
            <a:endParaRPr lang="en-US" altLang="zh-CN" b="1" dirty="0" smtClean="0"/>
          </a:p>
          <a:p>
            <a:pPr lvl="1"/>
            <a:endParaRPr lang="en-US" altLang="zh-CN" sz="1000" dirty="0" smtClean="0"/>
          </a:p>
          <a:p>
            <a:pPr lvl="1"/>
            <a:r>
              <a:rPr lang="zh-CN" altLang="en-US" dirty="0" smtClean="0"/>
              <a:t>中国</a:t>
            </a:r>
            <a:r>
              <a:rPr lang="zh-CN" altLang="en-US" dirty="0"/>
              <a:t>最早的</a:t>
            </a:r>
            <a:r>
              <a:rPr lang="zh-CN" altLang="en-US" dirty="0" smtClean="0"/>
              <a:t>算法：</a:t>
            </a:r>
            <a:r>
              <a:rPr lang="zh-CN" altLang="en-US" dirty="0" smtClean="0">
                <a:solidFill>
                  <a:srgbClr val="C00000"/>
                </a:solidFill>
              </a:rPr>
              <a:t>九九</a:t>
            </a:r>
            <a:r>
              <a:rPr lang="zh-CN" altLang="en-US" dirty="0">
                <a:solidFill>
                  <a:srgbClr val="C00000"/>
                </a:solidFill>
              </a:rPr>
              <a:t>乘法口诀</a:t>
            </a:r>
            <a:r>
              <a:rPr lang="zh-CN" altLang="en-US" dirty="0" smtClean="0">
                <a:solidFill>
                  <a:srgbClr val="C00000"/>
                </a:solidFill>
              </a:rPr>
              <a:t>表</a:t>
            </a:r>
            <a:r>
              <a:rPr lang="zh-CN" altLang="en-US" sz="1800" dirty="0" smtClean="0"/>
              <a:t>（湖南</a:t>
            </a:r>
            <a:r>
              <a:rPr lang="zh-CN" altLang="en-US" sz="1800" dirty="0"/>
              <a:t>湘</a:t>
            </a:r>
            <a:r>
              <a:rPr lang="zh-CN" altLang="en-US" sz="1800" dirty="0" smtClean="0"/>
              <a:t>西里耶出土</a:t>
            </a:r>
            <a:r>
              <a:rPr lang="zh-CN" altLang="en-US" sz="1800" dirty="0"/>
              <a:t>的秦简木</a:t>
            </a:r>
            <a:r>
              <a:rPr lang="zh-CN" altLang="en-US" sz="1800" dirty="0" smtClean="0"/>
              <a:t>椟）</a:t>
            </a:r>
            <a:r>
              <a:rPr lang="zh-CN" altLang="en-US" dirty="0" smtClean="0"/>
              <a:t>。</a:t>
            </a:r>
            <a:endParaRPr lang="zh-CN" altLang="en-US"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0" name="组合 9"/>
          <p:cNvGrpSpPr/>
          <p:nvPr/>
        </p:nvGrpSpPr>
        <p:grpSpPr>
          <a:xfrm>
            <a:off x="1403498" y="1775639"/>
            <a:ext cx="9707511" cy="4048890"/>
            <a:chOff x="1599619" y="1651938"/>
            <a:chExt cx="9862280" cy="4161958"/>
          </a:xfrm>
        </p:grpSpPr>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99619" y="1651939"/>
              <a:ext cx="2705272" cy="4161957"/>
            </a:xfrm>
            <a:prstGeom prst="rect">
              <a:avLst/>
            </a:prstGeom>
          </p:spPr>
        </p:pic>
        <p:cxnSp>
          <p:nvCxnSpPr>
            <p:cNvPr id="5" name="直接箭头连接符 4"/>
            <p:cNvCxnSpPr/>
            <p:nvPr/>
          </p:nvCxnSpPr>
          <p:spPr>
            <a:xfrm>
              <a:off x="3628872" y="3975100"/>
              <a:ext cx="2077085"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2275638" y="3539848"/>
              <a:ext cx="1353234" cy="87802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05957" y="1651938"/>
              <a:ext cx="3279896" cy="4161957"/>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329553" y="3818418"/>
              <a:ext cx="2132346" cy="1848685"/>
            </a:xfrm>
            <a:prstGeom prst="rect">
              <a:avLst/>
            </a:prstGeom>
          </p:spPr>
        </p:pic>
      </p:grpSp>
    </p:spTree>
    <p:extLst>
      <p:ext uri="{BB962C8B-B14F-4D97-AF65-F5344CB8AC3E}">
        <p14:creationId xmlns:p14="http://schemas.microsoft.com/office/powerpoint/2010/main" val="2966852184"/>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1.4.3  </a:t>
            </a:r>
            <a:r>
              <a:rPr lang="zh-CN" altLang="en-US" smtClean="0"/>
              <a:t>大数据技术发展</a:t>
            </a:r>
            <a:endParaRPr lang="zh-CN" altLang="en-US"/>
          </a:p>
        </p:txBody>
      </p:sp>
      <p:sp>
        <p:nvSpPr>
          <p:cNvPr id="3" name="内容占位符 2"/>
          <p:cNvSpPr>
            <a:spLocks noGrp="1"/>
          </p:cNvSpPr>
          <p:nvPr>
            <p:ph idx="1"/>
          </p:nvPr>
        </p:nvSpPr>
        <p:spPr/>
        <p:txBody>
          <a:bodyPr>
            <a:normAutofit/>
          </a:bodyPr>
          <a:lstStyle/>
          <a:p>
            <a:pPr marL="0" indent="0">
              <a:buNone/>
            </a:pPr>
            <a:r>
              <a:rPr lang="en-US" altLang="zh-CN" b="1" dirty="0" smtClean="0"/>
              <a:t>4</a:t>
            </a:r>
            <a:r>
              <a:rPr lang="zh-CN" altLang="en-US" b="1" dirty="0" smtClean="0"/>
              <a:t>、</a:t>
            </a:r>
            <a:r>
              <a:rPr lang="zh-CN" altLang="zh-CN" b="1" dirty="0" smtClean="0"/>
              <a:t>大</a:t>
            </a:r>
            <a:r>
              <a:rPr lang="zh-CN" altLang="zh-CN" b="1" dirty="0"/>
              <a:t>数据应用案例</a:t>
            </a:r>
            <a:endParaRPr lang="zh-CN" altLang="zh-CN" dirty="0"/>
          </a:p>
          <a:p>
            <a:pPr marL="360000" lvl="2" indent="0">
              <a:buNone/>
            </a:pPr>
            <a:endParaRPr lang="en-US" altLang="zh-CN" sz="800" dirty="0" smtClean="0"/>
          </a:p>
          <a:p>
            <a:pPr marL="360000" lvl="2" indent="0">
              <a:buNone/>
            </a:pPr>
            <a:r>
              <a:rPr lang="zh-CN" altLang="zh-CN" dirty="0" smtClean="0"/>
              <a:t>【例】百度地图</a:t>
            </a:r>
            <a:r>
              <a:rPr lang="zh-CN" altLang="zh-CN" dirty="0"/>
              <a:t>春节人口迁徙大</a:t>
            </a:r>
            <a:r>
              <a:rPr lang="zh-CN" altLang="zh-CN" dirty="0" smtClean="0"/>
              <a:t>数据项目。</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92040" y="1658084"/>
            <a:ext cx="8775553" cy="4228703"/>
          </a:xfrm>
          <a:prstGeom prst="rect">
            <a:avLst/>
          </a:prstGeom>
        </p:spPr>
      </p:pic>
    </p:spTree>
    <p:extLst>
      <p:ext uri="{BB962C8B-B14F-4D97-AF65-F5344CB8AC3E}">
        <p14:creationId xmlns:p14="http://schemas.microsoft.com/office/powerpoint/2010/main" val="200530626"/>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1.4.3  </a:t>
            </a:r>
            <a:r>
              <a:rPr lang="zh-CN" altLang="en-US" smtClean="0"/>
              <a:t>大数据技术发展</a:t>
            </a:r>
            <a:endParaRPr lang="zh-CN" altLang="en-US"/>
          </a:p>
        </p:txBody>
      </p:sp>
      <p:sp>
        <p:nvSpPr>
          <p:cNvPr id="3" name="内容占位符 2"/>
          <p:cNvSpPr>
            <a:spLocks noGrp="1"/>
          </p:cNvSpPr>
          <p:nvPr>
            <p:ph idx="1"/>
          </p:nvPr>
        </p:nvSpPr>
        <p:spPr/>
        <p:txBody>
          <a:bodyPr>
            <a:normAutofit/>
          </a:bodyPr>
          <a:lstStyle/>
          <a:p>
            <a:pPr marL="0" lvl="1" indent="0">
              <a:buNone/>
            </a:pPr>
            <a:r>
              <a:rPr lang="zh-CN" altLang="zh-CN" dirty="0" smtClean="0"/>
              <a:t>【例】</a:t>
            </a:r>
            <a:r>
              <a:rPr lang="en-US" altLang="zh-CN" dirty="0" smtClean="0"/>
              <a:t>Google</a:t>
            </a:r>
            <a:r>
              <a:rPr lang="zh-CN" altLang="zh-CN" dirty="0" smtClean="0"/>
              <a:t>流感趋势</a:t>
            </a:r>
            <a:r>
              <a:rPr lang="zh-CN" altLang="en-US" dirty="0" smtClean="0"/>
              <a:t>大数据分析。</a:t>
            </a:r>
            <a:endParaRPr lang="zh-CN" altLang="en-US" dirty="0"/>
          </a:p>
        </p:txBody>
      </p:sp>
      <p:pic>
        <p:nvPicPr>
          <p:cNvPr id="5" name="图片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042417"/>
            <a:ext cx="12192000" cy="5815583"/>
          </a:xfrm>
          <a:prstGeom prst="rect">
            <a:avLst/>
          </a:prstGeom>
        </p:spPr>
      </p:pic>
    </p:spTree>
    <p:extLst>
      <p:ext uri="{BB962C8B-B14F-4D97-AF65-F5344CB8AC3E}">
        <p14:creationId xmlns:p14="http://schemas.microsoft.com/office/powerpoint/2010/main" val="91408264"/>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1.4.3  </a:t>
            </a:r>
            <a:r>
              <a:rPr lang="zh-CN" altLang="en-US" smtClean="0"/>
              <a:t>大数据技术发展</a:t>
            </a:r>
            <a:endParaRPr lang="zh-CN" altLang="en-US"/>
          </a:p>
        </p:txBody>
      </p:sp>
      <p:sp>
        <p:nvSpPr>
          <p:cNvPr id="3" name="内容占位符 2"/>
          <p:cNvSpPr>
            <a:spLocks noGrp="1"/>
          </p:cNvSpPr>
          <p:nvPr>
            <p:ph idx="1"/>
          </p:nvPr>
        </p:nvSpPr>
        <p:spPr/>
        <p:txBody>
          <a:bodyPr>
            <a:normAutofit/>
          </a:bodyPr>
          <a:lstStyle/>
          <a:p>
            <a:pPr marL="0" lvl="1" indent="0">
              <a:buNone/>
            </a:pPr>
            <a:r>
              <a:rPr lang="zh-CN" altLang="zh-CN" dirty="0" smtClean="0"/>
              <a:t>【</a:t>
            </a:r>
            <a:r>
              <a:rPr lang="zh-CN" altLang="en-US" dirty="0" smtClean="0"/>
              <a:t>例</a:t>
            </a:r>
            <a:r>
              <a:rPr lang="zh-CN" altLang="zh-CN" dirty="0" smtClean="0"/>
              <a:t>】</a:t>
            </a:r>
            <a:r>
              <a:rPr lang="zh-CN" altLang="en-US" dirty="0" smtClean="0"/>
              <a:t>墨西哥</a:t>
            </a:r>
            <a:r>
              <a:rPr lang="zh-CN" altLang="en-US" dirty="0"/>
              <a:t>本地猪流感引发的伤亡</a:t>
            </a:r>
            <a:r>
              <a:rPr lang="zh-CN" altLang="en-US" dirty="0" smtClean="0"/>
              <a:t>情况。</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48315" y="1136324"/>
            <a:ext cx="10302949" cy="5721676"/>
          </a:xfrm>
          <a:prstGeom prst="rect">
            <a:avLst/>
          </a:prstGeom>
        </p:spPr>
      </p:pic>
    </p:spTree>
    <p:extLst>
      <p:ext uri="{BB962C8B-B14F-4D97-AF65-F5344CB8AC3E}">
        <p14:creationId xmlns:p14="http://schemas.microsoft.com/office/powerpoint/2010/main" val="3676444028"/>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1.4.4  </a:t>
            </a:r>
            <a:r>
              <a:rPr lang="zh-CN" altLang="en-US" smtClean="0"/>
              <a:t>计算社会学发展</a:t>
            </a:r>
            <a:endParaRPr lang="zh-CN" altLang="en-US"/>
          </a:p>
        </p:txBody>
      </p:sp>
      <p:sp>
        <p:nvSpPr>
          <p:cNvPr id="3" name="内容占位符 2"/>
          <p:cNvSpPr>
            <a:spLocks noGrp="1"/>
          </p:cNvSpPr>
          <p:nvPr>
            <p:ph idx="1"/>
          </p:nvPr>
        </p:nvSpPr>
        <p:spPr/>
        <p:txBody>
          <a:bodyPr>
            <a:normAutofit/>
          </a:bodyPr>
          <a:lstStyle/>
          <a:p>
            <a:pPr marL="0" indent="0">
              <a:buNone/>
            </a:pPr>
            <a:r>
              <a:rPr lang="en-US" altLang="zh-CN" b="1" dirty="0" smtClean="0"/>
              <a:t>1</a:t>
            </a:r>
            <a:r>
              <a:rPr lang="zh-CN" altLang="en-US" b="1" dirty="0" smtClean="0"/>
              <a:t>、</a:t>
            </a:r>
            <a:r>
              <a:rPr lang="zh-CN" altLang="zh-CN" b="1" dirty="0" smtClean="0"/>
              <a:t>社会</a:t>
            </a:r>
            <a:r>
              <a:rPr lang="zh-CN" altLang="zh-CN" b="1" dirty="0"/>
              <a:t>可计算吗</a:t>
            </a:r>
            <a:endParaRPr lang="zh-CN" altLang="zh-CN" dirty="0"/>
          </a:p>
          <a:p>
            <a:pPr lvl="1"/>
            <a:endParaRPr lang="en-US" altLang="zh-CN" sz="1000" dirty="0" smtClean="0"/>
          </a:p>
          <a:p>
            <a:pPr lvl="1"/>
            <a:r>
              <a:rPr lang="zh-CN" altLang="en-US" b="1" dirty="0" smtClean="0">
                <a:solidFill>
                  <a:srgbClr val="7030A0"/>
                </a:solidFill>
              </a:rPr>
              <a:t>问题</a:t>
            </a:r>
            <a:r>
              <a:rPr lang="zh-CN" altLang="en-US" dirty="0" smtClean="0"/>
              <a:t>：</a:t>
            </a:r>
            <a:r>
              <a:rPr lang="zh-CN" altLang="zh-CN" dirty="0" smtClean="0"/>
              <a:t>个体</a:t>
            </a:r>
            <a:r>
              <a:rPr lang="zh-CN" altLang="zh-CN" dirty="0"/>
              <a:t>行为与社会活动规律如此复杂</a:t>
            </a:r>
            <a:r>
              <a:rPr lang="zh-CN" altLang="zh-CN" dirty="0" smtClean="0"/>
              <a:t>，可以</a:t>
            </a:r>
            <a:r>
              <a:rPr lang="zh-CN" altLang="en-US" dirty="0" smtClean="0"/>
              <a:t>进行</a:t>
            </a:r>
            <a:r>
              <a:rPr lang="zh-CN" altLang="zh-CN" dirty="0" smtClean="0"/>
              <a:t>计算</a:t>
            </a:r>
            <a:r>
              <a:rPr lang="zh-CN" altLang="zh-CN" dirty="0"/>
              <a:t>吗</a:t>
            </a:r>
            <a:r>
              <a:rPr lang="zh-CN" altLang="zh-CN" dirty="0" smtClean="0"/>
              <a:t>？</a:t>
            </a:r>
            <a:endParaRPr lang="en-US" altLang="zh-CN" dirty="0" smtClean="0"/>
          </a:p>
          <a:p>
            <a:pPr lvl="1"/>
            <a:r>
              <a:rPr lang="en-US" altLang="zh-CN" dirty="0" smtClean="0"/>
              <a:t>2009</a:t>
            </a:r>
            <a:r>
              <a:rPr lang="zh-CN" altLang="zh-CN" dirty="0" smtClean="0"/>
              <a:t>年，</a:t>
            </a:r>
            <a:r>
              <a:rPr lang="en-US" altLang="zh-CN" dirty="0" smtClean="0"/>
              <a:t>15</a:t>
            </a:r>
            <a:r>
              <a:rPr lang="zh-CN" altLang="zh-CN" dirty="0" smtClean="0"/>
              <a:t>位美国教授</a:t>
            </a:r>
            <a:r>
              <a:rPr lang="zh-CN" altLang="zh-CN" dirty="0"/>
              <a:t>联名在《科学》</a:t>
            </a:r>
            <a:r>
              <a:rPr lang="zh-CN" altLang="zh-CN" dirty="0" smtClean="0"/>
              <a:t>杂志发表了</a:t>
            </a:r>
            <a:r>
              <a:rPr lang="en-US" altLang="zh-CN" dirty="0" smtClean="0"/>
              <a:t>“</a:t>
            </a:r>
            <a:r>
              <a:rPr lang="zh-CN" altLang="zh-CN" dirty="0"/>
              <a:t>计算社会科学</a:t>
            </a:r>
            <a:r>
              <a:rPr lang="en-US" altLang="zh-CN" dirty="0"/>
              <a:t>”</a:t>
            </a:r>
            <a:r>
              <a:rPr lang="zh-CN" altLang="zh-CN" dirty="0"/>
              <a:t>的论文</a:t>
            </a:r>
            <a:r>
              <a:rPr lang="zh-CN" altLang="zh-CN" dirty="0" smtClean="0"/>
              <a:t>。</a:t>
            </a:r>
            <a:endParaRPr lang="en-US" altLang="zh-CN" dirty="0" smtClean="0"/>
          </a:p>
          <a:p>
            <a:pPr lvl="1"/>
            <a:r>
              <a:rPr lang="zh-CN" altLang="zh-CN" dirty="0" smtClean="0"/>
              <a:t>计算思维</a:t>
            </a:r>
            <a:r>
              <a:rPr lang="zh-CN" altLang="en-US" dirty="0" smtClean="0"/>
              <a:t>的方法</a:t>
            </a:r>
            <a:r>
              <a:rPr lang="zh-CN" altLang="zh-CN" dirty="0" smtClean="0"/>
              <a:t>改变</a:t>
            </a:r>
            <a:r>
              <a:rPr lang="zh-CN" altLang="zh-CN" dirty="0"/>
              <a:t>了</a:t>
            </a:r>
            <a:r>
              <a:rPr lang="zh-CN" altLang="zh-CN" dirty="0" smtClean="0"/>
              <a:t>传统</a:t>
            </a:r>
            <a:r>
              <a:rPr lang="zh-CN" altLang="en-US" dirty="0" smtClean="0"/>
              <a:t>人文</a:t>
            </a:r>
            <a:r>
              <a:rPr lang="zh-CN" altLang="zh-CN" dirty="0" smtClean="0"/>
              <a:t>社会科学</a:t>
            </a:r>
            <a:r>
              <a:rPr lang="zh-CN" altLang="zh-CN" dirty="0"/>
              <a:t>的研究模式</a:t>
            </a:r>
            <a:r>
              <a:rPr lang="zh-CN" altLang="zh-CN" dirty="0" smtClean="0"/>
              <a:t>。</a:t>
            </a:r>
            <a:endParaRPr lang="en-US" altLang="zh-CN" dirty="0" smtClean="0"/>
          </a:p>
          <a:p>
            <a:pPr lvl="1"/>
            <a:endParaRPr lang="zh-CN" altLang="zh-CN" dirty="0"/>
          </a:p>
          <a:p>
            <a:pPr lvl="1"/>
            <a:r>
              <a:rPr lang="zh-CN" altLang="zh-CN" dirty="0">
                <a:solidFill>
                  <a:srgbClr val="C00000"/>
                </a:solidFill>
              </a:rPr>
              <a:t>计算社会科学</a:t>
            </a:r>
            <a:r>
              <a:rPr lang="zh-CN" altLang="zh-CN" dirty="0" smtClean="0">
                <a:solidFill>
                  <a:srgbClr val="C00000"/>
                </a:solidFill>
              </a:rPr>
              <a:t>是用</a:t>
            </a:r>
            <a:r>
              <a:rPr lang="zh-CN" altLang="zh-CN" dirty="0">
                <a:solidFill>
                  <a:srgbClr val="C00000"/>
                </a:solidFill>
              </a:rPr>
              <a:t>大规模数据收集和</a:t>
            </a:r>
            <a:r>
              <a:rPr lang="zh-CN" altLang="zh-CN" dirty="0" smtClean="0">
                <a:solidFill>
                  <a:srgbClr val="C00000"/>
                </a:solidFill>
              </a:rPr>
              <a:t>分析</a:t>
            </a:r>
            <a:r>
              <a:rPr lang="zh-CN" altLang="en-US" dirty="0" smtClean="0">
                <a:solidFill>
                  <a:srgbClr val="C00000"/>
                </a:solidFill>
              </a:rPr>
              <a:t>方法</a:t>
            </a:r>
            <a:r>
              <a:rPr lang="zh-CN" altLang="zh-CN" dirty="0" smtClean="0">
                <a:solidFill>
                  <a:srgbClr val="C00000"/>
                </a:solidFill>
              </a:rPr>
              <a:t>，</a:t>
            </a:r>
            <a:r>
              <a:rPr lang="zh-CN" altLang="zh-CN" dirty="0">
                <a:solidFill>
                  <a:srgbClr val="C00000"/>
                </a:solidFill>
              </a:rPr>
              <a:t>揭示个人和群体行为模式的科学</a:t>
            </a:r>
            <a:r>
              <a:rPr lang="zh-CN" altLang="zh-CN" dirty="0" smtClean="0"/>
              <a:t>。</a:t>
            </a:r>
            <a:endParaRPr lang="zh-CN" altLang="zh-CN" dirty="0"/>
          </a:p>
          <a:p>
            <a:pPr lvl="3"/>
            <a:r>
              <a:rPr lang="zh-CN" altLang="zh-CN" dirty="0"/>
              <a:t>例如，从计算角度看，微</a:t>
            </a:r>
            <a:r>
              <a:rPr lang="zh-CN" altLang="zh-CN" dirty="0" smtClean="0"/>
              <a:t>博是</a:t>
            </a:r>
            <a:r>
              <a:rPr lang="en-US" altLang="zh-CN" dirty="0" smtClean="0"/>
              <a:t>n</a:t>
            </a:r>
            <a:r>
              <a:rPr lang="zh-CN" altLang="zh-CN" dirty="0"/>
              <a:t>个博主之间的关系</a:t>
            </a:r>
            <a:r>
              <a:rPr lang="zh-CN" altLang="zh-CN" dirty="0" smtClean="0"/>
              <a:t>矩阵</a:t>
            </a:r>
            <a:r>
              <a:rPr lang="zh-CN" altLang="en-US" dirty="0" smtClean="0"/>
              <a:t>，</a:t>
            </a:r>
            <a:r>
              <a:rPr lang="zh-CN" altLang="zh-CN" dirty="0" smtClean="0"/>
              <a:t>可以用</a:t>
            </a:r>
            <a:r>
              <a:rPr lang="zh-CN" altLang="zh-CN" dirty="0"/>
              <a:t>线性代数、矩阵运算、图论等方法建立</a:t>
            </a:r>
            <a:r>
              <a:rPr lang="zh-CN" altLang="zh-CN" dirty="0" smtClean="0"/>
              <a:t>数学模型</a:t>
            </a:r>
            <a:r>
              <a:rPr lang="zh-CN" altLang="en-US" dirty="0" smtClean="0"/>
              <a:t>进行分析</a:t>
            </a:r>
            <a:r>
              <a:rPr lang="zh-CN" altLang="zh-CN" dirty="0" smtClean="0"/>
              <a:t>。</a:t>
            </a:r>
            <a:endParaRPr lang="zh-CN" altLang="zh-CN" dirty="0"/>
          </a:p>
        </p:txBody>
      </p:sp>
      <p:pic>
        <p:nvPicPr>
          <p:cNvPr id="5" name="图片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57330" y="3670362"/>
            <a:ext cx="8034670" cy="3187637"/>
          </a:xfrm>
          <a:prstGeom prst="rect">
            <a:avLst/>
          </a:prstGeom>
        </p:spPr>
      </p:pic>
    </p:spTree>
    <p:extLst>
      <p:ext uri="{BB962C8B-B14F-4D97-AF65-F5344CB8AC3E}">
        <p14:creationId xmlns:p14="http://schemas.microsoft.com/office/powerpoint/2010/main" val="421155477"/>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36065" y="1074559"/>
            <a:ext cx="8055935" cy="5783440"/>
          </a:xfrm>
          <a:prstGeom prst="rect">
            <a:avLst/>
          </a:prstGeom>
        </p:spPr>
      </p:pic>
      <p:sp>
        <p:nvSpPr>
          <p:cNvPr id="2" name="标题 1"/>
          <p:cNvSpPr>
            <a:spLocks noGrp="1"/>
          </p:cNvSpPr>
          <p:nvPr>
            <p:ph type="title"/>
          </p:nvPr>
        </p:nvSpPr>
        <p:spPr/>
        <p:txBody>
          <a:bodyPr/>
          <a:lstStyle/>
          <a:p>
            <a:r>
              <a:rPr lang="en-US" altLang="zh-CN" smtClean="0"/>
              <a:t>1.4.4  </a:t>
            </a:r>
            <a:r>
              <a:rPr lang="zh-CN" altLang="en-US" smtClean="0"/>
              <a:t>计算社会学发展</a:t>
            </a:r>
            <a:endParaRPr lang="zh-CN" altLang="en-US"/>
          </a:p>
        </p:txBody>
      </p:sp>
      <p:sp>
        <p:nvSpPr>
          <p:cNvPr id="3" name="内容占位符 2"/>
          <p:cNvSpPr>
            <a:spLocks noGrp="1"/>
          </p:cNvSpPr>
          <p:nvPr>
            <p:ph idx="1"/>
          </p:nvPr>
        </p:nvSpPr>
        <p:spPr/>
        <p:txBody>
          <a:bodyPr>
            <a:normAutofit/>
          </a:bodyPr>
          <a:lstStyle/>
          <a:p>
            <a:pPr marL="0" lvl="1" indent="0">
              <a:buNone/>
            </a:pPr>
            <a:r>
              <a:rPr lang="zh-CN" altLang="zh-CN" dirty="0" smtClean="0"/>
              <a:t>【</a:t>
            </a:r>
            <a:r>
              <a:rPr lang="zh-CN" altLang="en-US" dirty="0" smtClean="0"/>
              <a:t>扩展</a:t>
            </a:r>
            <a:r>
              <a:rPr lang="zh-CN" altLang="zh-CN" dirty="0" smtClean="0"/>
              <a:t>】</a:t>
            </a:r>
            <a:r>
              <a:rPr lang="zh-CN" altLang="en-US" dirty="0" smtClean="0"/>
              <a:t>美国</a:t>
            </a:r>
            <a:r>
              <a:rPr lang="en-US" altLang="zh-CN" dirty="0" smtClean="0"/>
              <a:t>108</a:t>
            </a:r>
            <a:r>
              <a:rPr lang="zh-CN" altLang="en-US" dirty="0" smtClean="0"/>
              <a:t>届国会部门之间关系的</a:t>
            </a:r>
            <a:r>
              <a:rPr lang="zh-CN" altLang="en-US" dirty="0"/>
              <a:t>网状数学模型</a:t>
            </a:r>
            <a:r>
              <a:rPr lang="zh-CN" altLang="zh-CN" dirty="0" smtClean="0"/>
              <a:t>。</a:t>
            </a:r>
            <a:endParaRPr lang="en-US" altLang="zh-CN" dirty="0" smtClean="0"/>
          </a:p>
          <a:p>
            <a:pPr lvl="2"/>
            <a:r>
              <a:rPr lang="zh-CN" altLang="en-US" dirty="0" smtClean="0"/>
              <a:t>圆点代表一个部门或子部门；</a:t>
            </a:r>
            <a:endParaRPr lang="en-US" altLang="zh-CN" dirty="0" smtClean="0"/>
          </a:p>
          <a:p>
            <a:pPr lvl="2"/>
            <a:r>
              <a:rPr lang="zh-CN" altLang="en-US" dirty="0" smtClean="0"/>
              <a:t>方点代表核心部门；</a:t>
            </a:r>
            <a:endParaRPr lang="en-US" altLang="zh-CN" dirty="0" smtClean="0"/>
          </a:p>
          <a:p>
            <a:pPr lvl="2"/>
            <a:r>
              <a:rPr lang="zh-CN" altLang="en-US" dirty="0" smtClean="0"/>
              <a:t>连</a:t>
            </a:r>
            <a:r>
              <a:rPr lang="zh-CN" altLang="en-US" dirty="0"/>
              <a:t>线颜色越深表示联系越</a:t>
            </a:r>
            <a:r>
              <a:rPr lang="zh-CN" altLang="en-US" dirty="0" smtClean="0"/>
              <a:t>紧密；</a:t>
            </a:r>
            <a:endParaRPr lang="en-US" altLang="zh-CN" dirty="0" smtClean="0"/>
          </a:p>
          <a:p>
            <a:pPr lvl="2"/>
            <a:r>
              <a:rPr lang="zh-CN" altLang="en-US" dirty="0" smtClean="0"/>
              <a:t>红色</a:t>
            </a:r>
            <a:r>
              <a:rPr lang="zh-CN" altLang="en-US" dirty="0"/>
              <a:t>表示极端</a:t>
            </a:r>
            <a:r>
              <a:rPr lang="zh-CN" altLang="en-US" dirty="0" smtClean="0"/>
              <a:t>派；</a:t>
            </a:r>
            <a:endParaRPr lang="en-US" altLang="zh-CN" dirty="0" smtClean="0"/>
          </a:p>
          <a:p>
            <a:pPr lvl="2"/>
            <a:r>
              <a:rPr lang="zh-CN" altLang="en-US" dirty="0" smtClean="0"/>
              <a:t>蓝色</a:t>
            </a:r>
            <a:r>
              <a:rPr lang="zh-CN" altLang="en-US" dirty="0"/>
              <a:t>表示温和派。</a:t>
            </a:r>
            <a:endParaRPr lang="zh-CN" altLang="zh-CN"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4154041"/>
            <a:ext cx="4258460" cy="2703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07896502"/>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1.4.4  </a:t>
            </a:r>
            <a:r>
              <a:rPr lang="zh-CN" altLang="en-US" smtClean="0"/>
              <a:t>计算社会学发展</a:t>
            </a:r>
            <a:endParaRPr lang="zh-CN" altLang="en-US"/>
          </a:p>
        </p:txBody>
      </p:sp>
      <p:sp>
        <p:nvSpPr>
          <p:cNvPr id="3" name="内容占位符 2"/>
          <p:cNvSpPr>
            <a:spLocks noGrp="1"/>
          </p:cNvSpPr>
          <p:nvPr>
            <p:ph idx="1"/>
          </p:nvPr>
        </p:nvSpPr>
        <p:spPr/>
        <p:txBody>
          <a:bodyPr>
            <a:normAutofit/>
          </a:bodyPr>
          <a:lstStyle/>
          <a:p>
            <a:pPr marL="0" indent="0">
              <a:buNone/>
            </a:pPr>
            <a:r>
              <a:rPr lang="en-US" altLang="zh-CN" b="1" smtClean="0"/>
              <a:t>2</a:t>
            </a:r>
            <a:r>
              <a:rPr lang="zh-CN" altLang="en-US" b="1" smtClean="0"/>
              <a:t>、</a:t>
            </a:r>
            <a:r>
              <a:rPr lang="zh-CN" altLang="zh-CN" b="1" smtClean="0"/>
              <a:t>海量</a:t>
            </a:r>
            <a:r>
              <a:rPr lang="zh-CN" altLang="zh-CN" b="1"/>
              <a:t>数据的获取与分析</a:t>
            </a:r>
            <a:endParaRPr lang="zh-CN" altLang="zh-CN"/>
          </a:p>
          <a:p>
            <a:pPr lvl="1"/>
            <a:endParaRPr lang="en-US" altLang="zh-CN" sz="1000" smtClean="0"/>
          </a:p>
          <a:p>
            <a:pPr lvl="1"/>
            <a:r>
              <a:rPr lang="zh-CN" altLang="zh-CN" smtClean="0"/>
              <a:t>人们生活在</a:t>
            </a:r>
            <a:r>
              <a:rPr lang="zh-CN" altLang="en-US" smtClean="0"/>
              <a:t>信息</a:t>
            </a:r>
            <a:r>
              <a:rPr lang="zh-CN" altLang="zh-CN" smtClean="0"/>
              <a:t>网络中</a:t>
            </a:r>
            <a:r>
              <a:rPr lang="zh-CN" altLang="en-US" smtClean="0"/>
              <a:t>，</a:t>
            </a:r>
            <a:r>
              <a:rPr lang="zh-CN" altLang="zh-CN" smtClean="0"/>
              <a:t>种种</a:t>
            </a:r>
            <a:r>
              <a:rPr lang="zh-CN" altLang="zh-CN"/>
              <a:t>事情都留下了人们的</a:t>
            </a:r>
            <a:r>
              <a:rPr lang="zh-CN" altLang="zh-CN" b="1">
                <a:solidFill>
                  <a:srgbClr val="C00000"/>
                </a:solidFill>
              </a:rPr>
              <a:t>数字印记</a:t>
            </a:r>
            <a:r>
              <a:rPr lang="zh-CN" altLang="zh-CN"/>
              <a:t>。</a:t>
            </a:r>
            <a:endParaRPr lang="en-US" altLang="zh-CN" smtClean="0"/>
          </a:p>
          <a:p>
            <a:pPr lvl="3"/>
            <a:r>
              <a:rPr lang="zh-CN" altLang="en-US" smtClean="0"/>
              <a:t>如：收发</a:t>
            </a:r>
            <a:r>
              <a:rPr lang="zh-CN" altLang="zh-CN" smtClean="0"/>
              <a:t>电子邮件</a:t>
            </a:r>
            <a:r>
              <a:rPr lang="zh-CN" altLang="en-US" smtClean="0"/>
              <a:t>，</a:t>
            </a:r>
            <a:r>
              <a:rPr lang="zh-CN" altLang="zh-CN" smtClean="0"/>
              <a:t>搜索</a:t>
            </a:r>
            <a:r>
              <a:rPr lang="zh-CN" altLang="en-US" smtClean="0"/>
              <a:t>网络热词</a:t>
            </a:r>
            <a:r>
              <a:rPr lang="zh-CN" altLang="zh-CN" smtClean="0"/>
              <a:t>，</a:t>
            </a:r>
            <a:r>
              <a:rPr lang="zh-CN" altLang="zh-CN"/>
              <a:t>发微薄</a:t>
            </a:r>
            <a:r>
              <a:rPr lang="zh-CN" altLang="en-US" smtClean="0"/>
              <a:t>，</a:t>
            </a:r>
            <a:r>
              <a:rPr lang="zh-CN" altLang="zh-CN"/>
              <a:t>写博客</a:t>
            </a:r>
            <a:r>
              <a:rPr lang="zh-CN" altLang="en-US" smtClean="0"/>
              <a:t>，网络</a:t>
            </a:r>
            <a:r>
              <a:rPr lang="zh-CN" altLang="zh-CN" smtClean="0"/>
              <a:t>聊天</a:t>
            </a:r>
            <a:r>
              <a:rPr lang="zh-CN" altLang="en-US" smtClean="0"/>
              <a:t>等，可以获取个人兴趣爱好</a:t>
            </a:r>
            <a:r>
              <a:rPr lang="zh-CN" altLang="zh-CN" smtClean="0"/>
              <a:t>。</a:t>
            </a:r>
            <a:endParaRPr lang="en-US" altLang="zh-CN"/>
          </a:p>
          <a:p>
            <a:pPr lvl="3"/>
            <a:r>
              <a:rPr lang="zh-CN" altLang="en-US" smtClean="0"/>
              <a:t>如：</a:t>
            </a:r>
            <a:r>
              <a:rPr lang="zh-CN" altLang="zh-CN" smtClean="0"/>
              <a:t>移动电话</a:t>
            </a:r>
            <a:r>
              <a:rPr lang="zh-CN" altLang="en-US" smtClean="0"/>
              <a:t>，</a:t>
            </a:r>
            <a:r>
              <a:rPr lang="zh-CN" altLang="zh-CN" smtClean="0"/>
              <a:t>微</a:t>
            </a:r>
            <a:r>
              <a:rPr lang="zh-CN" altLang="zh-CN"/>
              <a:t>信</a:t>
            </a:r>
            <a:r>
              <a:rPr lang="zh-CN" altLang="zh-CN" smtClean="0"/>
              <a:t>，刷</a:t>
            </a:r>
            <a:r>
              <a:rPr lang="zh-CN" altLang="zh-CN"/>
              <a:t>卡乘坐交通工具</a:t>
            </a:r>
            <a:r>
              <a:rPr lang="zh-CN" altLang="zh-CN" smtClean="0"/>
              <a:t>，用</a:t>
            </a:r>
            <a:r>
              <a:rPr lang="zh-CN" altLang="zh-CN"/>
              <a:t>信用卡购买</a:t>
            </a:r>
            <a:r>
              <a:rPr lang="zh-CN" altLang="zh-CN" smtClean="0"/>
              <a:t>商品</a:t>
            </a:r>
            <a:r>
              <a:rPr lang="zh-CN" altLang="en-US" smtClean="0"/>
              <a:t>等，可以获取人们日常生活。</a:t>
            </a:r>
            <a:endParaRPr lang="en-US" altLang="zh-CN" smtClean="0"/>
          </a:p>
          <a:p>
            <a:pPr lvl="3"/>
            <a:r>
              <a:rPr lang="zh-CN" altLang="en-US" smtClean="0"/>
              <a:t>如：</a:t>
            </a:r>
            <a:r>
              <a:rPr lang="zh-CN" altLang="zh-CN" smtClean="0"/>
              <a:t>公共场所</a:t>
            </a:r>
            <a:r>
              <a:rPr lang="zh-CN" altLang="en-US" smtClean="0"/>
              <a:t>的</a:t>
            </a:r>
            <a:r>
              <a:rPr lang="zh-CN" altLang="zh-CN" smtClean="0"/>
              <a:t>监视器</a:t>
            </a:r>
            <a:r>
              <a:rPr lang="zh-CN" altLang="en-US" smtClean="0"/>
              <a:t>，移动电话的信号，医院的数字病历等，可以获取</a:t>
            </a:r>
            <a:r>
              <a:rPr lang="zh-CN" altLang="zh-CN" smtClean="0"/>
              <a:t>人们</a:t>
            </a:r>
            <a:r>
              <a:rPr lang="zh-CN" altLang="en-US" smtClean="0"/>
              <a:t>的社会</a:t>
            </a:r>
            <a:r>
              <a:rPr lang="zh-CN" altLang="zh-CN" smtClean="0"/>
              <a:t>活动情况</a:t>
            </a:r>
            <a:r>
              <a:rPr lang="zh-CN" altLang="en-US" smtClean="0"/>
              <a:t>。</a:t>
            </a:r>
            <a:endParaRPr lang="en-US" altLang="zh-CN" smtClean="0"/>
          </a:p>
          <a:p>
            <a:pPr lvl="1"/>
            <a:r>
              <a:rPr lang="zh-CN" altLang="zh-CN" smtClean="0"/>
              <a:t>通过数字印记</a:t>
            </a:r>
            <a:r>
              <a:rPr lang="zh-CN" altLang="en-US" smtClean="0"/>
              <a:t>，</a:t>
            </a:r>
            <a:r>
              <a:rPr lang="zh-CN" altLang="zh-CN" smtClean="0"/>
              <a:t>可以</a:t>
            </a:r>
            <a:r>
              <a:rPr lang="zh-CN" altLang="zh-CN"/>
              <a:t>描绘出个人和群体行为的综合</a:t>
            </a:r>
            <a:r>
              <a:rPr lang="zh-CN" altLang="zh-CN" smtClean="0"/>
              <a:t>图景。</a:t>
            </a:r>
            <a:endParaRPr lang="en-US" altLang="zh-CN" smtClean="0"/>
          </a:p>
          <a:p>
            <a:pPr lvl="1"/>
            <a:endParaRPr lang="zh-CN" altLang="zh-CN"/>
          </a:p>
        </p:txBody>
      </p:sp>
      <p:pic>
        <p:nvPicPr>
          <p:cNvPr id="7" name="图片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517393"/>
            <a:ext cx="12192000" cy="3340607"/>
          </a:xfrm>
          <a:prstGeom prst="rect">
            <a:avLst/>
          </a:prstGeom>
        </p:spPr>
      </p:pic>
    </p:spTree>
    <p:extLst>
      <p:ext uri="{BB962C8B-B14F-4D97-AF65-F5344CB8AC3E}">
        <p14:creationId xmlns:p14="http://schemas.microsoft.com/office/powerpoint/2010/main" val="2956465036"/>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1.4.4  </a:t>
            </a:r>
            <a:r>
              <a:rPr lang="zh-CN" altLang="en-US" smtClean="0"/>
              <a:t>计算社会学发展</a:t>
            </a:r>
            <a:endParaRPr lang="zh-CN" altLang="en-US"/>
          </a:p>
        </p:txBody>
      </p:sp>
      <p:sp>
        <p:nvSpPr>
          <p:cNvPr id="3" name="内容占位符 2"/>
          <p:cNvSpPr>
            <a:spLocks noGrp="1"/>
          </p:cNvSpPr>
          <p:nvPr>
            <p:ph idx="1"/>
          </p:nvPr>
        </p:nvSpPr>
        <p:spPr/>
        <p:txBody>
          <a:bodyPr>
            <a:normAutofit/>
          </a:bodyPr>
          <a:lstStyle/>
          <a:p>
            <a:pPr lvl="1"/>
            <a:r>
              <a:rPr lang="zh-CN" altLang="zh-CN"/>
              <a:t>传统社会科学通过</a:t>
            </a:r>
            <a:r>
              <a:rPr lang="zh-CN" altLang="zh-CN">
                <a:solidFill>
                  <a:srgbClr val="C00000"/>
                </a:solidFill>
              </a:rPr>
              <a:t>问卷调查</a:t>
            </a:r>
            <a:r>
              <a:rPr lang="zh-CN" altLang="zh-CN"/>
              <a:t>的方式收集数据</a:t>
            </a:r>
            <a:r>
              <a:rPr lang="zh-CN" altLang="en-US" smtClean="0"/>
              <a:t>；</a:t>
            </a:r>
            <a:endParaRPr lang="en-US" altLang="zh-CN"/>
          </a:p>
          <a:p>
            <a:pPr lvl="2"/>
            <a:r>
              <a:rPr lang="zh-CN" altLang="en-US" smtClean="0"/>
              <a:t>缺点</a:t>
            </a:r>
            <a:r>
              <a:rPr lang="zh-CN" altLang="en-US"/>
              <a:t>：</a:t>
            </a:r>
            <a:r>
              <a:rPr lang="zh-CN" altLang="zh-CN"/>
              <a:t>数据不具有时间上的连续性，对动态的社会过程</a:t>
            </a:r>
            <a:r>
              <a:rPr lang="zh-CN" altLang="en-US"/>
              <a:t>难以</a:t>
            </a:r>
            <a:r>
              <a:rPr lang="zh-CN" altLang="zh-CN"/>
              <a:t>准确</a:t>
            </a:r>
            <a:r>
              <a:rPr lang="zh-CN" altLang="en-US"/>
              <a:t>描述</a:t>
            </a:r>
            <a:r>
              <a:rPr lang="zh-CN" altLang="zh-CN"/>
              <a:t>。</a:t>
            </a:r>
            <a:endParaRPr lang="en-US" altLang="zh-CN"/>
          </a:p>
          <a:p>
            <a:pPr lvl="1"/>
            <a:r>
              <a:rPr lang="zh-CN" altLang="zh-CN"/>
              <a:t>计算社会科学</a:t>
            </a:r>
            <a:r>
              <a:rPr lang="zh-CN" altLang="en-US"/>
              <a:t>通过</a:t>
            </a:r>
            <a:r>
              <a:rPr lang="zh-CN" altLang="en-US">
                <a:solidFill>
                  <a:srgbClr val="C00000"/>
                </a:solidFill>
              </a:rPr>
              <a:t>数字印记</a:t>
            </a:r>
            <a:r>
              <a:rPr lang="zh-CN" altLang="zh-CN"/>
              <a:t>发现模式和知识</a:t>
            </a:r>
            <a:r>
              <a:rPr lang="zh-CN" altLang="en-US" smtClean="0"/>
              <a:t>；</a:t>
            </a:r>
            <a:endParaRPr lang="en-US" altLang="zh-CN" smtClean="0"/>
          </a:p>
          <a:p>
            <a:pPr lvl="2"/>
            <a:r>
              <a:rPr lang="zh-CN" altLang="en-US" smtClean="0"/>
              <a:t>优点</a:t>
            </a:r>
            <a:r>
              <a:rPr lang="zh-CN" altLang="en-US"/>
              <a:t>：</a:t>
            </a:r>
            <a:r>
              <a:rPr lang="zh-CN" altLang="zh-CN"/>
              <a:t>通过数据挖掘</a:t>
            </a:r>
            <a:r>
              <a:rPr lang="zh-CN" altLang="en-US"/>
              <a:t>来描述</a:t>
            </a:r>
            <a:r>
              <a:rPr lang="zh-CN" altLang="zh-CN"/>
              <a:t>社会过程和关系，分析复杂的社会系统。</a:t>
            </a:r>
            <a:endParaRPr lang="en-US" altLang="zh-CN"/>
          </a:p>
          <a:p>
            <a:pPr lvl="1"/>
            <a:endParaRPr lang="en-US" altLang="zh-CN" smtClean="0"/>
          </a:p>
          <a:p>
            <a:pPr lvl="1"/>
            <a:r>
              <a:rPr lang="zh-CN" altLang="zh-CN" smtClean="0"/>
              <a:t>通过电子邮件</a:t>
            </a:r>
            <a:r>
              <a:rPr lang="zh-CN" altLang="en-US" smtClean="0"/>
              <a:t>获得知识：</a:t>
            </a:r>
            <a:endParaRPr lang="en-US" altLang="zh-CN" smtClean="0"/>
          </a:p>
          <a:p>
            <a:pPr lvl="2"/>
            <a:r>
              <a:rPr lang="zh-CN" altLang="zh-CN" smtClean="0"/>
              <a:t>一</a:t>
            </a:r>
            <a:r>
              <a:rPr lang="zh-CN" altLang="zh-CN"/>
              <a:t>个群体是趋向稳定还是趋向</a:t>
            </a:r>
            <a:r>
              <a:rPr lang="zh-CN" altLang="zh-CN" smtClean="0"/>
              <a:t>变化</a:t>
            </a:r>
            <a:r>
              <a:rPr lang="zh-CN" altLang="en-US" smtClean="0"/>
              <a:t>？</a:t>
            </a:r>
            <a:endParaRPr lang="en-US" altLang="zh-CN" smtClean="0"/>
          </a:p>
          <a:p>
            <a:pPr lvl="2"/>
            <a:r>
              <a:rPr lang="zh-CN" altLang="zh-CN" smtClean="0"/>
              <a:t>成员</a:t>
            </a:r>
            <a:r>
              <a:rPr lang="zh-CN" altLang="zh-CN"/>
              <a:t>之间什么样的交流模式有利于提高</a:t>
            </a:r>
            <a:r>
              <a:rPr lang="zh-CN" altLang="zh-CN" smtClean="0"/>
              <a:t>效率</a:t>
            </a:r>
            <a:r>
              <a:rPr lang="zh-CN" altLang="en-US" smtClean="0"/>
              <a:t>？</a:t>
            </a:r>
            <a:endParaRPr lang="en-US" altLang="zh-CN" smtClean="0"/>
          </a:p>
          <a:p>
            <a:pPr lvl="2"/>
            <a:r>
              <a:rPr lang="zh-CN" altLang="zh-CN" smtClean="0"/>
              <a:t>信息多样化</a:t>
            </a:r>
            <a:r>
              <a:rPr lang="zh-CN" altLang="zh-CN"/>
              <a:t>是否会提高成员的活力和</a:t>
            </a:r>
            <a:r>
              <a:rPr lang="zh-CN" altLang="zh-CN" smtClean="0"/>
              <a:t>表现</a:t>
            </a:r>
            <a:r>
              <a:rPr lang="zh-CN" altLang="en-US" smtClean="0"/>
              <a:t>？</a:t>
            </a:r>
            <a:endParaRPr lang="en-US" altLang="zh-CN" smtClean="0"/>
          </a:p>
          <a:p>
            <a:pPr lvl="1"/>
            <a:endParaRPr lang="zh-CN" altLang="zh-CN"/>
          </a:p>
          <a:p>
            <a:pPr lvl="1"/>
            <a:r>
              <a:rPr lang="zh-CN" altLang="zh-CN" smtClean="0"/>
              <a:t>通过</a:t>
            </a:r>
            <a:r>
              <a:rPr lang="zh-CN" altLang="zh-CN"/>
              <a:t>电子商务网站的查询和交易记录</a:t>
            </a:r>
            <a:r>
              <a:rPr lang="zh-CN" altLang="zh-CN" smtClean="0"/>
              <a:t>，研究</a:t>
            </a:r>
            <a:r>
              <a:rPr lang="zh-CN" altLang="en-US" smtClean="0"/>
              <a:t>人们的</a:t>
            </a:r>
            <a:r>
              <a:rPr lang="zh-CN" altLang="zh-CN" smtClean="0"/>
              <a:t>经济</a:t>
            </a:r>
            <a:r>
              <a:rPr lang="zh-CN" altLang="en-US" smtClean="0"/>
              <a:t>生活规律；</a:t>
            </a:r>
            <a:endParaRPr lang="en-US" altLang="zh-CN" smtClean="0"/>
          </a:p>
          <a:p>
            <a:pPr lvl="1"/>
            <a:r>
              <a:rPr lang="zh-CN" altLang="zh-CN" smtClean="0"/>
              <a:t>利用互联网的</a:t>
            </a:r>
            <a:r>
              <a:rPr lang="zh-CN" altLang="zh-CN"/>
              <a:t>搜索和浏览记录，</a:t>
            </a:r>
            <a:r>
              <a:rPr lang="zh-CN" altLang="zh-CN" smtClean="0"/>
              <a:t>研究当前</a:t>
            </a:r>
            <a:r>
              <a:rPr lang="zh-CN" altLang="zh-CN"/>
              <a:t>公众最关心的焦点问题</a:t>
            </a:r>
            <a:r>
              <a:rPr lang="zh-CN" altLang="zh-CN" smtClean="0"/>
              <a:t>。</a:t>
            </a:r>
            <a:endParaRPr lang="zh-CN" altLang="en-US"/>
          </a:p>
        </p:txBody>
      </p:sp>
    </p:spTree>
    <p:extLst>
      <p:ext uri="{BB962C8B-B14F-4D97-AF65-F5344CB8AC3E}">
        <p14:creationId xmlns:p14="http://schemas.microsoft.com/office/powerpoint/2010/main" val="265869167"/>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77486"/>
            <a:ext cx="12192000" cy="6180514"/>
          </a:xfrm>
          <a:prstGeom prst="rect">
            <a:avLst/>
          </a:prstGeom>
        </p:spPr>
      </p:pic>
      <p:sp>
        <p:nvSpPr>
          <p:cNvPr id="2" name="标题 1"/>
          <p:cNvSpPr>
            <a:spLocks noGrp="1"/>
          </p:cNvSpPr>
          <p:nvPr>
            <p:ph type="title"/>
          </p:nvPr>
        </p:nvSpPr>
        <p:spPr/>
        <p:txBody>
          <a:bodyPr/>
          <a:lstStyle/>
          <a:p>
            <a:r>
              <a:rPr lang="en-US" altLang="zh-CN" smtClean="0"/>
              <a:t>1.4.4  </a:t>
            </a:r>
            <a:r>
              <a:rPr lang="zh-CN" altLang="en-US" smtClean="0"/>
              <a:t>计算社会学发展</a:t>
            </a:r>
            <a:endParaRPr lang="zh-CN" altLang="en-US"/>
          </a:p>
        </p:txBody>
      </p:sp>
      <p:sp>
        <p:nvSpPr>
          <p:cNvPr id="3" name="内容占位符 2"/>
          <p:cNvSpPr>
            <a:spLocks noGrp="1"/>
          </p:cNvSpPr>
          <p:nvPr>
            <p:ph idx="1"/>
          </p:nvPr>
        </p:nvSpPr>
        <p:spPr/>
        <p:txBody>
          <a:bodyPr>
            <a:normAutofit/>
          </a:bodyPr>
          <a:lstStyle/>
          <a:p>
            <a:pPr marL="0" lvl="1" indent="0">
              <a:buNone/>
            </a:pPr>
            <a:r>
              <a:rPr lang="zh-CN" altLang="zh-CN" dirty="0" smtClean="0"/>
              <a:t>【</a:t>
            </a:r>
            <a:r>
              <a:rPr lang="zh-CN" altLang="en-US" dirty="0" smtClean="0"/>
              <a:t>例</a:t>
            </a:r>
            <a:r>
              <a:rPr lang="zh-CN" altLang="zh-CN" dirty="0" smtClean="0"/>
              <a:t>】</a:t>
            </a:r>
            <a:r>
              <a:rPr lang="zh-CN" altLang="en-US" dirty="0" smtClean="0"/>
              <a:t>中国</a:t>
            </a:r>
            <a:r>
              <a:rPr lang="zh-CN" altLang="en-US" dirty="0"/>
              <a:t>社会化媒体</a:t>
            </a:r>
            <a:r>
              <a:rPr lang="zh-CN" altLang="en-US" dirty="0" smtClean="0"/>
              <a:t>格局图。</a:t>
            </a:r>
            <a:endParaRPr lang="zh-CN" altLang="zh-CN" dirty="0"/>
          </a:p>
        </p:txBody>
      </p:sp>
    </p:spTree>
    <p:extLst>
      <p:ext uri="{BB962C8B-B14F-4D97-AF65-F5344CB8AC3E}">
        <p14:creationId xmlns:p14="http://schemas.microsoft.com/office/powerpoint/2010/main" val="1173376066"/>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1.4.4  </a:t>
            </a:r>
            <a:r>
              <a:rPr lang="zh-CN" altLang="en-US" smtClean="0"/>
              <a:t>计算社会学发展</a:t>
            </a:r>
            <a:endParaRPr lang="zh-CN" altLang="en-US"/>
          </a:p>
        </p:txBody>
      </p:sp>
      <p:sp>
        <p:nvSpPr>
          <p:cNvPr id="3" name="内容占位符 2"/>
          <p:cNvSpPr>
            <a:spLocks noGrp="1"/>
          </p:cNvSpPr>
          <p:nvPr>
            <p:ph idx="1"/>
          </p:nvPr>
        </p:nvSpPr>
        <p:spPr/>
        <p:txBody>
          <a:bodyPr>
            <a:normAutofit/>
          </a:bodyPr>
          <a:lstStyle/>
          <a:p>
            <a:pPr marL="0" indent="0">
              <a:buNone/>
            </a:pPr>
            <a:r>
              <a:rPr lang="en-US" altLang="zh-CN" b="1" dirty="0" smtClean="0"/>
              <a:t>4</a:t>
            </a:r>
            <a:r>
              <a:rPr lang="zh-CN" altLang="en-US" b="1" dirty="0" smtClean="0"/>
              <a:t>、</a:t>
            </a:r>
            <a:r>
              <a:rPr lang="zh-CN" altLang="zh-CN" b="1" dirty="0" smtClean="0"/>
              <a:t>谷歌</a:t>
            </a:r>
            <a:r>
              <a:rPr lang="zh-CN" altLang="zh-CN" b="1" dirty="0"/>
              <a:t>图书词频统计数据库</a:t>
            </a:r>
            <a:endParaRPr lang="zh-CN" altLang="zh-CN" dirty="0"/>
          </a:p>
          <a:p>
            <a:pPr lvl="1"/>
            <a:endParaRPr lang="en-US" altLang="zh-CN" sz="1000" dirty="0" smtClean="0"/>
          </a:p>
          <a:p>
            <a:pPr lvl="1"/>
            <a:r>
              <a:rPr lang="zh-CN" altLang="zh-CN" dirty="0" smtClean="0"/>
              <a:t>谷歌图书</a:t>
            </a:r>
            <a:r>
              <a:rPr lang="zh-CN" altLang="zh-CN" dirty="0"/>
              <a:t>词频统计</a:t>
            </a:r>
            <a:r>
              <a:rPr lang="zh-CN" altLang="zh-CN" dirty="0" smtClean="0"/>
              <a:t>器</a:t>
            </a:r>
            <a:endParaRPr lang="en-US" altLang="zh-CN" dirty="0" smtClean="0"/>
          </a:p>
          <a:p>
            <a:pPr lvl="2"/>
            <a:r>
              <a:rPr lang="zh-CN" altLang="zh-CN" dirty="0" smtClean="0"/>
              <a:t>有</a:t>
            </a:r>
            <a:r>
              <a:rPr lang="en-US" altLang="zh-CN" dirty="0" smtClean="0"/>
              <a:t>520</a:t>
            </a:r>
            <a:r>
              <a:rPr lang="zh-CN" altLang="zh-CN" dirty="0"/>
              <a:t>万本数字化</a:t>
            </a:r>
            <a:r>
              <a:rPr lang="zh-CN" altLang="zh-CN" dirty="0" smtClean="0"/>
              <a:t>图书</a:t>
            </a:r>
            <a:r>
              <a:rPr lang="zh-CN" altLang="en-US" dirty="0" smtClean="0"/>
              <a:t>，</a:t>
            </a:r>
            <a:r>
              <a:rPr lang="zh-CN" altLang="zh-CN" dirty="0" smtClean="0"/>
              <a:t>占</a:t>
            </a:r>
            <a:r>
              <a:rPr lang="zh-CN" altLang="zh-CN" dirty="0"/>
              <a:t>这一时期图书总量的</a:t>
            </a:r>
            <a:r>
              <a:rPr lang="en-US" altLang="zh-CN" dirty="0"/>
              <a:t>4</a:t>
            </a:r>
            <a:r>
              <a:rPr lang="en-US" altLang="zh-CN" dirty="0" smtClean="0"/>
              <a:t>%</a:t>
            </a:r>
            <a:r>
              <a:rPr lang="zh-CN" altLang="en-US" dirty="0" smtClean="0"/>
              <a:t>；</a:t>
            </a:r>
            <a:endParaRPr lang="en-US" altLang="zh-CN" dirty="0" smtClean="0"/>
          </a:p>
          <a:p>
            <a:pPr lvl="2"/>
            <a:r>
              <a:rPr lang="zh-CN" altLang="zh-CN" dirty="0" smtClean="0"/>
              <a:t>图</a:t>
            </a:r>
            <a:r>
              <a:rPr lang="zh-CN" altLang="zh-CN" dirty="0"/>
              <a:t>书库中</a:t>
            </a:r>
            <a:r>
              <a:rPr lang="en-US" altLang="zh-CN" dirty="0"/>
              <a:t>5</a:t>
            </a:r>
            <a:r>
              <a:rPr lang="zh-CN" altLang="zh-CN" dirty="0"/>
              <a:t>亿个词汇的单词和</a:t>
            </a:r>
            <a:r>
              <a:rPr lang="zh-CN" altLang="zh-CN" dirty="0" smtClean="0"/>
              <a:t>短语</a:t>
            </a:r>
            <a:r>
              <a:rPr lang="zh-CN" altLang="en-US" dirty="0" smtClean="0"/>
              <a:t>；</a:t>
            </a:r>
            <a:endParaRPr lang="en-US" altLang="zh-CN" dirty="0" smtClean="0"/>
          </a:p>
          <a:p>
            <a:pPr lvl="2"/>
            <a:r>
              <a:rPr lang="zh-CN" altLang="zh-CN" dirty="0" smtClean="0"/>
              <a:t>图书出版</a:t>
            </a:r>
            <a:r>
              <a:rPr lang="zh-CN" altLang="en-US" dirty="0" smtClean="0"/>
              <a:t>日期从</a:t>
            </a:r>
            <a:r>
              <a:rPr lang="en-US" altLang="zh-CN" dirty="0" smtClean="0"/>
              <a:t>1800</a:t>
            </a:r>
            <a:r>
              <a:rPr lang="zh-CN" altLang="zh-CN" dirty="0" smtClean="0"/>
              <a:t>年到</a:t>
            </a:r>
            <a:r>
              <a:rPr lang="en-US" altLang="zh-CN" dirty="0"/>
              <a:t>2000</a:t>
            </a:r>
            <a:r>
              <a:rPr lang="zh-CN" altLang="zh-CN" dirty="0" smtClean="0"/>
              <a:t>年</a:t>
            </a:r>
            <a:r>
              <a:rPr lang="zh-CN" altLang="en-US" dirty="0" smtClean="0"/>
              <a:t>；</a:t>
            </a:r>
            <a:endParaRPr lang="en-US" altLang="zh-CN" dirty="0" smtClean="0"/>
          </a:p>
          <a:p>
            <a:pPr lvl="2"/>
            <a:r>
              <a:rPr lang="zh-CN" altLang="zh-CN" dirty="0" smtClean="0"/>
              <a:t>图书包括</a:t>
            </a:r>
            <a:r>
              <a:rPr lang="zh-CN" altLang="en-US" dirty="0" smtClean="0"/>
              <a:t>：</a:t>
            </a:r>
            <a:r>
              <a:rPr lang="zh-CN" altLang="zh-CN" dirty="0" smtClean="0"/>
              <a:t>英语</a:t>
            </a:r>
            <a:r>
              <a:rPr lang="zh-CN" altLang="zh-CN" dirty="0"/>
              <a:t>、法语、西班牙语、德语、中文和俄罗斯</a:t>
            </a:r>
            <a:r>
              <a:rPr lang="zh-CN" altLang="zh-CN" dirty="0" smtClean="0"/>
              <a:t>语。</a:t>
            </a:r>
            <a:endParaRPr lang="en-US" altLang="zh-CN" dirty="0" smtClean="0"/>
          </a:p>
          <a:p>
            <a:pPr lvl="1"/>
            <a:endParaRPr lang="zh-CN" altLang="zh-CN" dirty="0"/>
          </a:p>
          <a:p>
            <a:pPr lvl="1"/>
            <a:r>
              <a:rPr lang="zh-CN" altLang="zh-CN" dirty="0" smtClean="0"/>
              <a:t>词频统计</a:t>
            </a:r>
            <a:endParaRPr lang="en-US" altLang="zh-CN" dirty="0" smtClean="0"/>
          </a:p>
          <a:p>
            <a:pPr lvl="3"/>
            <a:r>
              <a:rPr lang="zh-CN" altLang="zh-CN" dirty="0" smtClean="0"/>
              <a:t>如</a:t>
            </a:r>
            <a:r>
              <a:rPr lang="zh-CN" altLang="en-US" dirty="0" smtClean="0"/>
              <a:t>：</a:t>
            </a:r>
            <a:r>
              <a:rPr lang="zh-CN" altLang="zh-CN" dirty="0" smtClean="0"/>
              <a:t>输入“</a:t>
            </a:r>
            <a:r>
              <a:rPr lang="en-US" altLang="zh-CN" dirty="0"/>
              <a:t>love</a:t>
            </a:r>
            <a:r>
              <a:rPr lang="zh-CN" altLang="zh-CN" dirty="0" smtClean="0"/>
              <a:t>”，在</a:t>
            </a:r>
            <a:r>
              <a:rPr lang="en-US" altLang="zh-CN" dirty="0"/>
              <a:t>1930</a:t>
            </a:r>
            <a:r>
              <a:rPr lang="zh-CN" altLang="zh-CN" dirty="0" smtClean="0"/>
              <a:t>年，</a:t>
            </a:r>
            <a:r>
              <a:rPr lang="en-US" altLang="zh-CN" dirty="0"/>
              <a:t>1960</a:t>
            </a:r>
            <a:r>
              <a:rPr lang="zh-CN" altLang="zh-CN" dirty="0" smtClean="0"/>
              <a:t>年达到</a:t>
            </a:r>
            <a:r>
              <a:rPr lang="zh-CN" altLang="zh-CN" dirty="0"/>
              <a:t>两个小高潮，在</a:t>
            </a:r>
            <a:r>
              <a:rPr lang="en-US" altLang="zh-CN" dirty="0"/>
              <a:t>1980</a:t>
            </a:r>
            <a:r>
              <a:rPr lang="zh-CN" altLang="zh-CN" dirty="0" smtClean="0"/>
              <a:t>年达到了</a:t>
            </a:r>
            <a:r>
              <a:rPr lang="zh-CN" altLang="zh-CN" dirty="0"/>
              <a:t>最</a:t>
            </a:r>
            <a:r>
              <a:rPr lang="zh-CN" altLang="zh-CN" dirty="0" smtClean="0"/>
              <a:t>顶峰</a:t>
            </a:r>
            <a:r>
              <a:rPr lang="zh-CN" altLang="en-US" dirty="0" smtClean="0"/>
              <a:t>。</a:t>
            </a:r>
            <a:endParaRPr lang="en-US" altLang="zh-CN" dirty="0" smtClean="0"/>
          </a:p>
          <a:p>
            <a:pPr lvl="3"/>
            <a:r>
              <a:rPr lang="zh-CN" altLang="zh-CN" dirty="0" smtClean="0"/>
              <a:t>如</a:t>
            </a:r>
            <a:r>
              <a:rPr lang="zh-CN" altLang="en-US" dirty="0" smtClean="0"/>
              <a:t>：</a:t>
            </a:r>
            <a:r>
              <a:rPr lang="zh-CN" altLang="zh-CN" dirty="0" smtClean="0"/>
              <a:t>输入</a:t>
            </a:r>
            <a:r>
              <a:rPr lang="zh-CN" altLang="zh-CN" dirty="0"/>
              <a:t>“</a:t>
            </a:r>
            <a:r>
              <a:rPr lang="en-US" altLang="zh-CN" dirty="0"/>
              <a:t>industry</a:t>
            </a:r>
            <a:r>
              <a:rPr lang="zh-CN" altLang="zh-CN" dirty="0" smtClean="0"/>
              <a:t>”，</a:t>
            </a:r>
            <a:r>
              <a:rPr lang="zh-CN" altLang="zh-CN" dirty="0"/>
              <a:t>在</a:t>
            </a:r>
            <a:r>
              <a:rPr lang="en-US" altLang="zh-CN" dirty="0"/>
              <a:t>1960</a:t>
            </a:r>
            <a:r>
              <a:rPr lang="zh-CN" altLang="zh-CN" dirty="0"/>
              <a:t>年代和</a:t>
            </a:r>
            <a:r>
              <a:rPr lang="en-US" altLang="zh-CN" dirty="0"/>
              <a:t>1990</a:t>
            </a:r>
            <a:r>
              <a:rPr lang="zh-CN" altLang="zh-CN" dirty="0"/>
              <a:t>年代出现了两个高峰</a:t>
            </a:r>
            <a:r>
              <a:rPr lang="zh-CN" altLang="zh-CN" dirty="0" smtClean="0"/>
              <a:t>。</a:t>
            </a:r>
            <a:endParaRPr lang="en-US" altLang="zh-CN" dirty="0" smtClean="0"/>
          </a:p>
          <a:p>
            <a:pPr lvl="3"/>
            <a:r>
              <a:rPr lang="zh-CN" altLang="zh-CN" dirty="0" smtClean="0"/>
              <a:t>如</a:t>
            </a:r>
            <a:r>
              <a:rPr lang="zh-CN" altLang="en-US" dirty="0" smtClean="0"/>
              <a:t>：输入</a:t>
            </a:r>
            <a:r>
              <a:rPr lang="zh-CN" altLang="zh-CN" dirty="0" smtClean="0"/>
              <a:t>“</a:t>
            </a:r>
            <a:r>
              <a:rPr lang="en-US" altLang="zh-CN" dirty="0"/>
              <a:t>woman</a:t>
            </a:r>
            <a:r>
              <a:rPr lang="zh-CN" altLang="zh-CN" dirty="0" smtClean="0"/>
              <a:t>”</a:t>
            </a:r>
            <a:r>
              <a:rPr lang="zh-CN" altLang="en-US" dirty="0" smtClean="0"/>
              <a:t>，</a:t>
            </a:r>
            <a:r>
              <a:rPr lang="zh-CN" altLang="zh-CN" dirty="0" smtClean="0"/>
              <a:t>在</a:t>
            </a:r>
            <a:r>
              <a:rPr lang="en-US" altLang="zh-CN" dirty="0"/>
              <a:t>1970</a:t>
            </a:r>
            <a:r>
              <a:rPr lang="zh-CN" altLang="zh-CN" dirty="0" smtClean="0"/>
              <a:t>年代</a:t>
            </a:r>
            <a:r>
              <a:rPr lang="zh-CN" altLang="en-US" dirty="0" smtClean="0"/>
              <a:t>前</a:t>
            </a:r>
            <a:r>
              <a:rPr lang="zh-CN" altLang="zh-CN" dirty="0" smtClean="0"/>
              <a:t>很少</a:t>
            </a:r>
            <a:r>
              <a:rPr lang="zh-CN" altLang="zh-CN" dirty="0"/>
              <a:t>出现</a:t>
            </a:r>
            <a:r>
              <a:rPr lang="zh-CN" altLang="zh-CN" dirty="0" smtClean="0"/>
              <a:t>，之后出现</a:t>
            </a:r>
            <a:r>
              <a:rPr lang="zh-CN" altLang="zh-CN" dirty="0"/>
              <a:t>高峰，这和</a:t>
            </a:r>
            <a:r>
              <a:rPr lang="zh-CN" altLang="zh-CN" dirty="0" smtClean="0"/>
              <a:t>西方女权</a:t>
            </a:r>
            <a:r>
              <a:rPr lang="zh-CN" altLang="zh-CN" dirty="0"/>
              <a:t>主义运动同步</a:t>
            </a:r>
            <a:r>
              <a:rPr lang="zh-CN" altLang="zh-CN" dirty="0" smtClean="0"/>
              <a:t>。</a:t>
            </a:r>
            <a:endParaRPr lang="en-US" altLang="zh-CN" dirty="0" smtClean="0"/>
          </a:p>
          <a:p>
            <a:pPr lvl="2"/>
            <a:endParaRPr lang="en-US" altLang="zh-CN" dirty="0"/>
          </a:p>
          <a:p>
            <a:pPr lvl="1"/>
            <a:r>
              <a:rPr lang="zh-CN" altLang="zh-CN" dirty="0"/>
              <a:t>这一项目</a:t>
            </a:r>
            <a:r>
              <a:rPr lang="zh-CN" altLang="zh-CN" dirty="0" smtClean="0"/>
              <a:t>对语言</a:t>
            </a:r>
            <a:r>
              <a:rPr lang="zh-CN" altLang="zh-CN" dirty="0"/>
              <a:t>、文学、历史和艺术研究，将提供很大的参考价值</a:t>
            </a:r>
            <a:r>
              <a:rPr lang="zh-CN" altLang="zh-CN" dirty="0" smtClean="0"/>
              <a:t>。</a:t>
            </a:r>
            <a:endParaRPr lang="zh-CN" altLang="zh-CN" dirty="0"/>
          </a:p>
        </p:txBody>
      </p:sp>
    </p:spTree>
    <p:extLst>
      <p:ext uri="{BB962C8B-B14F-4D97-AF65-F5344CB8AC3E}">
        <p14:creationId xmlns:p14="http://schemas.microsoft.com/office/powerpoint/2010/main" val="4003339345"/>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1.4.4  </a:t>
            </a:r>
            <a:r>
              <a:rPr lang="zh-CN" altLang="en-US" smtClean="0"/>
              <a:t>计算社会学发展</a:t>
            </a:r>
            <a:endParaRPr lang="zh-CN" altLang="en-US"/>
          </a:p>
        </p:txBody>
      </p:sp>
      <p:sp>
        <p:nvSpPr>
          <p:cNvPr id="3" name="内容占位符 2"/>
          <p:cNvSpPr>
            <a:spLocks noGrp="1"/>
          </p:cNvSpPr>
          <p:nvPr>
            <p:ph idx="1"/>
          </p:nvPr>
        </p:nvSpPr>
        <p:spPr/>
        <p:txBody>
          <a:bodyPr>
            <a:normAutofit/>
          </a:bodyPr>
          <a:lstStyle/>
          <a:p>
            <a:pPr marL="0" lvl="1" indent="0">
              <a:buNone/>
            </a:pPr>
            <a:r>
              <a:rPr lang="zh-CN" altLang="zh-CN" dirty="0" smtClean="0"/>
              <a:t>【例】中国</a:t>
            </a:r>
            <a:r>
              <a:rPr lang="zh-CN" altLang="zh-CN" dirty="0"/>
              <a:t>近代文学家的影响力评估</a:t>
            </a:r>
            <a:r>
              <a:rPr lang="zh-CN" altLang="zh-CN" dirty="0" smtClean="0"/>
              <a:t>。</a:t>
            </a:r>
            <a:endParaRPr lang="zh-CN" altLang="zh-CN" dirty="0"/>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150339"/>
            <a:ext cx="12192000" cy="5707662"/>
          </a:xfrm>
          <a:prstGeom prst="rect">
            <a:avLst/>
          </a:prstGeom>
        </p:spPr>
      </p:pic>
    </p:spTree>
    <p:extLst>
      <p:ext uri="{BB962C8B-B14F-4D97-AF65-F5344CB8AC3E}">
        <p14:creationId xmlns:p14="http://schemas.microsoft.com/office/powerpoint/2010/main" val="2346035889"/>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990106"/>
            <a:ext cx="12192000" cy="4867895"/>
          </a:xfrm>
          <a:prstGeom prst="rect">
            <a:avLst/>
          </a:prstGeom>
        </p:spPr>
      </p:pic>
      <p:sp>
        <p:nvSpPr>
          <p:cNvPr id="2" name="标题 1"/>
          <p:cNvSpPr>
            <a:spLocks noGrp="1"/>
          </p:cNvSpPr>
          <p:nvPr>
            <p:ph type="title"/>
          </p:nvPr>
        </p:nvSpPr>
        <p:spPr/>
        <p:txBody>
          <a:bodyPr/>
          <a:lstStyle/>
          <a:p>
            <a:r>
              <a:rPr lang="en-US" altLang="zh-CN" smtClean="0"/>
              <a:t>1.1.1  </a:t>
            </a:r>
            <a:r>
              <a:rPr lang="zh-CN" altLang="en-US" smtClean="0"/>
              <a:t>早期的计算工具</a:t>
            </a:r>
            <a:endParaRPr lang="zh-CN" altLang="en-US"/>
          </a:p>
        </p:txBody>
      </p:sp>
      <p:sp>
        <p:nvSpPr>
          <p:cNvPr id="3" name="内容占位符 2"/>
          <p:cNvSpPr>
            <a:spLocks noGrp="1"/>
          </p:cNvSpPr>
          <p:nvPr>
            <p:ph idx="1"/>
          </p:nvPr>
        </p:nvSpPr>
        <p:spPr/>
        <p:txBody>
          <a:bodyPr>
            <a:normAutofit/>
          </a:bodyPr>
          <a:lstStyle/>
          <a:p>
            <a:pPr marL="0" indent="0">
              <a:buNone/>
            </a:pPr>
            <a:r>
              <a:rPr lang="en-US" altLang="zh-CN" b="1" dirty="0" smtClean="0"/>
              <a:t>5</a:t>
            </a:r>
            <a:r>
              <a:rPr lang="zh-CN" altLang="zh-CN" b="1" dirty="0" smtClean="0"/>
              <a:t>、</a:t>
            </a:r>
            <a:r>
              <a:rPr lang="zh-CN" altLang="zh-CN" b="1" dirty="0"/>
              <a:t>算盘</a:t>
            </a:r>
            <a:endParaRPr lang="zh-CN" altLang="zh-CN" dirty="0"/>
          </a:p>
          <a:p>
            <a:pPr lvl="1"/>
            <a:r>
              <a:rPr lang="zh-CN" altLang="zh-CN" dirty="0" smtClean="0"/>
              <a:t>古今中外</a:t>
            </a:r>
            <a:r>
              <a:rPr lang="zh-CN" altLang="en-US" dirty="0" smtClean="0"/>
              <a:t>算盘类型</a:t>
            </a:r>
            <a:r>
              <a:rPr lang="zh-CN" altLang="zh-CN" dirty="0" smtClean="0"/>
              <a:t>：</a:t>
            </a:r>
            <a:r>
              <a:rPr lang="zh-CN" altLang="zh-CN" dirty="0"/>
              <a:t>沙盘类，算板类，穿珠</a:t>
            </a:r>
            <a:r>
              <a:rPr lang="zh-CN" altLang="zh-CN" dirty="0" smtClean="0"/>
              <a:t>类</a:t>
            </a:r>
            <a:r>
              <a:rPr lang="zh-CN" altLang="en-US" dirty="0" smtClean="0"/>
              <a:t>。</a:t>
            </a:r>
            <a:endParaRPr lang="en-US" altLang="zh-CN" dirty="0" smtClean="0"/>
          </a:p>
          <a:p>
            <a:pPr lvl="1"/>
            <a:r>
              <a:rPr lang="zh-CN" altLang="zh-CN" dirty="0"/>
              <a:t>“</a:t>
            </a:r>
            <a:r>
              <a:rPr lang="zh-CN" altLang="zh-CN" b="1" dirty="0">
                <a:solidFill>
                  <a:srgbClr val="C00000"/>
                </a:solidFill>
              </a:rPr>
              <a:t>珠算</a:t>
            </a:r>
            <a:r>
              <a:rPr lang="zh-CN" altLang="zh-CN" dirty="0"/>
              <a:t>”一词最早</a:t>
            </a:r>
            <a:r>
              <a:rPr lang="zh-CN" altLang="zh-CN" dirty="0" smtClean="0"/>
              <a:t>见于三国</a:t>
            </a:r>
            <a:r>
              <a:rPr lang="zh-CN" altLang="zh-CN" dirty="0"/>
              <a:t>时代徐</a:t>
            </a:r>
            <a:r>
              <a:rPr lang="zh-CN" altLang="zh-CN" dirty="0" smtClean="0"/>
              <a:t>岳</a:t>
            </a:r>
            <a:r>
              <a:rPr lang="zh-CN" altLang="zh-CN" sz="1800" dirty="0"/>
              <a:t>（？</a:t>
            </a:r>
            <a:r>
              <a:rPr lang="en-US" altLang="zh-CN" sz="1800" dirty="0"/>
              <a:t>-</a:t>
            </a:r>
            <a:r>
              <a:rPr lang="en-US" altLang="zh-CN" sz="1800" dirty="0" smtClean="0"/>
              <a:t>220</a:t>
            </a:r>
            <a:r>
              <a:rPr lang="zh-CN" altLang="zh-CN" sz="1800" dirty="0" smtClean="0"/>
              <a:t>年）</a:t>
            </a:r>
            <a:r>
              <a:rPr lang="zh-CN" altLang="zh-CN" dirty="0" smtClean="0"/>
              <a:t>的《数术纪遗》</a:t>
            </a:r>
            <a:r>
              <a:rPr lang="zh-CN" altLang="en-US" dirty="0" smtClean="0"/>
              <a:t>。</a:t>
            </a:r>
            <a:endParaRPr lang="en-US" altLang="zh-CN" dirty="0" smtClean="0"/>
          </a:p>
          <a:p>
            <a:pPr lvl="3"/>
            <a:r>
              <a:rPr lang="zh-CN" altLang="zh-CN" dirty="0" smtClean="0"/>
              <a:t>《数术纪遗》</a:t>
            </a:r>
            <a:r>
              <a:rPr lang="zh-TW" altLang="en-US" dirty="0" smtClean="0"/>
              <a:t>“</a:t>
            </a:r>
            <a:r>
              <a:rPr lang="zh-TW" altLang="en-US" b="1" dirty="0">
                <a:solidFill>
                  <a:srgbClr val="C00000"/>
                </a:solidFill>
              </a:rPr>
              <a:t>劉會稽</a:t>
            </a:r>
            <a:r>
              <a:rPr lang="zh-CN" altLang="en-US" dirty="0"/>
              <a:t>（注：刘宏</a:t>
            </a:r>
            <a:r>
              <a:rPr lang="zh-CN" altLang="en-US" dirty="0" smtClean="0"/>
              <a:t>）</a:t>
            </a:r>
            <a:r>
              <a:rPr lang="zh-TW" altLang="en-US" dirty="0" smtClean="0"/>
              <a:t>博</a:t>
            </a:r>
            <a:r>
              <a:rPr lang="zh-TW" altLang="en-US" dirty="0"/>
              <a:t>學多聞，偏于數學</a:t>
            </a:r>
            <a:r>
              <a:rPr lang="en-US" altLang="zh-TW" dirty="0"/>
              <a:t>……</a:t>
            </a:r>
            <a:r>
              <a:rPr lang="zh-TW" altLang="en-US" dirty="0"/>
              <a:t>隸首注術，仍有多種，其一</a:t>
            </a:r>
            <a:r>
              <a:rPr lang="zh-TW" altLang="en-US" b="1" dirty="0" smtClean="0">
                <a:solidFill>
                  <a:srgbClr val="C00000"/>
                </a:solidFill>
              </a:rPr>
              <a:t>珠算</a:t>
            </a:r>
            <a:r>
              <a:rPr lang="zh-TW" altLang="en-US" dirty="0" smtClean="0"/>
              <a:t>” 。</a:t>
            </a:r>
            <a:endParaRPr lang="en-US" altLang="zh-TW" dirty="0" smtClean="0"/>
          </a:p>
          <a:p>
            <a:pPr lvl="3"/>
            <a:r>
              <a:rPr lang="zh-CN" altLang="zh-CN" dirty="0" smtClean="0"/>
              <a:t>《数术纪遗》</a:t>
            </a:r>
            <a:r>
              <a:rPr lang="zh-TW" altLang="en-US" dirty="0" smtClean="0"/>
              <a:t>“</a:t>
            </a:r>
            <a:r>
              <a:rPr lang="zh-CN" altLang="zh-CN" b="1" dirty="0" smtClean="0">
                <a:solidFill>
                  <a:srgbClr val="C00000"/>
                </a:solidFill>
              </a:rPr>
              <a:t>珠算</a:t>
            </a:r>
            <a:r>
              <a:rPr lang="zh-CN" altLang="zh-CN" b="1" dirty="0">
                <a:solidFill>
                  <a:srgbClr val="C00000"/>
                </a:solidFill>
              </a:rPr>
              <a:t>控带四时，经纬三</a:t>
            </a:r>
            <a:r>
              <a:rPr lang="zh-CN" altLang="zh-CN" b="1" dirty="0" smtClean="0">
                <a:solidFill>
                  <a:srgbClr val="C00000"/>
                </a:solidFill>
              </a:rPr>
              <a:t>才</a:t>
            </a:r>
            <a:r>
              <a:rPr lang="zh-CN" altLang="en-US" dirty="0"/>
              <a:t>”</a:t>
            </a:r>
            <a:r>
              <a:rPr lang="zh-CN" altLang="zh-CN" dirty="0" smtClean="0"/>
              <a:t>。</a:t>
            </a:r>
            <a:endParaRPr lang="zh-CN" altLang="en-US"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645914360"/>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1.4.4  </a:t>
            </a:r>
            <a:r>
              <a:rPr lang="zh-CN" altLang="en-US" smtClean="0"/>
              <a:t>计算社会学发展</a:t>
            </a:r>
            <a:endParaRPr lang="zh-CN" altLang="en-US"/>
          </a:p>
        </p:txBody>
      </p:sp>
      <p:sp>
        <p:nvSpPr>
          <p:cNvPr id="3" name="内容占位符 2"/>
          <p:cNvSpPr>
            <a:spLocks noGrp="1"/>
          </p:cNvSpPr>
          <p:nvPr>
            <p:ph idx="1"/>
          </p:nvPr>
        </p:nvSpPr>
        <p:spPr/>
        <p:txBody>
          <a:bodyPr>
            <a:normAutofit/>
          </a:bodyPr>
          <a:lstStyle/>
          <a:p>
            <a:pPr marL="0" indent="0">
              <a:buNone/>
            </a:pPr>
            <a:r>
              <a:rPr lang="en-US" altLang="zh-CN" smtClean="0"/>
              <a:t>5</a:t>
            </a:r>
            <a:r>
              <a:rPr lang="zh-CN" altLang="en-US" smtClean="0"/>
              <a:t>、</a:t>
            </a:r>
            <a:r>
              <a:rPr lang="zh-CN" altLang="zh-CN" b="1" smtClean="0"/>
              <a:t>计算</a:t>
            </a:r>
            <a:r>
              <a:rPr lang="zh-CN" altLang="zh-CN" b="1"/>
              <a:t>社会科学的制约因素</a:t>
            </a:r>
            <a:endParaRPr lang="zh-CN" altLang="zh-CN"/>
          </a:p>
          <a:p>
            <a:pPr lvl="1"/>
            <a:endParaRPr lang="en-US" altLang="zh-CN" sz="1000" smtClean="0"/>
          </a:p>
          <a:p>
            <a:pPr lvl="1"/>
            <a:r>
              <a:rPr lang="zh-CN" altLang="zh-CN" smtClean="0"/>
              <a:t>在</a:t>
            </a:r>
            <a:r>
              <a:rPr lang="zh-CN" altLang="zh-CN"/>
              <a:t>物理学和生物学中，夸克和细胞既不会介意我们发现它们的秘密，也不会对于我们在研究过程中改变它们的环境提出抗议</a:t>
            </a:r>
            <a:r>
              <a:rPr lang="zh-CN" altLang="zh-CN" smtClean="0"/>
              <a:t>。</a:t>
            </a:r>
            <a:endParaRPr lang="en-US" altLang="zh-CN" smtClean="0"/>
          </a:p>
          <a:p>
            <a:pPr lvl="1"/>
            <a:r>
              <a:rPr lang="zh-CN" altLang="en-US" smtClean="0"/>
              <a:t>而在</a:t>
            </a:r>
            <a:r>
              <a:rPr lang="zh-CN" altLang="en-US"/>
              <a:t>计算</a:t>
            </a:r>
            <a:r>
              <a:rPr lang="zh-CN" altLang="zh-CN"/>
              <a:t>社会科学家感兴趣的大部分数据是私有的</a:t>
            </a:r>
            <a:r>
              <a:rPr lang="zh-CN" altLang="en-US" smtClean="0"/>
              <a:t>；</a:t>
            </a:r>
            <a:r>
              <a:rPr lang="zh-CN" altLang="zh-CN" smtClean="0"/>
              <a:t>如</a:t>
            </a:r>
            <a:r>
              <a:rPr lang="zh-CN" altLang="zh-CN"/>
              <a:t>移动电话号码</a:t>
            </a:r>
            <a:r>
              <a:rPr lang="zh-CN" altLang="en-US"/>
              <a:t>、</a:t>
            </a:r>
            <a:r>
              <a:rPr lang="zh-CN" altLang="zh-CN"/>
              <a:t>金融交易信息等。</a:t>
            </a:r>
          </a:p>
          <a:p>
            <a:pPr lvl="1"/>
            <a:endParaRPr lang="zh-CN" altLang="zh-CN"/>
          </a:p>
          <a:p>
            <a:pPr lvl="1"/>
            <a:r>
              <a:rPr lang="zh-CN" altLang="zh-CN"/>
              <a:t>最棘手的挑战在于</a:t>
            </a:r>
            <a:r>
              <a:rPr lang="zh-CN" altLang="zh-CN" smtClean="0"/>
              <a:t>数据</a:t>
            </a:r>
            <a:r>
              <a:rPr lang="zh-CN" altLang="zh-CN" b="1">
                <a:solidFill>
                  <a:srgbClr val="C00000"/>
                </a:solidFill>
              </a:rPr>
              <a:t>访问</a:t>
            </a:r>
            <a:r>
              <a:rPr lang="zh-CN" altLang="en-US" b="1">
                <a:solidFill>
                  <a:srgbClr val="C00000"/>
                </a:solidFill>
              </a:rPr>
              <a:t>权限</a:t>
            </a:r>
            <a:r>
              <a:rPr lang="zh-CN" altLang="zh-CN" smtClean="0"/>
              <a:t>和</a:t>
            </a:r>
            <a:r>
              <a:rPr lang="zh-CN" altLang="zh-CN" b="1">
                <a:solidFill>
                  <a:srgbClr val="C00000"/>
                </a:solidFill>
              </a:rPr>
              <a:t>隐私</a:t>
            </a:r>
            <a:r>
              <a:rPr lang="zh-CN" altLang="zh-CN"/>
              <a:t>问题</a:t>
            </a:r>
            <a:r>
              <a:rPr lang="zh-CN" altLang="zh-CN" smtClean="0"/>
              <a:t>。</a:t>
            </a:r>
            <a:endParaRPr lang="en-US" altLang="zh-CN" smtClean="0"/>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547233" y="2926837"/>
            <a:ext cx="4644767" cy="39417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062486" y="3905135"/>
            <a:ext cx="4165771" cy="230427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048466657"/>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6687880" y="3630348"/>
            <a:ext cx="5504120" cy="3222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en-US" altLang="zh-CN" smtClean="0"/>
              <a:t>1.4.4  </a:t>
            </a:r>
            <a:r>
              <a:rPr lang="zh-CN" altLang="en-US" smtClean="0"/>
              <a:t>计算社会学发展</a:t>
            </a:r>
            <a:endParaRPr lang="zh-CN" altLang="en-US"/>
          </a:p>
        </p:txBody>
      </p:sp>
      <p:sp>
        <p:nvSpPr>
          <p:cNvPr id="3" name="内容占位符 2"/>
          <p:cNvSpPr>
            <a:spLocks noGrp="1"/>
          </p:cNvSpPr>
          <p:nvPr>
            <p:ph idx="1"/>
          </p:nvPr>
        </p:nvSpPr>
        <p:spPr/>
        <p:txBody>
          <a:bodyPr>
            <a:normAutofit/>
          </a:bodyPr>
          <a:lstStyle/>
          <a:p>
            <a:pPr marL="0" lvl="1" indent="0">
              <a:buNone/>
            </a:pPr>
            <a:r>
              <a:rPr lang="en-US" altLang="zh-CN"/>
              <a:t>【</a:t>
            </a:r>
            <a:r>
              <a:rPr lang="zh-CN" altLang="en-US"/>
              <a:t>扩展</a:t>
            </a:r>
            <a:r>
              <a:rPr lang="en-US" altLang="zh-CN" smtClean="0"/>
              <a:t>】</a:t>
            </a:r>
            <a:r>
              <a:rPr lang="zh-CN" altLang="en-US" smtClean="0"/>
              <a:t>社交网络。</a:t>
            </a:r>
            <a:endParaRPr lang="en-US" altLang="zh-CN"/>
          </a:p>
          <a:p>
            <a:pPr lvl="1"/>
            <a:r>
              <a:rPr lang="zh-CN" altLang="en-US" smtClean="0"/>
              <a:t>社交</a:t>
            </a:r>
            <a:r>
              <a:rPr lang="zh-CN" altLang="en-US"/>
              <a:t>网络的</a:t>
            </a:r>
            <a:r>
              <a:rPr lang="zh-CN" altLang="en-US" b="1">
                <a:solidFill>
                  <a:srgbClr val="C00000"/>
                </a:solidFill>
              </a:rPr>
              <a:t>邓巴数</a:t>
            </a:r>
            <a:r>
              <a:rPr lang="zh-CN" altLang="en-US" sz="2000"/>
              <a:t>（ </a:t>
            </a:r>
            <a:r>
              <a:rPr lang="en-US" altLang="zh-CN" sz="2000"/>
              <a:t>150</a:t>
            </a:r>
            <a:r>
              <a:rPr lang="zh-CN" altLang="en-US" sz="2000" smtClean="0"/>
              <a:t>定律，英国人类学家</a:t>
            </a:r>
            <a:r>
              <a:rPr lang="zh-CN" altLang="en-US" sz="2000"/>
              <a:t>罗宾</a:t>
            </a:r>
            <a:r>
              <a:rPr lang="en-US" altLang="zh-CN" sz="2000"/>
              <a:t>·</a:t>
            </a:r>
            <a:r>
              <a:rPr lang="zh-CN" altLang="en-US" sz="2000" smtClean="0"/>
              <a:t>邓巴提出）</a:t>
            </a:r>
            <a:r>
              <a:rPr lang="zh-CN" altLang="en-US" smtClean="0"/>
              <a:t>：</a:t>
            </a:r>
            <a:endParaRPr lang="en-US" altLang="zh-CN" smtClean="0"/>
          </a:p>
          <a:p>
            <a:pPr marL="457200" lvl="1" indent="0">
              <a:buNone/>
            </a:pPr>
            <a:r>
              <a:rPr lang="zh-CN" altLang="en-US" smtClean="0">
                <a:solidFill>
                  <a:srgbClr val="C00000"/>
                </a:solidFill>
              </a:rPr>
              <a:t>人类智力允许</a:t>
            </a:r>
            <a:r>
              <a:rPr lang="zh-CN" altLang="en-US">
                <a:solidFill>
                  <a:srgbClr val="C00000"/>
                </a:solidFill>
              </a:rPr>
              <a:t>人类拥有稳定社交网络的</a:t>
            </a:r>
            <a:r>
              <a:rPr lang="zh-CN" altLang="en-US" smtClean="0">
                <a:solidFill>
                  <a:srgbClr val="C00000"/>
                </a:solidFill>
              </a:rPr>
              <a:t>人数最多是</a:t>
            </a:r>
            <a:r>
              <a:rPr lang="en-US" altLang="zh-CN" b="1">
                <a:solidFill>
                  <a:srgbClr val="C00000"/>
                </a:solidFill>
              </a:rPr>
              <a:t>150</a:t>
            </a:r>
            <a:r>
              <a:rPr lang="zh-CN" altLang="en-US" b="1">
                <a:solidFill>
                  <a:srgbClr val="C00000"/>
                </a:solidFill>
              </a:rPr>
              <a:t>人</a:t>
            </a:r>
            <a:r>
              <a:rPr lang="zh-CN" altLang="en-US">
                <a:solidFill>
                  <a:srgbClr val="C00000"/>
                </a:solidFill>
              </a:rPr>
              <a:t>。</a:t>
            </a:r>
          </a:p>
          <a:p>
            <a:pPr lvl="1"/>
            <a:r>
              <a:rPr lang="zh-CN" altLang="en-US" b="1" smtClean="0"/>
              <a:t>与</a:t>
            </a:r>
            <a:r>
              <a:rPr lang="zh-CN" altLang="en-US" b="1"/>
              <a:t>某个人维持紧密</a:t>
            </a:r>
            <a:r>
              <a:rPr lang="zh-CN" altLang="en-US" b="1" smtClean="0"/>
              <a:t>人际关系人数上限为</a:t>
            </a:r>
            <a:r>
              <a:rPr lang="en-US" altLang="zh-CN" b="1" smtClean="0">
                <a:solidFill>
                  <a:srgbClr val="C00000"/>
                </a:solidFill>
              </a:rPr>
              <a:t>4-5</a:t>
            </a:r>
            <a:r>
              <a:rPr lang="zh-CN" altLang="en-US" b="1" smtClean="0">
                <a:solidFill>
                  <a:srgbClr val="C00000"/>
                </a:solidFill>
              </a:rPr>
              <a:t>人</a:t>
            </a:r>
            <a:r>
              <a:rPr lang="zh-CN" altLang="en-US" b="1" smtClean="0"/>
              <a:t>左右；</a:t>
            </a:r>
            <a:endParaRPr lang="en-US" altLang="zh-CN" b="1" smtClean="0"/>
          </a:p>
          <a:p>
            <a:pPr lvl="1"/>
            <a:r>
              <a:rPr lang="en-US" altLang="zh-CN" b="1" smtClean="0">
                <a:solidFill>
                  <a:srgbClr val="C00000"/>
                </a:solidFill>
              </a:rPr>
              <a:t>15</a:t>
            </a:r>
            <a:r>
              <a:rPr lang="zh-CN" altLang="en-US" b="1" smtClean="0"/>
              <a:t>是</a:t>
            </a:r>
            <a:r>
              <a:rPr lang="zh-CN" altLang="en-US" b="1"/>
              <a:t>能够一起干</a:t>
            </a:r>
            <a:r>
              <a:rPr lang="zh-CN" altLang="en-US" b="1" smtClean="0"/>
              <a:t>同一件</a:t>
            </a:r>
            <a:r>
              <a:rPr lang="zh-CN" altLang="en-US" b="1"/>
              <a:t>事情</a:t>
            </a:r>
            <a:r>
              <a:rPr lang="zh-CN" altLang="en-US" b="1" smtClean="0"/>
              <a:t>人数；</a:t>
            </a:r>
            <a:endParaRPr lang="en-US" altLang="zh-CN" b="1" smtClean="0"/>
          </a:p>
          <a:p>
            <a:pPr lvl="1"/>
            <a:r>
              <a:rPr lang="en-US" altLang="zh-CN" b="1">
                <a:solidFill>
                  <a:srgbClr val="C00000"/>
                </a:solidFill>
              </a:rPr>
              <a:t>35</a:t>
            </a:r>
            <a:r>
              <a:rPr lang="zh-CN" altLang="en-US" b="1" smtClean="0"/>
              <a:t>是</a:t>
            </a:r>
            <a:r>
              <a:rPr lang="zh-CN" altLang="en-US" b="1"/>
              <a:t>能互动协作的最大</a:t>
            </a:r>
            <a:r>
              <a:rPr lang="zh-CN" altLang="en-US" b="1" smtClean="0"/>
              <a:t>人数； </a:t>
            </a:r>
            <a:endParaRPr lang="en-US" altLang="zh-CN" b="1" smtClean="0"/>
          </a:p>
          <a:p>
            <a:pPr lvl="1"/>
            <a:r>
              <a:rPr lang="en-US" altLang="zh-CN" b="1">
                <a:solidFill>
                  <a:srgbClr val="C00000"/>
                </a:solidFill>
              </a:rPr>
              <a:t>150</a:t>
            </a:r>
            <a:r>
              <a:rPr lang="zh-CN" altLang="en-US" b="1" smtClean="0"/>
              <a:t>是</a:t>
            </a:r>
            <a:r>
              <a:rPr lang="zh-CN" altLang="en-US" b="1"/>
              <a:t>能够记忆和了解的最大关系数</a:t>
            </a:r>
            <a:r>
              <a:rPr lang="zh-CN" altLang="en-US" b="1" smtClean="0"/>
              <a:t>。</a:t>
            </a:r>
            <a:endParaRPr lang="en-US" altLang="zh-CN" b="1" smtClean="0"/>
          </a:p>
          <a:p>
            <a:pPr lvl="3"/>
            <a:r>
              <a:rPr lang="zh-CN" altLang="en-US" smtClean="0"/>
              <a:t>飞</a:t>
            </a:r>
            <a:r>
              <a:rPr lang="zh-CN" altLang="en-US"/>
              <a:t>信</a:t>
            </a:r>
            <a:r>
              <a:rPr lang="zh-CN" altLang="en-US" smtClean="0"/>
              <a:t>群用户</a:t>
            </a:r>
            <a:r>
              <a:rPr lang="zh-CN" altLang="en-US"/>
              <a:t>上限是 </a:t>
            </a:r>
            <a:r>
              <a:rPr lang="en-US" altLang="zh-CN" smtClean="0"/>
              <a:t>200</a:t>
            </a:r>
            <a:r>
              <a:rPr lang="zh-CN" altLang="en-US" smtClean="0"/>
              <a:t>人，因为超过</a:t>
            </a:r>
            <a:r>
              <a:rPr lang="en-US" altLang="zh-CN" smtClean="0"/>
              <a:t>200</a:t>
            </a:r>
            <a:r>
              <a:rPr lang="zh-CN" altLang="en-US" smtClean="0"/>
              <a:t>人后，会导致</a:t>
            </a:r>
            <a:r>
              <a:rPr lang="zh-CN" altLang="en-US"/>
              <a:t>用户</a:t>
            </a:r>
            <a:r>
              <a:rPr lang="zh-CN" altLang="en-US" smtClean="0"/>
              <a:t>活跃度降低；</a:t>
            </a:r>
            <a:endParaRPr lang="en-US" altLang="zh-CN" smtClean="0"/>
          </a:p>
          <a:p>
            <a:pPr lvl="3"/>
            <a:r>
              <a:rPr lang="zh-CN" altLang="en-US" smtClean="0"/>
              <a:t>中国</a:t>
            </a:r>
            <a:r>
              <a:rPr lang="zh-CN" altLang="en-US"/>
              <a:t>移动的</a:t>
            </a:r>
            <a:r>
              <a:rPr lang="zh-CN" altLang="en-US" smtClean="0"/>
              <a:t>“动感地带”</a:t>
            </a:r>
            <a:r>
              <a:rPr lang="en-US" altLang="zh-CN" smtClean="0"/>
              <a:t>SIM</a:t>
            </a:r>
            <a:r>
              <a:rPr lang="zh-CN" altLang="en-US" smtClean="0"/>
              <a:t>卡</a:t>
            </a:r>
            <a:r>
              <a:rPr lang="zh-CN" altLang="en-US"/>
              <a:t>只能保存</a:t>
            </a:r>
            <a:r>
              <a:rPr lang="en-US" altLang="zh-CN"/>
              <a:t>150</a:t>
            </a:r>
            <a:r>
              <a:rPr lang="zh-CN" altLang="en-US"/>
              <a:t>个手机</a:t>
            </a:r>
            <a:r>
              <a:rPr lang="zh-CN" altLang="en-US" smtClean="0"/>
              <a:t>号；</a:t>
            </a:r>
            <a:endParaRPr lang="en-US" altLang="zh-CN" smtClean="0"/>
          </a:p>
          <a:p>
            <a:pPr lvl="3"/>
            <a:r>
              <a:rPr lang="en-US" altLang="zh-CN" smtClean="0"/>
              <a:t>MSN</a:t>
            </a:r>
            <a:r>
              <a:rPr lang="zh-CN" altLang="en-US" smtClean="0"/>
              <a:t>聊天软件只能</a:t>
            </a:r>
            <a:r>
              <a:rPr lang="zh-CN" altLang="en-US"/>
              <a:t>是一个</a:t>
            </a:r>
            <a:r>
              <a:rPr lang="en-US" altLang="zh-CN"/>
              <a:t>MSN</a:t>
            </a:r>
            <a:r>
              <a:rPr lang="zh-CN" altLang="en-US"/>
              <a:t>对应</a:t>
            </a:r>
            <a:r>
              <a:rPr lang="en-US" altLang="zh-CN"/>
              <a:t>150</a:t>
            </a:r>
            <a:r>
              <a:rPr lang="zh-CN" altLang="en-US"/>
              <a:t>个</a:t>
            </a:r>
            <a:r>
              <a:rPr lang="zh-CN" altLang="en-US" smtClean="0"/>
              <a:t>联系人；</a:t>
            </a:r>
            <a:endParaRPr lang="en-US" altLang="zh-CN" smtClean="0"/>
          </a:p>
          <a:p>
            <a:pPr lvl="3"/>
            <a:r>
              <a:rPr lang="en-US" altLang="zh-CN"/>
              <a:t>Facebook</a:t>
            </a:r>
            <a:r>
              <a:rPr lang="zh-CN" altLang="en-US"/>
              <a:t>社区</a:t>
            </a:r>
            <a:r>
              <a:rPr lang="zh-CN" altLang="en-US" smtClean="0"/>
              <a:t>用户平均</a:t>
            </a:r>
            <a:r>
              <a:rPr lang="zh-CN" altLang="en-US"/>
              <a:t>好友人数是</a:t>
            </a:r>
            <a:r>
              <a:rPr lang="en-US" altLang="zh-CN"/>
              <a:t>120</a:t>
            </a:r>
            <a:r>
              <a:rPr lang="zh-CN" altLang="en-US"/>
              <a:t>人</a:t>
            </a:r>
            <a:r>
              <a:rPr lang="zh-CN" altLang="en-US" smtClean="0"/>
              <a:t>。</a:t>
            </a:r>
            <a:endParaRPr lang="en-US" altLang="zh-CN" smtClean="0"/>
          </a:p>
          <a:p>
            <a:pPr lvl="3"/>
            <a:r>
              <a:rPr lang="zh-CN" altLang="en-US" smtClean="0"/>
              <a:t>据报道，社交</a:t>
            </a:r>
            <a:r>
              <a:rPr lang="zh-CN" altLang="en-US"/>
              <a:t>网络并不</a:t>
            </a:r>
            <a:r>
              <a:rPr lang="zh-CN" altLang="en-US" smtClean="0"/>
              <a:t>能扩大</a:t>
            </a:r>
            <a:r>
              <a:rPr lang="zh-CN" altLang="en-US"/>
              <a:t>人类社交群体的规模</a:t>
            </a:r>
            <a:r>
              <a:rPr lang="zh-CN" altLang="en-US" smtClean="0"/>
              <a:t>。</a:t>
            </a:r>
            <a:endParaRPr lang="zh-CN" altLang="en-US"/>
          </a:p>
        </p:txBody>
      </p:sp>
    </p:spTree>
    <p:extLst>
      <p:ext uri="{BB962C8B-B14F-4D97-AF65-F5344CB8AC3E}">
        <p14:creationId xmlns:p14="http://schemas.microsoft.com/office/powerpoint/2010/main" val="3037153124"/>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15517"/>
            <a:ext cx="12192000" cy="6242483"/>
          </a:xfrm>
          <a:prstGeom prst="rect">
            <a:avLst/>
          </a:prstGeom>
        </p:spPr>
      </p:pic>
      <p:sp>
        <p:nvSpPr>
          <p:cNvPr id="2" name="标题 1"/>
          <p:cNvSpPr>
            <a:spLocks noGrp="1"/>
          </p:cNvSpPr>
          <p:nvPr>
            <p:ph type="title"/>
          </p:nvPr>
        </p:nvSpPr>
        <p:spPr/>
        <p:txBody>
          <a:bodyPr/>
          <a:lstStyle/>
          <a:p>
            <a:r>
              <a:rPr lang="en-US" altLang="zh-CN" smtClean="0"/>
              <a:t>1.4.4  </a:t>
            </a:r>
            <a:r>
              <a:rPr lang="zh-CN" altLang="en-US" smtClean="0"/>
              <a:t>计算社会学发展</a:t>
            </a:r>
            <a:endParaRPr lang="zh-CN" altLang="en-US"/>
          </a:p>
        </p:txBody>
      </p:sp>
      <p:sp>
        <p:nvSpPr>
          <p:cNvPr id="3" name="内容占位符 2"/>
          <p:cNvSpPr>
            <a:spLocks noGrp="1"/>
          </p:cNvSpPr>
          <p:nvPr>
            <p:ph idx="1"/>
          </p:nvPr>
        </p:nvSpPr>
        <p:spPr/>
        <p:txBody>
          <a:bodyPr>
            <a:normAutofit/>
          </a:bodyPr>
          <a:lstStyle/>
          <a:p>
            <a:pPr marL="0" lvl="1" indent="0">
              <a:buNone/>
            </a:pPr>
            <a:r>
              <a:rPr lang="en-US" altLang="zh-CN"/>
              <a:t>【</a:t>
            </a:r>
            <a:r>
              <a:rPr lang="zh-CN" altLang="en-US"/>
              <a:t>扩展</a:t>
            </a:r>
            <a:r>
              <a:rPr lang="en-US" altLang="zh-CN"/>
              <a:t>】</a:t>
            </a:r>
            <a:endParaRPr lang="zh-CN" altLang="en-US"/>
          </a:p>
        </p:txBody>
      </p:sp>
    </p:spTree>
    <p:extLst>
      <p:ext uri="{BB962C8B-B14F-4D97-AF65-F5344CB8AC3E}">
        <p14:creationId xmlns:p14="http://schemas.microsoft.com/office/powerpoint/2010/main" val="3192565451"/>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47800" y="2694622"/>
            <a:ext cx="10744200" cy="4163378"/>
          </a:xfrm>
          <a:prstGeom prst="rect">
            <a:avLst/>
          </a:prstGeom>
        </p:spPr>
      </p:pic>
      <p:sp>
        <p:nvSpPr>
          <p:cNvPr id="2" name="标题 1"/>
          <p:cNvSpPr>
            <a:spLocks noGrp="1"/>
          </p:cNvSpPr>
          <p:nvPr>
            <p:ph type="title"/>
          </p:nvPr>
        </p:nvSpPr>
        <p:spPr/>
        <p:txBody>
          <a:bodyPr/>
          <a:lstStyle/>
          <a:p>
            <a:r>
              <a:rPr lang="en-US" altLang="zh-CN" smtClean="0"/>
              <a:t>1.4.4  </a:t>
            </a:r>
            <a:r>
              <a:rPr lang="zh-CN" altLang="en-US" smtClean="0"/>
              <a:t>计算社会学发展</a:t>
            </a:r>
            <a:endParaRPr lang="zh-CN" altLang="en-US"/>
          </a:p>
        </p:txBody>
      </p:sp>
      <p:sp>
        <p:nvSpPr>
          <p:cNvPr id="3" name="内容占位符 2"/>
          <p:cNvSpPr>
            <a:spLocks noGrp="1"/>
          </p:cNvSpPr>
          <p:nvPr>
            <p:ph idx="1"/>
          </p:nvPr>
        </p:nvSpPr>
        <p:spPr/>
        <p:txBody>
          <a:bodyPr>
            <a:normAutofit/>
          </a:bodyPr>
          <a:lstStyle/>
          <a:p>
            <a:pPr marL="0" lvl="1" indent="0">
              <a:buNone/>
            </a:pPr>
            <a:r>
              <a:rPr lang="en-US" altLang="zh-CN"/>
              <a:t>【</a:t>
            </a:r>
            <a:r>
              <a:rPr lang="zh-CN" altLang="en-US"/>
              <a:t>扩展</a:t>
            </a:r>
            <a:r>
              <a:rPr lang="en-US" altLang="zh-CN"/>
              <a:t>】1950</a:t>
            </a:r>
            <a:r>
              <a:rPr lang="zh-CN" altLang="en-US"/>
              <a:t>年</a:t>
            </a:r>
            <a:r>
              <a:rPr lang="zh-CN" altLang="en-US" smtClean="0"/>
              <a:t>，</a:t>
            </a:r>
            <a:r>
              <a:rPr lang="en-US" altLang="zh-CN" smtClean="0"/>
              <a:t>Pool </a:t>
            </a:r>
            <a:r>
              <a:rPr lang="zh-CN" altLang="en-US"/>
              <a:t>和 </a:t>
            </a:r>
            <a:r>
              <a:rPr lang="en-US" altLang="zh-CN"/>
              <a:t>Kochen</a:t>
            </a:r>
            <a:r>
              <a:rPr lang="zh-CN" altLang="en-US" smtClean="0"/>
              <a:t>提出一</a:t>
            </a:r>
            <a:r>
              <a:rPr lang="zh-CN" altLang="en-US"/>
              <a:t>个问题：“两个毫无关系的人，要让他们互相认识，至少要经过多少人？</a:t>
            </a:r>
            <a:r>
              <a:rPr lang="zh-CN" altLang="en-US" smtClean="0"/>
              <a:t>”</a:t>
            </a:r>
            <a:endParaRPr lang="en-US" altLang="zh-CN" smtClean="0"/>
          </a:p>
          <a:p>
            <a:pPr lvl="1"/>
            <a:r>
              <a:rPr lang="zh-CN" altLang="en-US" b="1" smtClean="0">
                <a:solidFill>
                  <a:srgbClr val="C00000"/>
                </a:solidFill>
              </a:rPr>
              <a:t>六</a:t>
            </a:r>
            <a:r>
              <a:rPr lang="zh-CN" altLang="en-US" b="1">
                <a:solidFill>
                  <a:srgbClr val="C00000"/>
                </a:solidFill>
              </a:rPr>
              <a:t>度空间</a:t>
            </a:r>
            <a:r>
              <a:rPr lang="zh-CN" altLang="en-US" smtClean="0"/>
              <a:t>定律</a:t>
            </a:r>
            <a:r>
              <a:rPr lang="zh-CN" altLang="en-US" sz="2000" smtClean="0"/>
              <a:t>（米尔格伦</a:t>
            </a:r>
            <a:r>
              <a:rPr lang="en-US" altLang="zh-CN" sz="2000" dirty="0"/>
              <a:t>S</a:t>
            </a:r>
            <a:r>
              <a:rPr lang="en-US" altLang="zh-CN" sz="2000"/>
              <a:t>. </a:t>
            </a:r>
            <a:r>
              <a:rPr lang="en-US" altLang="zh-CN" sz="2000" smtClean="0"/>
              <a:t>Milgram1967</a:t>
            </a:r>
            <a:r>
              <a:rPr lang="zh-CN" altLang="en-US" sz="2000" smtClean="0"/>
              <a:t>年提出</a:t>
            </a:r>
            <a:r>
              <a:rPr lang="zh-CN" altLang="en-US" sz="2000" dirty="0" smtClean="0"/>
              <a:t>）</a:t>
            </a:r>
            <a:r>
              <a:rPr lang="zh-CN" altLang="en-US" dirty="0" smtClean="0"/>
              <a:t>：</a:t>
            </a:r>
            <a:endParaRPr lang="en-US" altLang="zh-CN" dirty="0" smtClean="0"/>
          </a:p>
          <a:p>
            <a:pPr marL="800100" lvl="1" indent="-342900"/>
            <a:r>
              <a:rPr lang="zh-CN" altLang="en-US">
                <a:solidFill>
                  <a:srgbClr val="C00000"/>
                </a:solidFill>
              </a:rPr>
              <a:t>最多通过六个人你就能够认识任何一个</a:t>
            </a:r>
            <a:r>
              <a:rPr lang="zh-CN" altLang="en-US" smtClean="0">
                <a:solidFill>
                  <a:srgbClr val="C00000"/>
                </a:solidFill>
              </a:rPr>
              <a:t>陌生人。</a:t>
            </a:r>
            <a:endParaRPr lang="en-US" altLang="zh-CN" dirty="0" smtClean="0"/>
          </a:p>
          <a:p>
            <a:pPr marL="800100" lvl="1" indent="-342900"/>
            <a:r>
              <a:rPr lang="en-US" altLang="zh-CN" smtClean="0"/>
              <a:t>Barab´asietal</a:t>
            </a:r>
            <a:r>
              <a:rPr lang="zh-CN" altLang="en-US" smtClean="0"/>
              <a:t>发现： 在</a:t>
            </a:r>
            <a:r>
              <a:rPr lang="zh-CN" altLang="en-US"/>
              <a:t>因特网上，任意两个网页间的链接最多为</a:t>
            </a:r>
            <a:r>
              <a:rPr lang="en-US" altLang="zh-CN"/>
              <a:t>19</a:t>
            </a:r>
            <a:r>
              <a:rPr lang="zh-CN" altLang="en-US"/>
              <a:t>次。</a:t>
            </a:r>
            <a:endParaRPr lang="en-US" altLang="zh-CN" dirty="0" smtClean="0"/>
          </a:p>
        </p:txBody>
      </p:sp>
    </p:spTree>
    <p:extLst>
      <p:ext uri="{BB962C8B-B14F-4D97-AF65-F5344CB8AC3E}">
        <p14:creationId xmlns:p14="http://schemas.microsoft.com/office/powerpoint/2010/main" val="3356748918"/>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1.4.4  </a:t>
            </a:r>
            <a:r>
              <a:rPr lang="zh-CN" altLang="en-US" smtClean="0"/>
              <a:t>计算社会学发展</a:t>
            </a:r>
            <a:endParaRPr lang="zh-CN" altLang="en-US"/>
          </a:p>
        </p:txBody>
      </p:sp>
      <p:sp>
        <p:nvSpPr>
          <p:cNvPr id="3" name="内容占位符 2"/>
          <p:cNvSpPr>
            <a:spLocks noGrp="1"/>
          </p:cNvSpPr>
          <p:nvPr>
            <p:ph idx="1"/>
          </p:nvPr>
        </p:nvSpPr>
        <p:spPr/>
        <p:txBody>
          <a:bodyPr>
            <a:normAutofit/>
          </a:bodyPr>
          <a:lstStyle/>
          <a:p>
            <a:pPr marL="0" lvl="1" indent="0">
              <a:buNone/>
            </a:pPr>
            <a:r>
              <a:rPr lang="en-US" altLang="zh-CN"/>
              <a:t>【</a:t>
            </a:r>
            <a:r>
              <a:rPr lang="zh-CN" altLang="en-US"/>
              <a:t>扩展</a:t>
            </a:r>
            <a:r>
              <a:rPr lang="en-US" altLang="zh-CN"/>
              <a:t>】</a:t>
            </a:r>
            <a:r>
              <a:rPr lang="zh-CN" altLang="en-US" b="1" smtClean="0">
                <a:solidFill>
                  <a:srgbClr val="C00000"/>
                </a:solidFill>
              </a:rPr>
              <a:t>三</a:t>
            </a:r>
            <a:r>
              <a:rPr lang="zh-CN" altLang="en-US" b="1">
                <a:solidFill>
                  <a:srgbClr val="C00000"/>
                </a:solidFill>
              </a:rPr>
              <a:t>度影响力</a:t>
            </a:r>
            <a:r>
              <a:rPr lang="zh-CN" altLang="en-US"/>
              <a:t>原则</a:t>
            </a:r>
            <a:r>
              <a:rPr lang="zh-CN" altLang="en-US" sz="2000"/>
              <a:t>（尼古拉斯</a:t>
            </a:r>
            <a:r>
              <a:rPr lang="en-US" altLang="zh-CN" sz="2000"/>
              <a:t>·</a:t>
            </a:r>
            <a:r>
              <a:rPr lang="zh-CN" altLang="en-US" sz="2000"/>
              <a:t>克里斯塔斯基）</a:t>
            </a:r>
            <a:r>
              <a:rPr lang="zh-CN" altLang="en-US"/>
              <a:t>：</a:t>
            </a:r>
            <a:endParaRPr lang="en-US" altLang="zh-CN"/>
          </a:p>
          <a:p>
            <a:pPr marL="457200" lvl="1" indent="0">
              <a:buNone/>
            </a:pPr>
            <a:r>
              <a:rPr lang="zh-CN" altLang="en-US"/>
              <a:t>    </a:t>
            </a:r>
            <a:r>
              <a:rPr lang="zh-CN" altLang="en-US">
                <a:solidFill>
                  <a:srgbClr val="C00000"/>
                </a:solidFill>
              </a:rPr>
              <a:t>人类行为深受三度以内朋友的影响</a:t>
            </a:r>
            <a:r>
              <a:rPr lang="zh-CN" altLang="en-US"/>
              <a:t>，包括行为习惯和观念上的影响。</a:t>
            </a:r>
            <a:endParaRPr lang="en-US" altLang="zh-CN"/>
          </a:p>
          <a:p>
            <a:pPr lvl="1"/>
            <a:r>
              <a:rPr lang="zh-CN" altLang="en-US"/>
              <a:t>较少数的人认识大多数的人；大多数的人只有较少的关系。</a:t>
            </a:r>
            <a:endParaRPr lang="en-US" altLang="zh-CN"/>
          </a:p>
        </p:txBody>
      </p:sp>
      <p:pic>
        <p:nvPicPr>
          <p:cNvPr id="7" name="图片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20725" y="1954050"/>
            <a:ext cx="10271052" cy="3882457"/>
          </a:xfrm>
          <a:prstGeom prst="rect">
            <a:avLst/>
          </a:prstGeom>
        </p:spPr>
      </p:pic>
    </p:spTree>
    <p:extLst>
      <p:ext uri="{BB962C8B-B14F-4D97-AF65-F5344CB8AC3E}">
        <p14:creationId xmlns:p14="http://schemas.microsoft.com/office/powerpoint/2010/main" val="4278597846"/>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1.4.4  </a:t>
            </a:r>
            <a:r>
              <a:rPr lang="zh-CN" altLang="en-US" smtClean="0"/>
              <a:t>计算社会学发展</a:t>
            </a:r>
            <a:endParaRPr lang="zh-CN" altLang="en-US"/>
          </a:p>
        </p:txBody>
      </p:sp>
      <p:sp>
        <p:nvSpPr>
          <p:cNvPr id="3" name="内容占位符 2"/>
          <p:cNvSpPr>
            <a:spLocks noGrp="1"/>
          </p:cNvSpPr>
          <p:nvPr>
            <p:ph idx="1"/>
          </p:nvPr>
        </p:nvSpPr>
        <p:spPr/>
        <p:txBody>
          <a:bodyPr>
            <a:normAutofit/>
          </a:bodyPr>
          <a:lstStyle/>
          <a:p>
            <a:pPr lvl="1"/>
            <a:r>
              <a:rPr lang="zh-CN" altLang="en-US" smtClean="0"/>
              <a:t>弱</a:t>
            </a:r>
            <a:r>
              <a:rPr lang="zh-CN" altLang="en-US"/>
              <a:t>连接：六度分隔是弱连接，</a:t>
            </a:r>
            <a:r>
              <a:rPr lang="zh-CN" altLang="en-US">
                <a:solidFill>
                  <a:srgbClr val="C00000"/>
                </a:solidFill>
              </a:rPr>
              <a:t>通过弱连接可以传递消息，创造合作机会</a:t>
            </a:r>
            <a:r>
              <a:rPr lang="zh-CN" altLang="en-US"/>
              <a:t>。</a:t>
            </a:r>
            <a:endParaRPr lang="en-US" altLang="zh-CN"/>
          </a:p>
          <a:p>
            <a:pPr lvl="1"/>
            <a:r>
              <a:rPr lang="zh-CN" altLang="en-US"/>
              <a:t>强连接：三度影响力是强连接，他描述人们之间是如何互相产生影响的。</a:t>
            </a:r>
            <a:endParaRPr lang="en-US" altLang="zh-CN"/>
          </a:p>
          <a:p>
            <a:pPr lvl="2"/>
            <a:r>
              <a:rPr lang="zh-CN" altLang="en-US" smtClean="0"/>
              <a:t>新</a:t>
            </a:r>
            <a:r>
              <a:rPr lang="zh-CN" altLang="en-US"/>
              <a:t>浪微博的运营就是典型的时尚流行话题带动，名人引导，最后完成群体讨论。</a:t>
            </a:r>
          </a:p>
          <a:p>
            <a:pPr lvl="1"/>
            <a:endParaRPr lang="en-US" altLang="zh-CN"/>
          </a:p>
          <a:p>
            <a:pPr marL="457200" lvl="1" indent="0">
              <a:buNone/>
            </a:pPr>
            <a:endParaRPr lang="zh-CN" altLang="en-US"/>
          </a:p>
        </p:txBody>
      </p:sp>
      <p:pic>
        <p:nvPicPr>
          <p:cNvPr id="6" name="图片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938528"/>
            <a:ext cx="12192000" cy="4919472"/>
          </a:xfrm>
          <a:prstGeom prst="rect">
            <a:avLst/>
          </a:prstGeom>
        </p:spPr>
      </p:pic>
    </p:spTree>
    <p:extLst>
      <p:ext uri="{BB962C8B-B14F-4D97-AF65-F5344CB8AC3E}">
        <p14:creationId xmlns:p14="http://schemas.microsoft.com/office/powerpoint/2010/main" val="2264002003"/>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1.4.5  </a:t>
            </a:r>
            <a:r>
              <a:rPr lang="zh-CN" altLang="en-US" smtClean="0"/>
              <a:t>志愿者计算项目</a:t>
            </a:r>
            <a:endParaRPr lang="zh-CN" altLang="en-US"/>
          </a:p>
        </p:txBody>
      </p:sp>
      <p:sp>
        <p:nvSpPr>
          <p:cNvPr id="3" name="内容占位符 2"/>
          <p:cNvSpPr>
            <a:spLocks noGrp="1"/>
          </p:cNvSpPr>
          <p:nvPr>
            <p:ph idx="1"/>
          </p:nvPr>
        </p:nvSpPr>
        <p:spPr/>
        <p:txBody>
          <a:bodyPr>
            <a:normAutofit/>
          </a:bodyPr>
          <a:lstStyle/>
          <a:p>
            <a:pPr lvl="1"/>
            <a:r>
              <a:rPr lang="zh-CN" altLang="zh-CN"/>
              <a:t>志愿计算是通过互联网让全球普通志愿者提供空闲的计算机时间，参与科学计算或数据分析的一种计算方式</a:t>
            </a:r>
            <a:r>
              <a:rPr lang="zh-CN" altLang="zh-CN" smtClean="0"/>
              <a:t>。</a:t>
            </a:r>
            <a:endParaRPr lang="en-US" altLang="zh-CN" smtClean="0"/>
          </a:p>
          <a:p>
            <a:pPr lvl="1"/>
            <a:endParaRPr lang="en-US" altLang="zh-CN" smtClean="0"/>
          </a:p>
          <a:p>
            <a:pPr lvl="1"/>
            <a:r>
              <a:rPr lang="zh-CN" altLang="zh-CN" smtClean="0"/>
              <a:t>对于</a:t>
            </a:r>
            <a:r>
              <a:rPr lang="zh-CN" altLang="zh-CN"/>
              <a:t>科学家而言，志愿计算意味着近乎免费而且无限的计算资源</a:t>
            </a:r>
            <a:r>
              <a:rPr lang="zh-CN" altLang="zh-CN" smtClean="0"/>
              <a:t>；</a:t>
            </a:r>
            <a:endParaRPr lang="en-US" altLang="zh-CN" smtClean="0"/>
          </a:p>
          <a:p>
            <a:pPr lvl="1"/>
            <a:r>
              <a:rPr lang="zh-CN" altLang="zh-CN" smtClean="0"/>
              <a:t>对</a:t>
            </a:r>
            <a:r>
              <a:rPr lang="zh-CN" altLang="zh-CN"/>
              <a:t>志愿者而言，他们可以</a:t>
            </a:r>
            <a:r>
              <a:rPr lang="zh-CN" altLang="zh-CN" smtClean="0"/>
              <a:t>得到参与</a:t>
            </a:r>
            <a:r>
              <a:rPr lang="zh-CN" altLang="zh-CN"/>
              <a:t>科学的</a:t>
            </a:r>
            <a:r>
              <a:rPr lang="zh-CN" altLang="zh-CN" smtClean="0"/>
              <a:t>机会。</a:t>
            </a:r>
            <a:endParaRPr lang="zh-CN" altLang="zh-CN"/>
          </a:p>
        </p:txBody>
      </p:sp>
      <p:pic>
        <p:nvPicPr>
          <p:cNvPr id="5" name="图片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078481"/>
            <a:ext cx="12192000" cy="3779520"/>
          </a:xfrm>
          <a:prstGeom prst="rect">
            <a:avLst/>
          </a:prstGeom>
        </p:spPr>
      </p:pic>
    </p:spTree>
    <p:extLst>
      <p:ext uri="{BB962C8B-B14F-4D97-AF65-F5344CB8AC3E}">
        <p14:creationId xmlns:p14="http://schemas.microsoft.com/office/powerpoint/2010/main" val="509521263"/>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28660" y="3057652"/>
            <a:ext cx="6163340" cy="3809873"/>
          </a:xfrm>
          <a:prstGeom prst="rect">
            <a:avLst/>
          </a:prstGeom>
        </p:spPr>
      </p:pic>
      <p:sp>
        <p:nvSpPr>
          <p:cNvPr id="2" name="标题 1"/>
          <p:cNvSpPr>
            <a:spLocks noGrp="1"/>
          </p:cNvSpPr>
          <p:nvPr>
            <p:ph type="title"/>
          </p:nvPr>
        </p:nvSpPr>
        <p:spPr/>
        <p:txBody>
          <a:bodyPr/>
          <a:lstStyle/>
          <a:p>
            <a:r>
              <a:rPr lang="en-US" altLang="zh-CN" smtClean="0"/>
              <a:t>1.4.5  </a:t>
            </a:r>
            <a:r>
              <a:rPr lang="zh-CN" altLang="en-US" smtClean="0"/>
              <a:t>志愿者计算项目</a:t>
            </a:r>
            <a:endParaRPr lang="zh-CN" altLang="en-US"/>
          </a:p>
        </p:txBody>
      </p:sp>
      <p:sp>
        <p:nvSpPr>
          <p:cNvPr id="3" name="内容占位符 2"/>
          <p:cNvSpPr>
            <a:spLocks noGrp="1"/>
          </p:cNvSpPr>
          <p:nvPr>
            <p:ph idx="1"/>
          </p:nvPr>
        </p:nvSpPr>
        <p:spPr/>
        <p:txBody>
          <a:bodyPr>
            <a:normAutofit/>
          </a:bodyPr>
          <a:lstStyle/>
          <a:p>
            <a:pPr marL="0" indent="0">
              <a:buNone/>
            </a:pPr>
            <a:r>
              <a:rPr lang="en-US" altLang="zh-CN" b="1" smtClean="0"/>
              <a:t>1</a:t>
            </a:r>
            <a:r>
              <a:rPr lang="zh-CN" altLang="en-US" b="1" smtClean="0"/>
              <a:t>、</a:t>
            </a:r>
            <a:r>
              <a:rPr lang="zh-CN" altLang="zh-CN" b="1" smtClean="0"/>
              <a:t>志愿</a:t>
            </a:r>
            <a:r>
              <a:rPr lang="zh-CN" altLang="zh-CN" b="1"/>
              <a:t>计算的特征</a:t>
            </a:r>
            <a:endParaRPr lang="zh-CN" altLang="zh-CN"/>
          </a:p>
          <a:p>
            <a:pPr lvl="1"/>
            <a:endParaRPr lang="en-US" altLang="zh-CN" sz="1000" smtClean="0"/>
          </a:p>
          <a:p>
            <a:pPr lvl="1"/>
            <a:r>
              <a:rPr lang="zh-CN" altLang="zh-CN" smtClean="0"/>
              <a:t>目前，运行在</a:t>
            </a:r>
            <a:r>
              <a:rPr lang="en-US" altLang="zh-CN" smtClean="0"/>
              <a:t>BOINC</a:t>
            </a:r>
            <a:r>
              <a:rPr lang="zh-CN" altLang="zh-CN" smtClean="0"/>
              <a:t>上</a:t>
            </a:r>
            <a:r>
              <a:rPr lang="zh-CN" altLang="zh-CN"/>
              <a:t>的科研项目</a:t>
            </a:r>
            <a:r>
              <a:rPr lang="zh-CN" altLang="zh-CN" smtClean="0"/>
              <a:t>已</a:t>
            </a:r>
            <a:r>
              <a:rPr lang="zh-CN" altLang="en-US" smtClean="0"/>
              <a:t>有</a:t>
            </a:r>
            <a:r>
              <a:rPr lang="en-US" altLang="zh-CN" smtClean="0"/>
              <a:t>100</a:t>
            </a:r>
            <a:r>
              <a:rPr lang="zh-CN" altLang="en-US" smtClean="0"/>
              <a:t>多</a:t>
            </a:r>
            <a:r>
              <a:rPr lang="zh-CN" altLang="zh-CN" smtClean="0"/>
              <a:t>个</a:t>
            </a:r>
            <a:r>
              <a:rPr lang="zh-CN" altLang="en-US" smtClean="0"/>
              <a:t>；</a:t>
            </a:r>
            <a:endParaRPr lang="en-US" altLang="zh-CN" smtClean="0"/>
          </a:p>
          <a:p>
            <a:pPr lvl="1"/>
            <a:endParaRPr lang="zh-CN" altLang="zh-CN"/>
          </a:p>
          <a:p>
            <a:pPr lvl="1"/>
            <a:r>
              <a:rPr lang="zh-CN" altLang="zh-CN"/>
              <a:t>志愿计算是一</a:t>
            </a:r>
            <a:r>
              <a:rPr lang="zh-CN" altLang="zh-CN" smtClean="0"/>
              <a:t>种</a:t>
            </a:r>
            <a:r>
              <a:rPr lang="zh-CN" altLang="en-US" b="1" smtClean="0">
                <a:solidFill>
                  <a:srgbClr val="C00000"/>
                </a:solidFill>
              </a:rPr>
              <a:t>全球</a:t>
            </a:r>
            <a:r>
              <a:rPr lang="zh-CN" altLang="zh-CN" b="1" smtClean="0">
                <a:solidFill>
                  <a:srgbClr val="C00000"/>
                </a:solidFill>
              </a:rPr>
              <a:t>分布式</a:t>
            </a:r>
            <a:r>
              <a:rPr lang="zh-CN" altLang="zh-CN" b="1">
                <a:solidFill>
                  <a:srgbClr val="C00000"/>
                </a:solidFill>
              </a:rPr>
              <a:t>计算</a:t>
            </a:r>
            <a:r>
              <a:rPr lang="zh-CN" altLang="zh-CN"/>
              <a:t>，</a:t>
            </a:r>
            <a:r>
              <a:rPr lang="zh-CN" altLang="zh-CN" smtClean="0"/>
              <a:t>它由志愿者提供</a:t>
            </a:r>
            <a:r>
              <a:rPr lang="zh-CN" altLang="en-US" smtClean="0"/>
              <a:t>闲置的</a:t>
            </a:r>
            <a:r>
              <a:rPr lang="zh-CN" altLang="zh-CN" smtClean="0"/>
              <a:t>计算资源</a:t>
            </a:r>
            <a:r>
              <a:rPr lang="zh-CN" altLang="en-US" smtClean="0"/>
              <a:t>。</a:t>
            </a:r>
            <a:endParaRPr lang="en-US" altLang="zh-CN" smtClean="0"/>
          </a:p>
          <a:p>
            <a:pPr lvl="1"/>
            <a:r>
              <a:rPr lang="zh-CN" altLang="en-US" smtClean="0"/>
              <a:t>志愿者项目的最终成果免费向全球公开。</a:t>
            </a:r>
            <a:endParaRPr lang="en-US" altLang="zh-CN" smtClean="0"/>
          </a:p>
          <a:p>
            <a:pPr lvl="1"/>
            <a:r>
              <a:rPr lang="zh-CN" altLang="zh-CN" smtClean="0"/>
              <a:t>志愿计算的多样性</a:t>
            </a:r>
            <a:r>
              <a:rPr lang="zh-CN" altLang="en-US" smtClean="0"/>
              <a:t>：</a:t>
            </a:r>
            <a:endParaRPr lang="en-US" altLang="zh-CN" smtClean="0"/>
          </a:p>
          <a:p>
            <a:pPr lvl="3"/>
            <a:r>
              <a:rPr lang="zh-CN" altLang="zh-CN" smtClean="0"/>
              <a:t>如</a:t>
            </a:r>
            <a:r>
              <a:rPr lang="zh-CN" altLang="en-US" smtClean="0"/>
              <a:t>：计算机类型、操作系统</a:t>
            </a:r>
            <a:r>
              <a:rPr lang="zh-CN" altLang="zh-CN" smtClean="0"/>
              <a:t>、可靠性</a:t>
            </a:r>
            <a:r>
              <a:rPr lang="zh-CN" altLang="en-US" smtClean="0"/>
              <a:t>、</a:t>
            </a:r>
            <a:r>
              <a:rPr lang="zh-CN" altLang="zh-CN" smtClean="0"/>
              <a:t>网络连通性</a:t>
            </a:r>
            <a:r>
              <a:rPr lang="zh-CN" altLang="en-US" smtClean="0"/>
              <a:t>、个人习惯等</a:t>
            </a:r>
            <a:r>
              <a:rPr lang="zh-CN" altLang="zh-CN" smtClean="0"/>
              <a:t>有很大的</a:t>
            </a:r>
            <a:r>
              <a:rPr lang="zh-CN" altLang="en-US" smtClean="0"/>
              <a:t>差异</a:t>
            </a:r>
            <a:r>
              <a:rPr lang="zh-CN" altLang="zh-CN" smtClean="0"/>
              <a:t>。</a:t>
            </a:r>
            <a:endParaRPr lang="en-US" altLang="zh-CN" smtClean="0"/>
          </a:p>
          <a:p>
            <a:pPr lvl="2"/>
            <a:endParaRPr lang="en-US" altLang="zh-CN" smtClean="0"/>
          </a:p>
          <a:p>
            <a:pPr lvl="1"/>
            <a:r>
              <a:rPr lang="zh-CN" altLang="zh-CN"/>
              <a:t>志愿</a:t>
            </a:r>
            <a:r>
              <a:rPr lang="zh-CN" altLang="zh-CN" smtClean="0"/>
              <a:t>计算</a:t>
            </a:r>
            <a:r>
              <a:rPr lang="zh-CN" altLang="en-US" smtClean="0"/>
              <a:t>项目</a:t>
            </a:r>
            <a:r>
              <a:rPr lang="zh-CN" altLang="zh-CN" smtClean="0"/>
              <a:t>最</a:t>
            </a:r>
            <a:r>
              <a:rPr lang="zh-CN" altLang="zh-CN"/>
              <a:t>重要的是</a:t>
            </a:r>
            <a:r>
              <a:rPr lang="zh-CN" altLang="zh-CN" smtClean="0">
                <a:solidFill>
                  <a:srgbClr val="C00000"/>
                </a:solidFill>
              </a:rPr>
              <a:t>任务</a:t>
            </a:r>
            <a:r>
              <a:rPr lang="zh-CN" altLang="en-US" smtClean="0">
                <a:solidFill>
                  <a:srgbClr val="C00000"/>
                </a:solidFill>
              </a:rPr>
              <a:t>分配</a:t>
            </a:r>
            <a:r>
              <a:rPr lang="zh-CN" altLang="en-US" smtClean="0"/>
              <a:t>。</a:t>
            </a:r>
            <a:endParaRPr lang="zh-CN" altLang="zh-CN"/>
          </a:p>
        </p:txBody>
      </p:sp>
    </p:spTree>
    <p:extLst>
      <p:ext uri="{BB962C8B-B14F-4D97-AF65-F5344CB8AC3E}">
        <p14:creationId xmlns:p14="http://schemas.microsoft.com/office/powerpoint/2010/main" val="3244729006"/>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1.4.5  </a:t>
            </a:r>
            <a:r>
              <a:rPr lang="zh-CN" altLang="en-US" smtClean="0"/>
              <a:t>志愿者计算项目</a:t>
            </a:r>
            <a:endParaRPr lang="zh-CN" altLang="en-US"/>
          </a:p>
        </p:txBody>
      </p:sp>
      <p:sp>
        <p:nvSpPr>
          <p:cNvPr id="3" name="内容占位符 2"/>
          <p:cNvSpPr>
            <a:spLocks noGrp="1"/>
          </p:cNvSpPr>
          <p:nvPr>
            <p:ph idx="1"/>
          </p:nvPr>
        </p:nvSpPr>
        <p:spPr/>
        <p:txBody>
          <a:bodyPr>
            <a:normAutofit/>
          </a:bodyPr>
          <a:lstStyle/>
          <a:p>
            <a:pPr marL="0" indent="0">
              <a:buNone/>
            </a:pPr>
            <a:r>
              <a:rPr lang="en-US" altLang="zh-CN" b="1" smtClean="0"/>
              <a:t>2</a:t>
            </a:r>
            <a:r>
              <a:rPr lang="zh-CN" altLang="en-US" b="1" smtClean="0"/>
              <a:t>、“</a:t>
            </a:r>
            <a:r>
              <a:rPr lang="zh-CN" altLang="en-US" b="1"/>
              <a:t>搜寻外星智慧生物”志愿计算项目</a:t>
            </a:r>
          </a:p>
          <a:p>
            <a:pPr lvl="1"/>
            <a:endParaRPr lang="en-US" altLang="zh-CN" sz="1000" smtClean="0"/>
          </a:p>
          <a:p>
            <a:pPr lvl="1"/>
            <a:r>
              <a:rPr lang="zh-CN" altLang="en-US" smtClean="0"/>
              <a:t>最</a:t>
            </a:r>
            <a:r>
              <a:rPr lang="zh-CN" altLang="en-US"/>
              <a:t>有名的志愿计算项目</a:t>
            </a:r>
            <a:r>
              <a:rPr lang="zh-CN" altLang="en-US" smtClean="0"/>
              <a:t>是</a:t>
            </a:r>
            <a:r>
              <a:rPr lang="en-US" altLang="zh-CN" smtClean="0"/>
              <a:t>SETI@home</a:t>
            </a:r>
            <a:r>
              <a:rPr lang="zh-CN" altLang="en-US" sz="2000" smtClean="0"/>
              <a:t>（</a:t>
            </a:r>
            <a:r>
              <a:rPr lang="zh-CN" altLang="en-US" sz="2000"/>
              <a:t>在家搜寻外星智慧</a:t>
            </a:r>
            <a:r>
              <a:rPr lang="zh-CN" altLang="en-US" sz="2000" smtClean="0"/>
              <a:t>生物，伯</a:t>
            </a:r>
            <a:r>
              <a:rPr lang="zh-CN" altLang="en-US" sz="2000"/>
              <a:t>克利分校主办</a:t>
            </a:r>
            <a:r>
              <a:rPr lang="zh-CN" altLang="en-US" sz="2000" smtClean="0"/>
              <a:t>）</a:t>
            </a:r>
            <a:r>
              <a:rPr lang="zh-CN" altLang="en-US" smtClean="0"/>
              <a:t>；</a:t>
            </a:r>
            <a:endParaRPr lang="en-US" altLang="zh-CN" smtClean="0"/>
          </a:p>
          <a:p>
            <a:pPr lvl="1"/>
            <a:r>
              <a:rPr lang="zh-CN" altLang="en-US" smtClean="0">
                <a:solidFill>
                  <a:srgbClr val="C00000"/>
                </a:solidFill>
              </a:rPr>
              <a:t>它是利用</a:t>
            </a:r>
            <a:r>
              <a:rPr lang="zh-CN" altLang="en-US">
                <a:solidFill>
                  <a:srgbClr val="C00000"/>
                </a:solidFill>
              </a:rPr>
              <a:t>个人计算机</a:t>
            </a:r>
            <a:r>
              <a:rPr lang="zh-CN" altLang="en-US" smtClean="0">
                <a:solidFill>
                  <a:srgbClr val="C00000"/>
                </a:solidFill>
              </a:rPr>
              <a:t>处理大数据</a:t>
            </a:r>
            <a:r>
              <a:rPr lang="zh-CN" altLang="en-US">
                <a:solidFill>
                  <a:srgbClr val="C00000"/>
                </a:solidFill>
              </a:rPr>
              <a:t>的分布式计算项目</a:t>
            </a:r>
            <a:r>
              <a:rPr lang="zh-CN" altLang="en-US" smtClean="0"/>
              <a:t>。</a:t>
            </a:r>
            <a:endParaRPr lang="en-US" altLang="zh-CN" smtClean="0"/>
          </a:p>
          <a:p>
            <a:pPr lvl="1"/>
            <a:endParaRPr lang="en-US" altLang="zh-CN" smtClean="0"/>
          </a:p>
          <a:p>
            <a:pPr lvl="1"/>
            <a:r>
              <a:rPr lang="en-US" altLang="zh-CN" smtClean="0"/>
              <a:t>SETI@home</a:t>
            </a:r>
            <a:r>
              <a:rPr lang="zh-CN" altLang="en-US" smtClean="0"/>
              <a:t>项目执行过程：</a:t>
            </a:r>
            <a:endParaRPr lang="en-US" altLang="zh-CN" smtClean="0"/>
          </a:p>
          <a:p>
            <a:pPr lvl="2"/>
            <a:r>
              <a:rPr lang="zh-CN" altLang="en-US" smtClean="0"/>
              <a:t>项目服务器将天文望远镜</a:t>
            </a:r>
            <a:r>
              <a:rPr lang="zh-CN" altLang="en-US"/>
              <a:t>采集的海量数据分成许多个小</a:t>
            </a:r>
            <a:r>
              <a:rPr lang="zh-CN" altLang="en-US" smtClean="0"/>
              <a:t>数据包；</a:t>
            </a:r>
            <a:endParaRPr lang="en-US" altLang="zh-CN" smtClean="0"/>
          </a:p>
          <a:p>
            <a:pPr lvl="2"/>
            <a:r>
              <a:rPr lang="zh-CN" altLang="en-US" smtClean="0"/>
              <a:t>服务器将数据包发送到互联网；</a:t>
            </a:r>
            <a:endParaRPr lang="en-US" altLang="zh-CN" smtClean="0"/>
          </a:p>
          <a:p>
            <a:pPr lvl="2"/>
            <a:r>
              <a:rPr lang="zh-CN" altLang="en-US" smtClean="0"/>
              <a:t>安装</a:t>
            </a:r>
            <a:r>
              <a:rPr lang="zh-CN" altLang="en-US"/>
              <a:t>了</a:t>
            </a:r>
            <a:r>
              <a:rPr lang="en-US" altLang="zh-CN" smtClean="0"/>
              <a:t>SETI@home</a:t>
            </a:r>
            <a:r>
              <a:rPr lang="zh-CN" altLang="en-US" smtClean="0"/>
              <a:t>客户端软件</a:t>
            </a:r>
            <a:r>
              <a:rPr lang="zh-CN" altLang="en-US"/>
              <a:t>的计算机自动下载这些</a:t>
            </a:r>
            <a:r>
              <a:rPr lang="zh-CN" altLang="en-US" smtClean="0"/>
              <a:t>数据包；</a:t>
            </a:r>
            <a:endParaRPr lang="en-US" altLang="zh-CN" smtClean="0"/>
          </a:p>
          <a:p>
            <a:pPr lvl="2"/>
            <a:r>
              <a:rPr lang="zh-CN" altLang="en-US" smtClean="0">
                <a:solidFill>
                  <a:srgbClr val="C00000"/>
                </a:solidFill>
              </a:rPr>
              <a:t>软件利用</a:t>
            </a:r>
            <a:r>
              <a:rPr lang="zh-CN" altLang="en-US">
                <a:solidFill>
                  <a:srgbClr val="C00000"/>
                </a:solidFill>
              </a:rPr>
              <a:t>志愿者</a:t>
            </a:r>
            <a:r>
              <a:rPr lang="zh-CN" altLang="en-US" smtClean="0">
                <a:solidFill>
                  <a:srgbClr val="C00000"/>
                </a:solidFill>
              </a:rPr>
              <a:t>闲余的资源</a:t>
            </a:r>
            <a:r>
              <a:rPr lang="zh-CN" altLang="en-US">
                <a:solidFill>
                  <a:srgbClr val="C00000"/>
                </a:solidFill>
              </a:rPr>
              <a:t>进行计算，并不影响志愿者正常使用</a:t>
            </a:r>
            <a:r>
              <a:rPr lang="zh-CN" altLang="en-US" smtClean="0">
                <a:solidFill>
                  <a:srgbClr val="C00000"/>
                </a:solidFill>
              </a:rPr>
              <a:t>计算机</a:t>
            </a:r>
            <a:r>
              <a:rPr lang="zh-CN" altLang="en-US" smtClean="0"/>
              <a:t>；</a:t>
            </a:r>
            <a:endParaRPr lang="zh-CN" altLang="en-US"/>
          </a:p>
          <a:p>
            <a:pPr lvl="2"/>
            <a:r>
              <a:rPr lang="zh-CN" altLang="en-US" smtClean="0"/>
              <a:t>计算完成后，客户端软件自动将计算结果发送回服务器。</a:t>
            </a:r>
            <a:endParaRPr lang="en-US" altLang="zh-CN" smtClean="0"/>
          </a:p>
          <a:p>
            <a:pPr lvl="2"/>
            <a:endParaRPr lang="en-US" altLang="zh-CN" smtClean="0"/>
          </a:p>
          <a:p>
            <a:pPr lvl="1"/>
            <a:r>
              <a:rPr lang="zh-CN" altLang="en-US" smtClean="0"/>
              <a:t>目前在</a:t>
            </a:r>
            <a:r>
              <a:rPr lang="zh-CN" altLang="en-US"/>
              <a:t>世界各地有近</a:t>
            </a:r>
            <a:r>
              <a:rPr lang="en-US" altLang="zh-CN"/>
              <a:t>500</a:t>
            </a:r>
            <a:r>
              <a:rPr lang="zh-CN" altLang="en-US"/>
              <a:t>万参与者，处理了超过</a:t>
            </a:r>
            <a:r>
              <a:rPr lang="en-US" altLang="zh-CN"/>
              <a:t>13</a:t>
            </a:r>
            <a:r>
              <a:rPr lang="zh-CN" altLang="en-US"/>
              <a:t>亿个</a:t>
            </a:r>
            <a:r>
              <a:rPr lang="zh-CN" altLang="en-US" smtClean="0"/>
              <a:t>数据包。</a:t>
            </a:r>
            <a:endParaRPr lang="zh-CN" altLang="en-US"/>
          </a:p>
        </p:txBody>
      </p:sp>
      <p:pic>
        <p:nvPicPr>
          <p:cNvPr id="1026"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094716" y="1691412"/>
            <a:ext cx="2498520" cy="201880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664647155"/>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810768"/>
            <a:ext cx="12192000" cy="6047232"/>
          </a:xfrm>
          <a:prstGeom prst="rect">
            <a:avLst/>
          </a:prstGeom>
        </p:spPr>
      </p:pic>
      <p:sp>
        <p:nvSpPr>
          <p:cNvPr id="2" name="标题 1"/>
          <p:cNvSpPr>
            <a:spLocks noGrp="1"/>
          </p:cNvSpPr>
          <p:nvPr>
            <p:ph type="title"/>
          </p:nvPr>
        </p:nvSpPr>
        <p:spPr/>
        <p:txBody>
          <a:bodyPr/>
          <a:lstStyle/>
          <a:p>
            <a:r>
              <a:rPr lang="en-US" altLang="zh-CN" smtClean="0"/>
              <a:t>1.4.5  </a:t>
            </a:r>
            <a:r>
              <a:rPr lang="zh-CN" altLang="en-US" smtClean="0"/>
              <a:t>志愿者计算项目</a:t>
            </a:r>
            <a:endParaRPr lang="zh-CN" altLang="en-US"/>
          </a:p>
        </p:txBody>
      </p:sp>
      <p:sp>
        <p:nvSpPr>
          <p:cNvPr id="3" name="内容占位符 2"/>
          <p:cNvSpPr>
            <a:spLocks noGrp="1"/>
          </p:cNvSpPr>
          <p:nvPr>
            <p:ph idx="1"/>
          </p:nvPr>
        </p:nvSpPr>
        <p:spPr/>
        <p:txBody>
          <a:bodyPr>
            <a:normAutofit/>
          </a:bodyPr>
          <a:lstStyle/>
          <a:p>
            <a:pPr lvl="1"/>
            <a:r>
              <a:rPr lang="zh-CN" altLang="en-US" smtClean="0"/>
              <a:t>“</a:t>
            </a:r>
            <a:r>
              <a:rPr lang="zh-CN" altLang="en-US"/>
              <a:t>搜寻外星智慧生物”志愿计算</a:t>
            </a:r>
            <a:r>
              <a:rPr lang="zh-CN" altLang="en-US" smtClean="0"/>
              <a:t>项目：</a:t>
            </a:r>
            <a:r>
              <a:rPr lang="en-US" altLang="zh-CN" b="1"/>
              <a:t> </a:t>
            </a:r>
            <a:r>
              <a:rPr lang="en-US" altLang="zh-CN"/>
              <a:t>SETI@home</a:t>
            </a:r>
            <a:endParaRPr lang="zh-CN" altLang="en-US"/>
          </a:p>
        </p:txBody>
      </p:sp>
      <p:sp>
        <p:nvSpPr>
          <p:cNvPr id="5" name="AutoShape 2" descr="http://img4.imgtn.bdimg.com/it/u=1829412152,46904960&amp;fm=21&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683281926"/>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1.1.1  </a:t>
            </a:r>
            <a:r>
              <a:rPr lang="zh-CN" altLang="en-US" smtClean="0"/>
              <a:t>早期的计算工具</a:t>
            </a:r>
            <a:endParaRPr lang="zh-CN" altLang="en-US"/>
          </a:p>
        </p:txBody>
      </p:sp>
      <p:sp>
        <p:nvSpPr>
          <p:cNvPr id="3" name="内容占位符 2"/>
          <p:cNvSpPr>
            <a:spLocks noGrp="1"/>
          </p:cNvSpPr>
          <p:nvPr>
            <p:ph idx="1"/>
          </p:nvPr>
        </p:nvSpPr>
        <p:spPr/>
        <p:txBody>
          <a:bodyPr>
            <a:normAutofit/>
          </a:bodyPr>
          <a:lstStyle/>
          <a:p>
            <a:pPr marL="0" lvl="1" indent="0">
              <a:buNone/>
            </a:pPr>
            <a:r>
              <a:rPr lang="en-US" altLang="zh-CN" dirty="0"/>
              <a:t>【</a:t>
            </a:r>
            <a:r>
              <a:rPr lang="zh-CN" altLang="en-US" dirty="0"/>
              <a:t>案例</a:t>
            </a:r>
            <a:r>
              <a:rPr lang="en-US" altLang="zh-CN" dirty="0" smtClean="0"/>
              <a:t>】</a:t>
            </a:r>
            <a:r>
              <a:rPr lang="zh-CN" altLang="zh-CN" dirty="0" smtClean="0"/>
              <a:t>张择端</a:t>
            </a:r>
            <a:r>
              <a:rPr lang="zh-CN" altLang="zh-CN" sz="1800" dirty="0" smtClean="0"/>
              <a:t>（</a:t>
            </a:r>
            <a:r>
              <a:rPr lang="zh-CN" altLang="en-US" sz="1800" dirty="0" smtClean="0"/>
              <a:t>宋代，</a:t>
            </a:r>
            <a:r>
              <a:rPr lang="en-US" altLang="zh-CN" sz="1800" dirty="0" smtClean="0"/>
              <a:t>1085-1145</a:t>
            </a:r>
            <a:r>
              <a:rPr lang="zh-CN" altLang="zh-CN" sz="1800" dirty="0" smtClean="0"/>
              <a:t>）</a:t>
            </a:r>
            <a:r>
              <a:rPr lang="zh-CN" altLang="zh-CN" dirty="0" smtClean="0"/>
              <a:t>《清明上河图》中有</a:t>
            </a:r>
            <a:r>
              <a:rPr lang="zh-CN" altLang="zh-CN" dirty="0"/>
              <a:t>一</a:t>
            </a:r>
            <a:r>
              <a:rPr lang="zh-CN" altLang="zh-CN" dirty="0" smtClean="0"/>
              <a:t>个</a:t>
            </a:r>
            <a:r>
              <a:rPr lang="en-US" altLang="zh-CN" dirty="0" smtClean="0"/>
              <a:t>15</a:t>
            </a:r>
            <a:r>
              <a:rPr lang="zh-CN" altLang="zh-CN" dirty="0" smtClean="0"/>
              <a:t>档</a:t>
            </a:r>
            <a:r>
              <a:rPr lang="zh-CN" altLang="zh-CN" dirty="0"/>
              <a:t>的算盘</a:t>
            </a:r>
            <a:r>
              <a:rPr lang="zh-CN" altLang="zh-CN" dirty="0" smtClean="0"/>
              <a:t>。</a:t>
            </a:r>
            <a:endParaRPr lang="zh-CN" altLang="en-US"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109753"/>
            <a:ext cx="12192000" cy="4748783"/>
          </a:xfrm>
          <a:prstGeom prst="rect">
            <a:avLst/>
          </a:prstGeom>
        </p:spPr>
      </p:pic>
    </p:spTree>
    <p:extLst>
      <p:ext uri="{BB962C8B-B14F-4D97-AF65-F5344CB8AC3E}">
        <p14:creationId xmlns:p14="http://schemas.microsoft.com/office/powerpoint/2010/main" val="2966852184"/>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7888"/>
            <a:ext cx="12192000" cy="6230112"/>
          </a:xfrm>
          <a:prstGeom prst="rect">
            <a:avLst/>
          </a:prstGeom>
        </p:spPr>
      </p:pic>
      <p:sp>
        <p:nvSpPr>
          <p:cNvPr id="2" name="标题 1"/>
          <p:cNvSpPr>
            <a:spLocks noGrp="1"/>
          </p:cNvSpPr>
          <p:nvPr>
            <p:ph type="title"/>
          </p:nvPr>
        </p:nvSpPr>
        <p:spPr/>
        <p:txBody>
          <a:bodyPr/>
          <a:lstStyle/>
          <a:p>
            <a:r>
              <a:rPr lang="en-US" altLang="zh-CN" smtClean="0"/>
              <a:t>1.4.5  </a:t>
            </a:r>
            <a:r>
              <a:rPr lang="zh-CN" altLang="en-US" smtClean="0"/>
              <a:t>志愿者计算项目</a:t>
            </a:r>
            <a:endParaRPr lang="zh-CN" altLang="en-US"/>
          </a:p>
        </p:txBody>
      </p:sp>
      <p:sp>
        <p:nvSpPr>
          <p:cNvPr id="3" name="内容占位符 2"/>
          <p:cNvSpPr>
            <a:spLocks noGrp="1"/>
          </p:cNvSpPr>
          <p:nvPr>
            <p:ph idx="1"/>
          </p:nvPr>
        </p:nvSpPr>
        <p:spPr/>
        <p:txBody>
          <a:bodyPr>
            <a:normAutofit/>
          </a:bodyPr>
          <a:lstStyle/>
          <a:p>
            <a:pPr lvl="1"/>
            <a:r>
              <a:rPr lang="en-US" altLang="zh-CN" smtClean="0"/>
              <a:t>BOINC</a:t>
            </a:r>
            <a:r>
              <a:rPr lang="zh-CN" altLang="en-US" smtClean="0"/>
              <a:t>计算</a:t>
            </a:r>
            <a:r>
              <a:rPr lang="zh-CN" altLang="zh-CN" smtClean="0"/>
              <a:t>项目</a:t>
            </a:r>
            <a:r>
              <a:rPr lang="zh-CN" altLang="en-US" smtClean="0"/>
              <a:t>界面</a:t>
            </a:r>
            <a:endParaRPr lang="zh-CN" altLang="en-US"/>
          </a:p>
        </p:txBody>
      </p:sp>
    </p:spTree>
    <p:extLst>
      <p:ext uri="{BB962C8B-B14F-4D97-AF65-F5344CB8AC3E}">
        <p14:creationId xmlns:p14="http://schemas.microsoft.com/office/powerpoint/2010/main" val="1635460034"/>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1.4.5  </a:t>
            </a:r>
            <a:r>
              <a:rPr lang="zh-CN" altLang="en-US" smtClean="0"/>
              <a:t>志愿者计算项目</a:t>
            </a:r>
            <a:endParaRPr lang="zh-CN" altLang="en-US"/>
          </a:p>
        </p:txBody>
      </p:sp>
      <p:sp>
        <p:nvSpPr>
          <p:cNvPr id="3" name="内容占位符 2"/>
          <p:cNvSpPr>
            <a:spLocks noGrp="1"/>
          </p:cNvSpPr>
          <p:nvPr>
            <p:ph idx="1"/>
          </p:nvPr>
        </p:nvSpPr>
        <p:spPr/>
        <p:txBody>
          <a:bodyPr>
            <a:normAutofit/>
          </a:bodyPr>
          <a:lstStyle/>
          <a:p>
            <a:pPr marL="0" indent="0">
              <a:buNone/>
            </a:pPr>
            <a:r>
              <a:rPr lang="en-US" altLang="zh-CN" b="1" dirty="0" smtClean="0"/>
              <a:t>3</a:t>
            </a:r>
            <a:r>
              <a:rPr lang="zh-CN" altLang="en-US" b="1" dirty="0" smtClean="0"/>
              <a:t>、</a:t>
            </a:r>
            <a:r>
              <a:rPr lang="en-US" altLang="zh-CN" b="1" dirty="0" smtClean="0"/>
              <a:t>World </a:t>
            </a:r>
            <a:r>
              <a:rPr lang="en-US" altLang="zh-CN" b="1" dirty="0"/>
              <a:t>Community Grid</a:t>
            </a:r>
            <a:r>
              <a:rPr lang="zh-CN" altLang="en-US" b="1" dirty="0"/>
              <a:t>志愿计算项目</a:t>
            </a:r>
          </a:p>
          <a:p>
            <a:pPr lvl="1"/>
            <a:endParaRPr lang="en-US" altLang="zh-CN" sz="1000" dirty="0" smtClean="0"/>
          </a:p>
          <a:p>
            <a:pPr lvl="1"/>
            <a:r>
              <a:rPr lang="en-US" altLang="zh-CN" dirty="0" smtClean="0"/>
              <a:t>WCG</a:t>
            </a:r>
            <a:r>
              <a:rPr lang="zh-CN" altLang="en-US" sz="1800" dirty="0" smtClean="0"/>
              <a:t>（世界</a:t>
            </a:r>
            <a:r>
              <a:rPr lang="zh-CN" altLang="en-US" sz="1800" dirty="0"/>
              <a:t>公共网格）</a:t>
            </a:r>
            <a:r>
              <a:rPr lang="zh-CN" altLang="en-US" dirty="0"/>
              <a:t>是</a:t>
            </a:r>
            <a:r>
              <a:rPr lang="en-US" altLang="zh-CN" dirty="0"/>
              <a:t>IBM</a:t>
            </a:r>
            <a:r>
              <a:rPr lang="zh-CN" altLang="en-US" dirty="0"/>
              <a:t>公司主持的分布式计算</a:t>
            </a:r>
            <a:r>
              <a:rPr lang="zh-CN" altLang="en-US" dirty="0" smtClean="0"/>
              <a:t>平台。</a:t>
            </a:r>
            <a:endParaRPr lang="en-US" altLang="zh-CN" dirty="0" smtClean="0"/>
          </a:p>
          <a:p>
            <a:pPr lvl="1"/>
            <a:r>
              <a:rPr lang="en-US" altLang="zh-CN" dirty="0" smtClean="0"/>
              <a:t>WCG</a:t>
            </a:r>
            <a:r>
              <a:rPr lang="zh-CN" altLang="en-US" dirty="0"/>
              <a:t>利用志愿者闲置的计算能力</a:t>
            </a:r>
            <a:r>
              <a:rPr lang="zh-CN" altLang="en-US" dirty="0" smtClean="0"/>
              <a:t>，当</a:t>
            </a:r>
            <a:r>
              <a:rPr lang="zh-CN" altLang="en-US" dirty="0"/>
              <a:t>志愿者需要使用计算机时，计算软件将自动停止运行，直到志愿者计算机再次进入闲置状态。</a:t>
            </a:r>
          </a:p>
          <a:p>
            <a:endParaRPr lang="zh-CN" altLang="en-US" dirty="0"/>
          </a:p>
          <a:p>
            <a:pPr lvl="1"/>
            <a:r>
              <a:rPr lang="zh-CN" altLang="en-US" dirty="0" smtClean="0"/>
              <a:t>目前该平台运行</a:t>
            </a:r>
            <a:r>
              <a:rPr lang="zh-CN" altLang="en-US" dirty="0"/>
              <a:t>的项目包括</a:t>
            </a:r>
            <a:r>
              <a:rPr lang="zh-CN" altLang="en-US" dirty="0" smtClean="0"/>
              <a:t>：</a:t>
            </a:r>
            <a:endParaRPr lang="en-US" altLang="zh-CN" dirty="0" smtClean="0"/>
          </a:p>
          <a:p>
            <a:pPr lvl="3"/>
            <a:r>
              <a:rPr lang="zh-CN" altLang="en-US" dirty="0" smtClean="0"/>
              <a:t>抗击疟疾；清水计算（清华大学</a:t>
            </a:r>
            <a:r>
              <a:rPr lang="zh-CN" altLang="en-US" dirty="0"/>
              <a:t>项目）</a:t>
            </a:r>
            <a:r>
              <a:rPr lang="zh-CN" altLang="en-US" dirty="0" smtClean="0"/>
              <a:t>；清洁能源</a:t>
            </a:r>
            <a:r>
              <a:rPr lang="en-US" altLang="zh-CN" dirty="0" smtClean="0"/>
              <a:t>-</a:t>
            </a:r>
            <a:r>
              <a:rPr lang="zh-CN" altLang="en-US" dirty="0" smtClean="0"/>
              <a:t>第</a:t>
            </a:r>
            <a:r>
              <a:rPr lang="en-US" altLang="zh-CN" dirty="0" smtClean="0"/>
              <a:t>2</a:t>
            </a:r>
            <a:r>
              <a:rPr lang="zh-CN" altLang="en-US" dirty="0" smtClean="0"/>
              <a:t>期；对抗</a:t>
            </a:r>
            <a:r>
              <a:rPr lang="zh-CN" altLang="en-US" dirty="0"/>
              <a:t>儿童</a:t>
            </a:r>
            <a:r>
              <a:rPr lang="zh-CN" altLang="en-US" dirty="0" smtClean="0"/>
              <a:t>癌症；征服癌症；对抗艾滋病等。</a:t>
            </a:r>
            <a:endParaRPr lang="en-US" altLang="zh-CN" dirty="0" smtClean="0"/>
          </a:p>
          <a:p>
            <a:pPr lvl="3"/>
            <a:endParaRPr lang="zh-CN" altLang="en-US" dirty="0"/>
          </a:p>
          <a:p>
            <a:pPr lvl="1"/>
            <a:r>
              <a:rPr lang="zh-CN" altLang="en-US" dirty="0" smtClean="0"/>
              <a:t>在</a:t>
            </a:r>
            <a:r>
              <a:rPr lang="zh-CN" altLang="en-US" dirty="0"/>
              <a:t>该平台上完成的项目包括</a:t>
            </a:r>
            <a:r>
              <a:rPr lang="zh-CN" altLang="en-US" dirty="0" smtClean="0"/>
              <a:t>：</a:t>
            </a:r>
            <a:endParaRPr lang="en-US" altLang="zh-CN" dirty="0" smtClean="0"/>
          </a:p>
          <a:p>
            <a:pPr lvl="3"/>
            <a:r>
              <a:rPr lang="zh-CN" altLang="en-US" dirty="0" smtClean="0"/>
              <a:t>寻找</a:t>
            </a:r>
            <a:r>
              <a:rPr lang="zh-CN" altLang="en-US" dirty="0"/>
              <a:t>对付流感病毒的</a:t>
            </a:r>
            <a:r>
              <a:rPr lang="zh-CN" altLang="en-US" dirty="0" smtClean="0"/>
              <a:t>药物；清洁能源；全球</a:t>
            </a:r>
            <a:r>
              <a:rPr lang="zh-CN" altLang="en-US" dirty="0"/>
              <a:t>营养</a:t>
            </a:r>
            <a:r>
              <a:rPr lang="zh-CN" altLang="en-US" dirty="0" smtClean="0"/>
              <a:t>水稻；开发非洲气候模型；基因组比较等</a:t>
            </a:r>
            <a:r>
              <a:rPr lang="zh-CN" altLang="en-US" dirty="0"/>
              <a:t>。</a:t>
            </a:r>
          </a:p>
        </p:txBody>
      </p:sp>
    </p:spTree>
    <p:extLst>
      <p:ext uri="{BB962C8B-B14F-4D97-AF65-F5344CB8AC3E}">
        <p14:creationId xmlns:p14="http://schemas.microsoft.com/office/powerpoint/2010/main" val="377482249"/>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706997"/>
            <a:ext cx="12192001" cy="6151003"/>
          </a:xfrm>
          <a:prstGeom prst="rect">
            <a:avLst/>
          </a:prstGeom>
        </p:spPr>
      </p:pic>
      <p:sp>
        <p:nvSpPr>
          <p:cNvPr id="2" name="标题 1"/>
          <p:cNvSpPr>
            <a:spLocks noGrp="1"/>
          </p:cNvSpPr>
          <p:nvPr>
            <p:ph type="title"/>
          </p:nvPr>
        </p:nvSpPr>
        <p:spPr/>
        <p:txBody>
          <a:bodyPr/>
          <a:lstStyle/>
          <a:p>
            <a:r>
              <a:rPr lang="en-US" altLang="zh-CN" smtClean="0"/>
              <a:t>1.4.5  </a:t>
            </a:r>
            <a:r>
              <a:rPr lang="zh-CN" altLang="en-US" smtClean="0"/>
              <a:t>志愿者计算项目</a:t>
            </a:r>
            <a:endParaRPr lang="zh-CN" altLang="en-US"/>
          </a:p>
        </p:txBody>
      </p:sp>
      <p:sp>
        <p:nvSpPr>
          <p:cNvPr id="3" name="内容占位符 2"/>
          <p:cNvSpPr>
            <a:spLocks noGrp="1"/>
          </p:cNvSpPr>
          <p:nvPr>
            <p:ph idx="1"/>
          </p:nvPr>
        </p:nvSpPr>
        <p:spPr/>
        <p:txBody>
          <a:bodyPr>
            <a:normAutofit/>
          </a:bodyPr>
          <a:lstStyle/>
          <a:p>
            <a:pPr lvl="1" fontAlgn="base"/>
            <a:r>
              <a:rPr lang="en-US" altLang="zh-CN" smtClean="0"/>
              <a:t>BOINC</a:t>
            </a:r>
            <a:r>
              <a:rPr lang="zh-CN" altLang="en-US"/>
              <a:t>平台中国参与人数与总积分统计</a:t>
            </a:r>
          </a:p>
        </p:txBody>
      </p:sp>
      <p:sp>
        <p:nvSpPr>
          <p:cNvPr id="5" name="AutoShape 4" descr="http://img0.imgtn.bdimg.com/it/u=1571475631,1716266303&amp;fm=23&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207593700"/>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5"/>
          <p:cNvSpPr>
            <a:spLocks noChangeArrowheads="1"/>
          </p:cNvSpPr>
          <p:nvPr/>
        </p:nvSpPr>
        <p:spPr bwMode="auto">
          <a:xfrm>
            <a:off x="0" y="4495800"/>
            <a:ext cx="12192000" cy="2362200"/>
          </a:xfrm>
          <a:prstGeom prst="rect">
            <a:avLst/>
          </a:prstGeom>
          <a:gradFill rotWithShape="1">
            <a:gsLst>
              <a:gs pos="0">
                <a:srgbClr val="99CCFF">
                  <a:alpha val="50000"/>
                </a:srgbClr>
              </a:gs>
              <a:gs pos="100000">
                <a:srgbClr val="475E76"/>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000000"/>
              </a:solidFill>
              <a:latin typeface="Arial" pitchFamily="34" charset="0"/>
            </a:endParaRPr>
          </a:p>
        </p:txBody>
      </p:sp>
      <p:sp>
        <p:nvSpPr>
          <p:cNvPr id="180227" name="WordArt 15"/>
          <p:cNvSpPr>
            <a:spLocks noChangeArrowheads="1" noChangeShapeType="1" noTextEdit="1"/>
          </p:cNvSpPr>
          <p:nvPr/>
        </p:nvSpPr>
        <p:spPr bwMode="auto">
          <a:xfrm flipV="1">
            <a:off x="4213225" y="4479925"/>
            <a:ext cx="3968750" cy="1439863"/>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sz="3600" b="1" kern="10">
                <a:gradFill rotWithShape="1">
                  <a:gsLst>
                    <a:gs pos="0">
                      <a:srgbClr val="99CCFF">
                        <a:alpha val="50000"/>
                      </a:srgbClr>
                    </a:gs>
                    <a:gs pos="100000">
                      <a:srgbClr val="475E76"/>
                    </a:gs>
                  </a:gsLst>
                  <a:lin ang="2700000" scaled="1"/>
                </a:gradFill>
                <a:latin typeface="+mn-ea"/>
                <a:ea typeface="+mn-ea"/>
                <a:cs typeface="+mn-ea"/>
              </a:rPr>
              <a:t>谢谢大家！</a:t>
            </a:r>
          </a:p>
        </p:txBody>
      </p:sp>
      <p:sp>
        <p:nvSpPr>
          <p:cNvPr id="180228" name="AutoShape 8"/>
          <p:cNvSpPr>
            <a:spLocks/>
          </p:cNvSpPr>
          <p:nvPr/>
        </p:nvSpPr>
        <p:spPr bwMode="auto">
          <a:xfrm>
            <a:off x="5954713" y="5029200"/>
            <a:ext cx="282575" cy="152400"/>
          </a:xfrm>
          <a:custGeom>
            <a:avLst/>
            <a:gdLst>
              <a:gd name="T0" fmla="*/ 0 w 21600"/>
              <a:gd name="T1" fmla="*/ 26763839 h 21600"/>
              <a:gd name="T2" fmla="*/ 316333620 w 21600"/>
              <a:gd name="T3" fmla="*/ 0 h 21600"/>
              <a:gd name="T4" fmla="*/ 632664847 w 21600"/>
              <a:gd name="T5" fmla="*/ 26763839 h 21600"/>
              <a:gd name="T6" fmla="*/ 316333620 w 21600"/>
              <a:gd name="T7" fmla="*/ 53527720 h 21600"/>
              <a:gd name="T8" fmla="*/ 0 w 21600"/>
              <a:gd name="T9" fmla="*/ 26763839 h 21600"/>
              <a:gd name="T10" fmla="*/ 27122281 w 21600"/>
              <a:gd name="T11" fmla="*/ 26763839 h 21600"/>
              <a:gd name="T12" fmla="*/ 316333620 w 21600"/>
              <a:gd name="T13" fmla="*/ 51233119 h 21600"/>
              <a:gd name="T14" fmla="*/ 605542566 w 21600"/>
              <a:gd name="T15" fmla="*/ 26763839 h 21600"/>
              <a:gd name="T16" fmla="*/ 316333620 w 21600"/>
              <a:gd name="T17" fmla="*/ 2294601 h 21600"/>
              <a:gd name="T18" fmla="*/ 27122281 w 21600"/>
              <a:gd name="T19" fmla="*/ 26763839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3163 w 21600"/>
              <a:gd name="T31" fmla="*/ 3163 h 21600"/>
              <a:gd name="T32" fmla="*/ 18437 w 21600"/>
              <a:gd name="T33" fmla="*/ 1843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926" y="10800"/>
                </a:moveTo>
                <a:cubicBezTo>
                  <a:pt x="926" y="16253"/>
                  <a:pt x="5347" y="20674"/>
                  <a:pt x="10800" y="20674"/>
                </a:cubicBezTo>
                <a:cubicBezTo>
                  <a:pt x="16253" y="20674"/>
                  <a:pt x="20674" y="16253"/>
                  <a:pt x="20674" y="10800"/>
                </a:cubicBezTo>
                <a:cubicBezTo>
                  <a:pt x="20674" y="5347"/>
                  <a:pt x="16253" y="926"/>
                  <a:pt x="10800" y="926"/>
                </a:cubicBezTo>
                <a:cubicBezTo>
                  <a:pt x="5347" y="926"/>
                  <a:pt x="926" y="5347"/>
                  <a:pt x="926" y="10800"/>
                </a:cubicBezTo>
                <a:close/>
              </a:path>
            </a:pathLst>
          </a:custGeom>
          <a:solidFill>
            <a:srgbClr val="3366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80229" name="AutoShape 9"/>
          <p:cNvSpPr>
            <a:spLocks/>
          </p:cNvSpPr>
          <p:nvPr/>
        </p:nvSpPr>
        <p:spPr bwMode="auto">
          <a:xfrm>
            <a:off x="5954713" y="5029200"/>
            <a:ext cx="282575" cy="152400"/>
          </a:xfrm>
          <a:custGeom>
            <a:avLst/>
            <a:gdLst>
              <a:gd name="T0" fmla="*/ 0 w 21600"/>
              <a:gd name="T1" fmla="*/ 26763839 h 21600"/>
              <a:gd name="T2" fmla="*/ 316333620 w 21600"/>
              <a:gd name="T3" fmla="*/ 0 h 21600"/>
              <a:gd name="T4" fmla="*/ 632664847 w 21600"/>
              <a:gd name="T5" fmla="*/ 26763839 h 21600"/>
              <a:gd name="T6" fmla="*/ 316333620 w 21600"/>
              <a:gd name="T7" fmla="*/ 53527720 h 21600"/>
              <a:gd name="T8" fmla="*/ 0 w 21600"/>
              <a:gd name="T9" fmla="*/ 26763839 h 21600"/>
              <a:gd name="T10" fmla="*/ 27122281 w 21600"/>
              <a:gd name="T11" fmla="*/ 26763839 h 21600"/>
              <a:gd name="T12" fmla="*/ 316333620 w 21600"/>
              <a:gd name="T13" fmla="*/ 51233119 h 21600"/>
              <a:gd name="T14" fmla="*/ 605542566 w 21600"/>
              <a:gd name="T15" fmla="*/ 26763839 h 21600"/>
              <a:gd name="T16" fmla="*/ 316333620 w 21600"/>
              <a:gd name="T17" fmla="*/ 2294601 h 21600"/>
              <a:gd name="T18" fmla="*/ 27122281 w 21600"/>
              <a:gd name="T19" fmla="*/ 26763839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3163 w 21600"/>
              <a:gd name="T31" fmla="*/ 3163 h 21600"/>
              <a:gd name="T32" fmla="*/ 18437 w 21600"/>
              <a:gd name="T33" fmla="*/ 1843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926" y="10800"/>
                </a:moveTo>
                <a:cubicBezTo>
                  <a:pt x="926" y="16253"/>
                  <a:pt x="5347" y="20674"/>
                  <a:pt x="10800" y="20674"/>
                </a:cubicBezTo>
                <a:cubicBezTo>
                  <a:pt x="16253" y="20674"/>
                  <a:pt x="20674" y="16253"/>
                  <a:pt x="20674" y="10800"/>
                </a:cubicBezTo>
                <a:cubicBezTo>
                  <a:pt x="20674" y="5347"/>
                  <a:pt x="16253" y="926"/>
                  <a:pt x="10800" y="926"/>
                </a:cubicBezTo>
                <a:cubicBezTo>
                  <a:pt x="5347" y="926"/>
                  <a:pt x="926" y="5347"/>
                  <a:pt x="926" y="10800"/>
                </a:cubicBezTo>
                <a:close/>
              </a:path>
            </a:pathLst>
          </a:custGeom>
          <a:solidFill>
            <a:srgbClr val="3366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80230" name="AutoShape 10"/>
          <p:cNvSpPr>
            <a:spLocks/>
          </p:cNvSpPr>
          <p:nvPr/>
        </p:nvSpPr>
        <p:spPr bwMode="auto">
          <a:xfrm>
            <a:off x="5954713" y="5029200"/>
            <a:ext cx="282575" cy="152400"/>
          </a:xfrm>
          <a:custGeom>
            <a:avLst/>
            <a:gdLst>
              <a:gd name="T0" fmla="*/ 0 w 21600"/>
              <a:gd name="T1" fmla="*/ 26763839 h 21600"/>
              <a:gd name="T2" fmla="*/ 316333620 w 21600"/>
              <a:gd name="T3" fmla="*/ 0 h 21600"/>
              <a:gd name="T4" fmla="*/ 632664847 w 21600"/>
              <a:gd name="T5" fmla="*/ 26763839 h 21600"/>
              <a:gd name="T6" fmla="*/ 316333620 w 21600"/>
              <a:gd name="T7" fmla="*/ 53527720 h 21600"/>
              <a:gd name="T8" fmla="*/ 0 w 21600"/>
              <a:gd name="T9" fmla="*/ 26763839 h 21600"/>
              <a:gd name="T10" fmla="*/ 27122281 w 21600"/>
              <a:gd name="T11" fmla="*/ 26763839 h 21600"/>
              <a:gd name="T12" fmla="*/ 316333620 w 21600"/>
              <a:gd name="T13" fmla="*/ 51233119 h 21600"/>
              <a:gd name="T14" fmla="*/ 605542566 w 21600"/>
              <a:gd name="T15" fmla="*/ 26763839 h 21600"/>
              <a:gd name="T16" fmla="*/ 316333620 w 21600"/>
              <a:gd name="T17" fmla="*/ 2294601 h 21600"/>
              <a:gd name="T18" fmla="*/ 27122281 w 21600"/>
              <a:gd name="T19" fmla="*/ 26763839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3163 w 21600"/>
              <a:gd name="T31" fmla="*/ 3163 h 21600"/>
              <a:gd name="T32" fmla="*/ 18437 w 21600"/>
              <a:gd name="T33" fmla="*/ 1843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926" y="10800"/>
                </a:moveTo>
                <a:cubicBezTo>
                  <a:pt x="926" y="16253"/>
                  <a:pt x="5347" y="20674"/>
                  <a:pt x="10800" y="20674"/>
                </a:cubicBezTo>
                <a:cubicBezTo>
                  <a:pt x="16253" y="20674"/>
                  <a:pt x="20674" y="16253"/>
                  <a:pt x="20674" y="10800"/>
                </a:cubicBezTo>
                <a:cubicBezTo>
                  <a:pt x="20674" y="5347"/>
                  <a:pt x="16253" y="926"/>
                  <a:pt x="10800" y="926"/>
                </a:cubicBezTo>
                <a:cubicBezTo>
                  <a:pt x="5347" y="926"/>
                  <a:pt x="926" y="5347"/>
                  <a:pt x="926" y="10800"/>
                </a:cubicBezTo>
                <a:close/>
              </a:path>
            </a:pathLst>
          </a:custGeom>
          <a:solidFill>
            <a:srgbClr val="3366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80231" name="Freeform 12"/>
          <p:cNvSpPr>
            <a:spLocks/>
          </p:cNvSpPr>
          <p:nvPr/>
        </p:nvSpPr>
        <p:spPr bwMode="auto">
          <a:xfrm>
            <a:off x="5981700" y="1539875"/>
            <a:ext cx="203200" cy="412750"/>
          </a:xfrm>
          <a:custGeom>
            <a:avLst/>
            <a:gdLst>
              <a:gd name="T0" fmla="*/ 2147483647 w 192"/>
              <a:gd name="T1" fmla="*/ 0 h 260"/>
              <a:gd name="T2" fmla="*/ 0 w 192"/>
              <a:gd name="T3" fmla="*/ 2147483647 h 260"/>
              <a:gd name="T4" fmla="*/ 2147483647 w 192"/>
              <a:gd name="T5" fmla="*/ 2147483647 h 260"/>
              <a:gd name="T6" fmla="*/ 2147483647 w 192"/>
              <a:gd name="T7" fmla="*/ 2147483647 h 260"/>
              <a:gd name="T8" fmla="*/ 2147483647 w 192"/>
              <a:gd name="T9" fmla="*/ 0 h 260"/>
              <a:gd name="T10" fmla="*/ 0 60000 65536"/>
              <a:gd name="T11" fmla="*/ 0 60000 65536"/>
              <a:gd name="T12" fmla="*/ 0 60000 65536"/>
              <a:gd name="T13" fmla="*/ 0 60000 65536"/>
              <a:gd name="T14" fmla="*/ 0 60000 65536"/>
              <a:gd name="T15" fmla="*/ 0 w 192"/>
              <a:gd name="T16" fmla="*/ 0 h 260"/>
              <a:gd name="T17" fmla="*/ 192 w 192"/>
              <a:gd name="T18" fmla="*/ 260 h 260"/>
            </a:gdLst>
            <a:ahLst/>
            <a:cxnLst>
              <a:cxn ang="T10">
                <a:pos x="T0" y="T1"/>
              </a:cxn>
              <a:cxn ang="T11">
                <a:pos x="T2" y="T3"/>
              </a:cxn>
              <a:cxn ang="T12">
                <a:pos x="T4" y="T5"/>
              </a:cxn>
              <a:cxn ang="T13">
                <a:pos x="T6" y="T7"/>
              </a:cxn>
              <a:cxn ang="T14">
                <a:pos x="T8" y="T9"/>
              </a:cxn>
            </a:cxnLst>
            <a:rect l="T15" t="T16" r="T17" b="T18"/>
            <a:pathLst>
              <a:path w="192" h="260">
                <a:moveTo>
                  <a:pt x="96" y="0"/>
                </a:moveTo>
                <a:lnTo>
                  <a:pt x="0" y="192"/>
                </a:lnTo>
                <a:cubicBezTo>
                  <a:pt x="0" y="235"/>
                  <a:pt x="67" y="260"/>
                  <a:pt x="99" y="260"/>
                </a:cubicBezTo>
                <a:cubicBezTo>
                  <a:pt x="131" y="260"/>
                  <a:pt x="192" y="235"/>
                  <a:pt x="192" y="192"/>
                </a:cubicBezTo>
                <a:lnTo>
                  <a:pt x="96" y="0"/>
                </a:lnTo>
                <a:close/>
              </a:path>
            </a:pathLst>
          </a:custGeom>
          <a:gradFill rotWithShape="1">
            <a:gsLst>
              <a:gs pos="0">
                <a:srgbClr val="99CCFF">
                  <a:alpha val="50000"/>
                </a:srgbClr>
              </a:gs>
              <a:gs pos="100000">
                <a:srgbClr val="475E76"/>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80232" name="WordArt 14"/>
          <p:cNvSpPr>
            <a:spLocks noChangeArrowheads="1" noChangeShapeType="1" noTextEdit="1"/>
          </p:cNvSpPr>
          <p:nvPr/>
        </p:nvSpPr>
        <p:spPr bwMode="auto">
          <a:xfrm>
            <a:off x="4210050" y="3055938"/>
            <a:ext cx="3968750" cy="1439862"/>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sz="3600" b="1" kern="10">
                <a:gradFill rotWithShape="1">
                  <a:gsLst>
                    <a:gs pos="0">
                      <a:srgbClr val="99CCFF">
                        <a:alpha val="50000"/>
                      </a:srgbClr>
                    </a:gs>
                    <a:gs pos="100000">
                      <a:srgbClr val="475E76"/>
                    </a:gs>
                  </a:gsLst>
                  <a:lin ang="2700000" scaled="1"/>
                </a:gradFill>
                <a:latin typeface="+mn-ea"/>
                <a:ea typeface="+mn-ea"/>
                <a:cs typeface="+mn-ea"/>
              </a:rPr>
              <a:t>谢谢大家！</a:t>
            </a:r>
          </a:p>
        </p:txBody>
      </p:sp>
      <p:sp>
        <p:nvSpPr>
          <p:cNvPr id="24585" name="Rectangle 4" descr="Blue tissue paper"/>
          <p:cNvSpPr>
            <a:spLocks noChangeArrowheads="1"/>
          </p:cNvSpPr>
          <p:nvPr/>
        </p:nvSpPr>
        <p:spPr bwMode="auto">
          <a:xfrm>
            <a:off x="0" y="4495800"/>
            <a:ext cx="12301538" cy="2362200"/>
          </a:xfrm>
          <a:prstGeom prst="rect">
            <a:avLst/>
          </a:prstGeom>
          <a:blipFill dpi="0" rotWithShape="1">
            <a:blip r:embed="rId2">
              <a:alphaModFix amt="50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000000"/>
              </a:solidFill>
              <a:latin typeface="Arial" pitchFamily="34" charset="0"/>
            </a:endParaRPr>
          </a:p>
        </p:txBody>
      </p:sp>
    </p:spTree>
    <p:extLst>
      <p:ext uri="{BB962C8B-B14F-4D97-AF65-F5344CB8AC3E}">
        <p14:creationId xmlns:p14="http://schemas.microsoft.com/office/powerpoint/2010/main" val="3285637479"/>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path" presetSubtype="0" accel="50000" fill="hold" grpId="0" nodeType="afterEffect">
                                  <p:stCondLst>
                                    <p:cond delay="0"/>
                                  </p:stCondLst>
                                  <p:childTnLst>
                                    <p:animMotion origin="layout" path="M 1.66667E-6 3.7037E-7 L 1.66667E-6 0.48542 " pathEditMode="relative" rAng="0" ptsTypes="AA">
                                      <p:cBhvr>
                                        <p:cTn id="6" dur="500" fill="hold"/>
                                        <p:tgtEl>
                                          <p:spTgt spid="180231"/>
                                        </p:tgtEl>
                                        <p:attrNameLst>
                                          <p:attrName>ppt_x,ppt_y</p:attrName>
                                        </p:attrNameLst>
                                      </p:cBhvr>
                                      <p:rCtr x="0" y="24300"/>
                                    </p:animMotion>
                                  </p:childTnLst>
                                </p:cTn>
                              </p:par>
                            </p:childTnLst>
                          </p:cTn>
                        </p:par>
                        <p:par>
                          <p:cTn id="7" fill="hold" nodeType="afterGroup">
                            <p:stCondLst>
                              <p:cond delay="500"/>
                            </p:stCondLst>
                            <p:childTnLst>
                              <p:par>
                                <p:cTn id="8" presetID="10" presetClass="exit" presetSubtype="0" fill="hold" grpId="1" nodeType="afterEffect">
                                  <p:stCondLst>
                                    <p:cond delay="0"/>
                                  </p:stCondLst>
                                  <p:childTnLst>
                                    <p:animEffect transition="out" filter="fade">
                                      <p:cBhvr>
                                        <p:cTn id="9" dur="500"/>
                                        <p:tgtEl>
                                          <p:spTgt spid="180231"/>
                                        </p:tgtEl>
                                      </p:cBhvr>
                                    </p:animEffect>
                                    <p:set>
                                      <p:cBhvr>
                                        <p:cTn id="10" dur="1" fill="hold">
                                          <p:stCondLst>
                                            <p:cond delay="499"/>
                                          </p:stCondLst>
                                        </p:cTn>
                                        <p:tgtEl>
                                          <p:spTgt spid="180231"/>
                                        </p:tgtEl>
                                        <p:attrNameLst>
                                          <p:attrName>style.visibility</p:attrName>
                                        </p:attrNameLst>
                                      </p:cBhvr>
                                      <p:to>
                                        <p:strVal val="hidden"/>
                                      </p:to>
                                    </p:set>
                                  </p:childTnLst>
                                </p:cTn>
                              </p:par>
                              <p:par>
                                <p:cTn id="11" presetID="6" presetClass="emph" presetSubtype="0" fill="hold" grpId="2" nodeType="withEffect">
                                  <p:stCondLst>
                                    <p:cond delay="0"/>
                                  </p:stCondLst>
                                  <p:childTnLst>
                                    <p:animScale>
                                      <p:cBhvr>
                                        <p:cTn id="12" dur="200" fill="hold"/>
                                        <p:tgtEl>
                                          <p:spTgt spid="180231"/>
                                        </p:tgtEl>
                                      </p:cBhvr>
                                      <p:by x="25000" y="25000"/>
                                    </p:animScale>
                                  </p:childTnLst>
                                </p:cTn>
                              </p:par>
                              <p:par>
                                <p:cTn id="13" presetID="1" presetClass="entr" presetSubtype="0" fill="hold" grpId="0" nodeType="withEffect">
                                  <p:stCondLst>
                                    <p:cond delay="0"/>
                                  </p:stCondLst>
                                  <p:childTnLst>
                                    <p:set>
                                      <p:cBhvr>
                                        <p:cTn id="14" dur="1" fill="hold">
                                          <p:stCondLst>
                                            <p:cond delay="0"/>
                                          </p:stCondLst>
                                        </p:cTn>
                                        <p:tgtEl>
                                          <p:spTgt spid="180228"/>
                                        </p:tgtEl>
                                        <p:attrNameLst>
                                          <p:attrName>style.visibility</p:attrName>
                                        </p:attrNameLst>
                                      </p:cBhvr>
                                      <p:to>
                                        <p:strVal val="visible"/>
                                      </p:to>
                                    </p:set>
                                  </p:childTnLst>
                                </p:cTn>
                              </p:par>
                              <p:par>
                                <p:cTn id="15" presetID="6" presetClass="emph" presetSubtype="0" fill="hold" grpId="1" nodeType="withEffect">
                                  <p:stCondLst>
                                    <p:cond delay="0"/>
                                  </p:stCondLst>
                                  <p:childTnLst>
                                    <p:animScale>
                                      <p:cBhvr>
                                        <p:cTn id="16" dur="300" fill="hold"/>
                                        <p:tgtEl>
                                          <p:spTgt spid="180228"/>
                                        </p:tgtEl>
                                      </p:cBhvr>
                                      <p:by x="250000" y="250000"/>
                                    </p:animScale>
                                  </p:childTnLst>
                                </p:cTn>
                              </p:par>
                              <p:par>
                                <p:cTn id="17" presetID="10" presetClass="exit" presetSubtype="0" fill="hold" grpId="2" nodeType="withEffect">
                                  <p:stCondLst>
                                    <p:cond delay="100"/>
                                  </p:stCondLst>
                                  <p:childTnLst>
                                    <p:animEffect transition="out" filter="fade">
                                      <p:cBhvr>
                                        <p:cTn id="18" dur="500"/>
                                        <p:tgtEl>
                                          <p:spTgt spid="180228"/>
                                        </p:tgtEl>
                                      </p:cBhvr>
                                    </p:animEffect>
                                    <p:set>
                                      <p:cBhvr>
                                        <p:cTn id="19" dur="1" fill="hold">
                                          <p:stCondLst>
                                            <p:cond delay="499"/>
                                          </p:stCondLst>
                                        </p:cTn>
                                        <p:tgtEl>
                                          <p:spTgt spid="180228"/>
                                        </p:tgtEl>
                                        <p:attrNameLst>
                                          <p:attrName>style.visibility</p:attrName>
                                        </p:attrNameLst>
                                      </p:cBhvr>
                                      <p:to>
                                        <p:strVal val="hidden"/>
                                      </p:to>
                                    </p:set>
                                  </p:childTnLst>
                                </p:cTn>
                              </p:par>
                              <p:par>
                                <p:cTn id="20" presetID="1" presetClass="entr" presetSubtype="0" fill="hold" grpId="0" nodeType="withEffect">
                                  <p:stCondLst>
                                    <p:cond delay="100"/>
                                  </p:stCondLst>
                                  <p:childTnLst>
                                    <p:set>
                                      <p:cBhvr>
                                        <p:cTn id="21" dur="1" fill="hold">
                                          <p:stCondLst>
                                            <p:cond delay="0"/>
                                          </p:stCondLst>
                                        </p:cTn>
                                        <p:tgtEl>
                                          <p:spTgt spid="180229"/>
                                        </p:tgtEl>
                                        <p:attrNameLst>
                                          <p:attrName>style.visibility</p:attrName>
                                        </p:attrNameLst>
                                      </p:cBhvr>
                                      <p:to>
                                        <p:strVal val="visible"/>
                                      </p:to>
                                    </p:set>
                                  </p:childTnLst>
                                </p:cTn>
                              </p:par>
                              <p:par>
                                <p:cTn id="22" presetID="6" presetClass="emph" presetSubtype="0" fill="hold" grpId="1" nodeType="withEffect">
                                  <p:stCondLst>
                                    <p:cond delay="200"/>
                                  </p:stCondLst>
                                  <p:childTnLst>
                                    <p:animScale>
                                      <p:cBhvr>
                                        <p:cTn id="23" dur="300" fill="hold"/>
                                        <p:tgtEl>
                                          <p:spTgt spid="180229"/>
                                        </p:tgtEl>
                                      </p:cBhvr>
                                      <p:by x="250000" y="250000"/>
                                    </p:animScale>
                                  </p:childTnLst>
                                </p:cTn>
                              </p:par>
                              <p:par>
                                <p:cTn id="24" presetID="10" presetClass="exit" presetSubtype="0" fill="hold" grpId="2" nodeType="withEffect">
                                  <p:stCondLst>
                                    <p:cond delay="300"/>
                                  </p:stCondLst>
                                  <p:childTnLst>
                                    <p:animEffect transition="out" filter="fade">
                                      <p:cBhvr>
                                        <p:cTn id="25" dur="500"/>
                                        <p:tgtEl>
                                          <p:spTgt spid="180229"/>
                                        </p:tgtEl>
                                      </p:cBhvr>
                                    </p:animEffect>
                                    <p:set>
                                      <p:cBhvr>
                                        <p:cTn id="26" dur="1" fill="hold">
                                          <p:stCondLst>
                                            <p:cond delay="499"/>
                                          </p:stCondLst>
                                        </p:cTn>
                                        <p:tgtEl>
                                          <p:spTgt spid="180229"/>
                                        </p:tgtEl>
                                        <p:attrNameLst>
                                          <p:attrName>style.visibility</p:attrName>
                                        </p:attrNameLst>
                                      </p:cBhvr>
                                      <p:to>
                                        <p:strVal val="hidden"/>
                                      </p:to>
                                    </p:set>
                                  </p:childTnLst>
                                </p:cTn>
                              </p:par>
                              <p:par>
                                <p:cTn id="27" presetID="1" presetClass="entr" presetSubtype="0" fill="hold" grpId="0" nodeType="withEffect">
                                  <p:stCondLst>
                                    <p:cond delay="300"/>
                                  </p:stCondLst>
                                  <p:childTnLst>
                                    <p:set>
                                      <p:cBhvr>
                                        <p:cTn id="28" dur="1" fill="hold">
                                          <p:stCondLst>
                                            <p:cond delay="0"/>
                                          </p:stCondLst>
                                        </p:cTn>
                                        <p:tgtEl>
                                          <p:spTgt spid="180230"/>
                                        </p:tgtEl>
                                        <p:attrNameLst>
                                          <p:attrName>style.visibility</p:attrName>
                                        </p:attrNameLst>
                                      </p:cBhvr>
                                      <p:to>
                                        <p:strVal val="visible"/>
                                      </p:to>
                                    </p:set>
                                  </p:childTnLst>
                                </p:cTn>
                              </p:par>
                              <p:par>
                                <p:cTn id="29" presetID="6" presetClass="emph" presetSubtype="0" fill="hold" grpId="1" nodeType="withEffect">
                                  <p:stCondLst>
                                    <p:cond delay="400"/>
                                  </p:stCondLst>
                                  <p:childTnLst>
                                    <p:animScale>
                                      <p:cBhvr>
                                        <p:cTn id="30" dur="300" fill="hold"/>
                                        <p:tgtEl>
                                          <p:spTgt spid="180230"/>
                                        </p:tgtEl>
                                      </p:cBhvr>
                                      <p:by x="250000" y="250000"/>
                                    </p:animScale>
                                  </p:childTnLst>
                                </p:cTn>
                              </p:par>
                              <p:par>
                                <p:cTn id="31" presetID="10" presetClass="exit" presetSubtype="0" fill="hold" grpId="2" nodeType="withEffect">
                                  <p:stCondLst>
                                    <p:cond delay="500"/>
                                  </p:stCondLst>
                                  <p:childTnLst>
                                    <p:animEffect transition="out" filter="fade">
                                      <p:cBhvr>
                                        <p:cTn id="32" dur="500"/>
                                        <p:tgtEl>
                                          <p:spTgt spid="180230"/>
                                        </p:tgtEl>
                                      </p:cBhvr>
                                    </p:animEffect>
                                    <p:set>
                                      <p:cBhvr>
                                        <p:cTn id="33" dur="1" fill="hold">
                                          <p:stCondLst>
                                            <p:cond delay="499"/>
                                          </p:stCondLst>
                                        </p:cTn>
                                        <p:tgtEl>
                                          <p:spTgt spid="180230"/>
                                        </p:tgtEl>
                                        <p:attrNameLst>
                                          <p:attrName>style.visibility</p:attrName>
                                        </p:attrNameLst>
                                      </p:cBhvr>
                                      <p:to>
                                        <p:strVal val="hidden"/>
                                      </p:to>
                                    </p:set>
                                  </p:childTnLst>
                                </p:cTn>
                              </p:par>
                            </p:childTnLst>
                          </p:cTn>
                        </p:par>
                        <p:par>
                          <p:cTn id="34" fill="hold" nodeType="afterGroup">
                            <p:stCondLst>
                              <p:cond delay="1500"/>
                            </p:stCondLst>
                            <p:childTnLst>
                              <p:par>
                                <p:cTn id="35" presetID="12" presetClass="entr" presetSubtype="1" fill="hold" grpId="0" nodeType="afterEffect">
                                  <p:stCondLst>
                                    <p:cond delay="0"/>
                                  </p:stCondLst>
                                  <p:childTnLst>
                                    <p:set>
                                      <p:cBhvr>
                                        <p:cTn id="36" dur="1" fill="hold">
                                          <p:stCondLst>
                                            <p:cond delay="0"/>
                                          </p:stCondLst>
                                        </p:cTn>
                                        <p:tgtEl>
                                          <p:spTgt spid="180227"/>
                                        </p:tgtEl>
                                        <p:attrNameLst>
                                          <p:attrName>style.visibility</p:attrName>
                                        </p:attrNameLst>
                                      </p:cBhvr>
                                      <p:to>
                                        <p:strVal val="visible"/>
                                      </p:to>
                                    </p:set>
                                    <p:animEffect transition="in" filter="slide(fromTop)">
                                      <p:cBhvr>
                                        <p:cTn id="37" dur="500"/>
                                        <p:tgtEl>
                                          <p:spTgt spid="180227"/>
                                        </p:tgtEl>
                                      </p:cBhvr>
                                    </p:animEffect>
                                  </p:childTnLst>
                                </p:cTn>
                              </p:par>
                              <p:par>
                                <p:cTn id="38" presetID="12" presetClass="entr" presetSubtype="4" fill="hold" grpId="0" nodeType="withEffect">
                                  <p:stCondLst>
                                    <p:cond delay="0"/>
                                  </p:stCondLst>
                                  <p:childTnLst>
                                    <p:set>
                                      <p:cBhvr>
                                        <p:cTn id="39" dur="1" fill="hold">
                                          <p:stCondLst>
                                            <p:cond delay="0"/>
                                          </p:stCondLst>
                                        </p:cTn>
                                        <p:tgtEl>
                                          <p:spTgt spid="180232"/>
                                        </p:tgtEl>
                                        <p:attrNameLst>
                                          <p:attrName>style.visibility</p:attrName>
                                        </p:attrNameLst>
                                      </p:cBhvr>
                                      <p:to>
                                        <p:strVal val="visible"/>
                                      </p:to>
                                    </p:set>
                                    <p:animEffect transition="in" filter="slide(fromBottom)">
                                      <p:cBhvr>
                                        <p:cTn id="40" dur="500"/>
                                        <p:tgtEl>
                                          <p:spTgt spid="180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27" grpId="0" animBg="1"/>
      <p:bldP spid="180228" grpId="0" animBg="1"/>
      <p:bldP spid="180228" grpId="1" animBg="1"/>
      <p:bldP spid="180228" grpId="2" animBg="1"/>
      <p:bldP spid="180229" grpId="0" animBg="1"/>
      <p:bldP spid="180229" grpId="1" animBg="1"/>
      <p:bldP spid="180229" grpId="2" animBg="1"/>
      <p:bldP spid="180230" grpId="0" animBg="1"/>
      <p:bldP spid="180230" grpId="1" animBg="1"/>
      <p:bldP spid="180230" grpId="2" animBg="1"/>
      <p:bldP spid="180231" grpId="0" animBg="1"/>
      <p:bldP spid="180231" grpId="1" animBg="1"/>
      <p:bldP spid="180231" grpId="2" animBg="1"/>
      <p:bldP spid="18023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1.1.1  </a:t>
            </a:r>
            <a:r>
              <a:rPr lang="zh-CN" altLang="en-US" smtClean="0"/>
              <a:t>早期的计算工具</a:t>
            </a:r>
            <a:endParaRPr lang="zh-CN" altLang="en-US"/>
          </a:p>
        </p:txBody>
      </p:sp>
      <p:sp>
        <p:nvSpPr>
          <p:cNvPr id="3" name="内容占位符 2"/>
          <p:cNvSpPr>
            <a:spLocks noGrp="1"/>
          </p:cNvSpPr>
          <p:nvPr>
            <p:ph idx="1"/>
          </p:nvPr>
        </p:nvSpPr>
        <p:spPr/>
        <p:txBody>
          <a:bodyPr>
            <a:normAutofit/>
          </a:bodyPr>
          <a:lstStyle/>
          <a:p>
            <a:pPr marL="0" lvl="1" indent="0">
              <a:buNone/>
            </a:pPr>
            <a:r>
              <a:rPr lang="en-US" altLang="zh-CN" dirty="0" smtClean="0"/>
              <a:t>【</a:t>
            </a:r>
            <a:r>
              <a:rPr lang="zh-CN" altLang="en-US" dirty="0" smtClean="0"/>
              <a:t>例</a:t>
            </a:r>
            <a:r>
              <a:rPr lang="en-US" altLang="zh-CN" dirty="0" smtClean="0"/>
              <a:t>】</a:t>
            </a:r>
            <a:r>
              <a:rPr lang="zh-CN" altLang="zh-CN" dirty="0" smtClean="0"/>
              <a:t>古</a:t>
            </a:r>
            <a:r>
              <a:rPr lang="zh-CN" altLang="en-US" dirty="0" smtClean="0"/>
              <a:t>罗马</a:t>
            </a:r>
            <a:r>
              <a:rPr lang="zh-CN" altLang="en-US" sz="1800" dirty="0" smtClean="0"/>
              <a:t>（公元前</a:t>
            </a:r>
            <a:r>
              <a:rPr lang="en-US" altLang="zh-CN" sz="1800" dirty="0" smtClean="0"/>
              <a:t>27—395</a:t>
            </a:r>
            <a:r>
              <a:rPr lang="zh-CN" altLang="en-US" sz="1800" dirty="0"/>
              <a:t>年） </a:t>
            </a:r>
            <a:r>
              <a:rPr lang="zh-CN" altLang="zh-CN" dirty="0" smtClean="0"/>
              <a:t>算盘</a:t>
            </a:r>
            <a:endParaRPr lang="zh-CN" altLang="en-US"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58505" y="1209306"/>
            <a:ext cx="4957503" cy="4443320"/>
          </a:xfrm>
          <a:prstGeom prst="rect">
            <a:avLst/>
          </a:prstGeom>
        </p:spPr>
      </p:pic>
      <p:pic>
        <p:nvPicPr>
          <p:cNvPr id="5" name="图片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68631" y="1197826"/>
            <a:ext cx="3710764" cy="4454800"/>
          </a:xfrm>
          <a:prstGeom prst="rect">
            <a:avLst/>
          </a:prstGeom>
        </p:spPr>
      </p:pic>
    </p:spTree>
    <p:extLst>
      <p:ext uri="{BB962C8B-B14F-4D97-AF65-F5344CB8AC3E}">
        <p14:creationId xmlns:p14="http://schemas.microsoft.com/office/powerpoint/2010/main" val="858583349"/>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1.1.2  </a:t>
            </a:r>
            <a:r>
              <a:rPr lang="zh-CN" altLang="zh-CN" smtClean="0"/>
              <a:t>中世纪</a:t>
            </a:r>
            <a:r>
              <a:rPr lang="zh-CN" altLang="zh-CN"/>
              <a:t>的计算机</a:t>
            </a:r>
            <a:endParaRPr lang="zh-CN" altLang="en-US"/>
          </a:p>
        </p:txBody>
      </p:sp>
      <p:sp>
        <p:nvSpPr>
          <p:cNvPr id="3" name="内容占位符 2"/>
          <p:cNvSpPr>
            <a:spLocks noGrp="1"/>
          </p:cNvSpPr>
          <p:nvPr>
            <p:ph idx="1"/>
          </p:nvPr>
        </p:nvSpPr>
        <p:spPr/>
        <p:txBody>
          <a:bodyPr>
            <a:normAutofit/>
          </a:bodyPr>
          <a:lstStyle/>
          <a:p>
            <a:pPr lvl="1"/>
            <a:r>
              <a:rPr lang="en-US" altLang="zh-CN" dirty="0"/>
              <a:t>1623</a:t>
            </a:r>
            <a:r>
              <a:rPr lang="zh-CN" altLang="zh-CN" dirty="0"/>
              <a:t>年，德国</a:t>
            </a:r>
            <a:r>
              <a:rPr lang="zh-CN" altLang="zh-CN" dirty="0" smtClean="0"/>
              <a:t>谢克卡德设计</a:t>
            </a:r>
            <a:r>
              <a:rPr lang="zh-CN" altLang="en-US" dirty="0" smtClean="0"/>
              <a:t>的</a:t>
            </a:r>
            <a:r>
              <a:rPr lang="zh-CN" altLang="zh-CN" dirty="0" smtClean="0"/>
              <a:t>四则运算机器</a:t>
            </a:r>
            <a:r>
              <a:rPr lang="zh-CN" altLang="en-US" sz="1800" dirty="0" smtClean="0"/>
              <a:t>（没有文物证实）</a:t>
            </a:r>
            <a:r>
              <a:rPr lang="zh-CN" altLang="en-US" dirty="0" smtClean="0"/>
              <a:t>。</a:t>
            </a:r>
            <a:endParaRPr lang="zh-CN" altLang="en-US"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圆角矩形 7"/>
          <p:cNvSpPr/>
          <p:nvPr/>
        </p:nvSpPr>
        <p:spPr>
          <a:xfrm>
            <a:off x="5941167" y="5893189"/>
            <a:ext cx="4024711" cy="486117"/>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现代仿制的谢克卡德机器</a:t>
            </a:r>
            <a:endParaRPr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圆角矩形 8"/>
          <p:cNvSpPr/>
          <p:nvPr/>
        </p:nvSpPr>
        <p:spPr>
          <a:xfrm>
            <a:off x="2436052" y="5807650"/>
            <a:ext cx="2146580" cy="486117"/>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谢克卡德手稿</a:t>
            </a:r>
            <a:endPar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38324" y="1107439"/>
            <a:ext cx="3665574" cy="4700212"/>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82833" y="1148019"/>
            <a:ext cx="4741380" cy="4659632"/>
          </a:xfrm>
          <a:prstGeom prst="rect">
            <a:avLst/>
          </a:prstGeom>
        </p:spPr>
      </p:pic>
    </p:spTree>
    <p:extLst>
      <p:ext uri="{BB962C8B-B14F-4D97-AF65-F5344CB8AC3E}">
        <p14:creationId xmlns:p14="http://schemas.microsoft.com/office/powerpoint/2010/main" val="2430159239"/>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1.1.2  </a:t>
            </a:r>
            <a:r>
              <a:rPr lang="zh-CN" altLang="zh-CN" smtClean="0"/>
              <a:t>中世纪</a:t>
            </a:r>
            <a:r>
              <a:rPr lang="zh-CN" altLang="zh-CN"/>
              <a:t>的计算机</a:t>
            </a:r>
            <a:endParaRPr lang="zh-CN" altLang="en-US"/>
          </a:p>
        </p:txBody>
      </p:sp>
      <p:sp>
        <p:nvSpPr>
          <p:cNvPr id="3" name="内容占位符 2"/>
          <p:cNvSpPr>
            <a:spLocks noGrp="1"/>
          </p:cNvSpPr>
          <p:nvPr>
            <p:ph idx="1"/>
          </p:nvPr>
        </p:nvSpPr>
        <p:spPr/>
        <p:txBody>
          <a:bodyPr>
            <a:normAutofit/>
          </a:bodyPr>
          <a:lstStyle/>
          <a:p>
            <a:pPr marL="0" indent="0">
              <a:buNone/>
            </a:pPr>
            <a:r>
              <a:rPr lang="en-US" altLang="zh-CN" b="1" dirty="0" smtClean="0"/>
              <a:t>2</a:t>
            </a:r>
            <a:r>
              <a:rPr lang="zh-CN" altLang="en-US" b="1" dirty="0" smtClean="0"/>
              <a:t>、</a:t>
            </a:r>
            <a:r>
              <a:rPr lang="zh-CN" altLang="zh-CN" b="1" dirty="0" smtClean="0"/>
              <a:t>帕斯卡</a:t>
            </a:r>
            <a:r>
              <a:rPr lang="zh-CN" altLang="zh-CN" b="1" dirty="0"/>
              <a:t>加法器</a:t>
            </a:r>
            <a:endParaRPr lang="zh-CN" altLang="zh-CN" dirty="0"/>
          </a:p>
          <a:p>
            <a:pPr lvl="1"/>
            <a:endParaRPr lang="en-US" altLang="zh-CN" sz="1000" dirty="0" smtClean="0"/>
          </a:p>
          <a:p>
            <a:pPr lvl="1"/>
            <a:r>
              <a:rPr lang="en-US" altLang="zh-CN" dirty="0" smtClean="0"/>
              <a:t>1642</a:t>
            </a:r>
            <a:r>
              <a:rPr lang="zh-CN" altLang="zh-CN" dirty="0"/>
              <a:t>年，法国数学家</a:t>
            </a:r>
            <a:r>
              <a:rPr lang="zh-CN" altLang="zh-CN" dirty="0" smtClean="0"/>
              <a:t>帕斯卡制造</a:t>
            </a:r>
            <a:r>
              <a:rPr lang="zh-CN" altLang="zh-CN" dirty="0"/>
              <a:t>了</a:t>
            </a:r>
            <a:r>
              <a:rPr lang="zh-CN" altLang="zh-CN" dirty="0">
                <a:solidFill>
                  <a:srgbClr val="C00000"/>
                </a:solidFill>
              </a:rPr>
              <a:t>第一</a:t>
            </a:r>
            <a:r>
              <a:rPr lang="zh-CN" altLang="zh-CN" dirty="0" smtClean="0">
                <a:solidFill>
                  <a:srgbClr val="C00000"/>
                </a:solidFill>
              </a:rPr>
              <a:t>台加法运算机器</a:t>
            </a:r>
            <a:r>
              <a:rPr lang="zh-CN" altLang="en-US" dirty="0" smtClean="0"/>
              <a:t>。</a:t>
            </a:r>
            <a:endParaRPr lang="en-US" altLang="zh-CN" dirty="0" smtClean="0"/>
          </a:p>
          <a:p>
            <a:pPr lvl="1"/>
            <a:r>
              <a:rPr lang="zh-CN" altLang="zh-CN" dirty="0" smtClean="0"/>
              <a:t>帕斯卡：</a:t>
            </a:r>
            <a:r>
              <a:rPr lang="zh-CN" altLang="zh-CN" b="1" dirty="0" smtClean="0">
                <a:solidFill>
                  <a:srgbClr val="C00000"/>
                </a:solidFill>
              </a:rPr>
              <a:t>机器比动物更</a:t>
            </a:r>
            <a:r>
              <a:rPr lang="zh-CN" altLang="zh-CN" b="1" dirty="0">
                <a:solidFill>
                  <a:srgbClr val="C00000"/>
                </a:solidFill>
              </a:rPr>
              <a:t>接近</a:t>
            </a:r>
            <a:r>
              <a:rPr lang="zh-CN" altLang="zh-CN" b="1" dirty="0" smtClean="0">
                <a:solidFill>
                  <a:srgbClr val="C00000"/>
                </a:solidFill>
              </a:rPr>
              <a:t>思维</a:t>
            </a:r>
            <a:r>
              <a:rPr lang="zh-CN" altLang="zh-CN" dirty="0" smtClean="0"/>
              <a:t>。</a:t>
            </a:r>
            <a:endParaRPr lang="en-US" altLang="zh-CN" dirty="0" smtClean="0"/>
          </a:p>
          <a:p>
            <a:pPr lvl="1"/>
            <a:r>
              <a:rPr lang="zh-CN" altLang="en-US" dirty="0" smtClean="0"/>
              <a:t>加法器在巴黎博览会引起轰动。</a:t>
            </a:r>
            <a:endParaRPr lang="zh-CN"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72932" y="2658145"/>
            <a:ext cx="5736481" cy="3211058"/>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53963" y="2187478"/>
            <a:ext cx="5497032" cy="3700336"/>
          </a:xfrm>
          <a:prstGeom prst="rect">
            <a:avLst/>
          </a:prstGeom>
        </p:spPr>
      </p:pic>
    </p:spTree>
    <p:extLst>
      <p:ext uri="{BB962C8B-B14F-4D97-AF65-F5344CB8AC3E}">
        <p14:creationId xmlns:p14="http://schemas.microsoft.com/office/powerpoint/2010/main" val="2430159239"/>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02" name="矩形 1"/>
          <p:cNvSpPr>
            <a:spLocks noChangeArrowheads="1"/>
          </p:cNvSpPr>
          <p:nvPr/>
        </p:nvSpPr>
        <p:spPr bwMode="auto">
          <a:xfrm>
            <a:off x="792398" y="1275559"/>
            <a:ext cx="1011046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a:r>
              <a:rPr lang="zh-CN" altLang="en-US" sz="40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   </a:t>
            </a:r>
            <a:r>
              <a:rPr lang="en-US" altLang="zh-CN" sz="4000" b="1" dirty="0" smtClean="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a:t>
            </a:r>
            <a:r>
              <a:rPr lang="zh-CN" altLang="en-US" sz="4000" b="1" dirty="0" smtClean="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计算机导论</a:t>
            </a:r>
            <a:r>
              <a:rPr lang="en-US" altLang="zh-CN" sz="4000" b="1" dirty="0" smtClean="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a:t>
            </a:r>
            <a:r>
              <a:rPr lang="zh-CN" altLang="en-US" sz="4000" b="1" dirty="0" smtClean="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计算思维和应用技术</a:t>
            </a:r>
            <a:r>
              <a:rPr lang="en-US" altLang="zh-CN" sz="4000" b="1" dirty="0" smtClean="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a:t>
            </a:r>
            <a:endParaRPr lang="zh-CN" altLang="en-US" sz="40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02403" name="文本框 2"/>
          <p:cNvSpPr txBox="1">
            <a:spLocks noChangeArrowheads="1"/>
          </p:cNvSpPr>
          <p:nvPr/>
        </p:nvSpPr>
        <p:spPr bwMode="auto">
          <a:xfrm>
            <a:off x="4371824" y="5006826"/>
            <a:ext cx="377983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a:r>
              <a:rPr lang="zh-CN" altLang="en-US" sz="3200" smtClean="0">
                <a:solidFill>
                  <a:srgbClr val="003399"/>
                </a:solidFill>
                <a:latin typeface="微软雅黑" pitchFamily="34" charset="-122"/>
                <a:ea typeface="微软雅黑" pitchFamily="34" charset="-122"/>
              </a:rPr>
              <a:t>清华大学出版社</a:t>
            </a:r>
            <a:endParaRPr lang="zh-CN" altLang="en-US" sz="3200">
              <a:solidFill>
                <a:srgbClr val="003399"/>
              </a:solidFill>
              <a:latin typeface="微软雅黑" pitchFamily="34" charset="-122"/>
              <a:ea typeface="微软雅黑" pitchFamily="34" charset="-122"/>
            </a:endParaRPr>
          </a:p>
        </p:txBody>
      </p:sp>
      <p:sp>
        <p:nvSpPr>
          <p:cNvPr id="102404" name="文本框 2"/>
          <p:cNvSpPr txBox="1">
            <a:spLocks noChangeArrowheads="1"/>
          </p:cNvSpPr>
          <p:nvPr/>
        </p:nvSpPr>
        <p:spPr bwMode="auto">
          <a:xfrm>
            <a:off x="4402463" y="3384137"/>
            <a:ext cx="359028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a:r>
              <a:rPr lang="zh-CN" altLang="en-US" sz="3200" dirty="0" smtClean="0">
                <a:solidFill>
                  <a:srgbClr val="003399"/>
                </a:solidFill>
                <a:latin typeface="微软雅黑" pitchFamily="34" charset="-122"/>
                <a:ea typeface="微软雅黑" pitchFamily="34" charset="-122"/>
              </a:rPr>
              <a:t>易建勋  编著</a:t>
            </a:r>
            <a:endParaRPr lang="zh-CN" altLang="en-US" sz="3200" dirty="0">
              <a:solidFill>
                <a:srgbClr val="003399"/>
              </a:solidFill>
              <a:latin typeface="微软雅黑" pitchFamily="34" charset="-122"/>
              <a:ea typeface="微软雅黑" pitchFamily="34" charset="-122"/>
            </a:endParaRPr>
          </a:p>
        </p:txBody>
      </p:sp>
      <p:sp>
        <p:nvSpPr>
          <p:cNvPr id="7" name="文本框 2"/>
          <p:cNvSpPr txBox="1">
            <a:spLocks noChangeArrowheads="1"/>
          </p:cNvSpPr>
          <p:nvPr/>
        </p:nvSpPr>
        <p:spPr bwMode="auto">
          <a:xfrm>
            <a:off x="4213221" y="2099015"/>
            <a:ext cx="359028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a:r>
              <a:rPr lang="zh-CN" altLang="en-US" sz="3200" dirty="0" smtClean="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（第</a:t>
            </a:r>
            <a:r>
              <a:rPr lang="en-US" altLang="zh-CN" sz="3200" dirty="0" smtClean="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2</a:t>
            </a:r>
            <a:r>
              <a:rPr lang="zh-CN" altLang="en-US" sz="3200" dirty="0" smtClean="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版）</a:t>
            </a:r>
            <a:endParaRPr lang="zh-CN" altLang="en-US" sz="32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1.1.2  </a:t>
            </a:r>
            <a:r>
              <a:rPr lang="zh-CN" altLang="zh-CN" smtClean="0"/>
              <a:t>中世纪</a:t>
            </a:r>
            <a:r>
              <a:rPr lang="zh-CN" altLang="zh-CN"/>
              <a:t>的计算机</a:t>
            </a:r>
            <a:endParaRPr lang="zh-CN" altLang="en-US"/>
          </a:p>
        </p:txBody>
      </p:sp>
      <p:sp>
        <p:nvSpPr>
          <p:cNvPr id="3" name="内容占位符 2"/>
          <p:cNvSpPr>
            <a:spLocks noGrp="1"/>
          </p:cNvSpPr>
          <p:nvPr>
            <p:ph idx="1"/>
          </p:nvPr>
        </p:nvSpPr>
        <p:spPr/>
        <p:txBody>
          <a:bodyPr>
            <a:normAutofit/>
          </a:bodyPr>
          <a:lstStyle/>
          <a:p>
            <a:pPr marL="0" indent="0">
              <a:buNone/>
            </a:pPr>
            <a:r>
              <a:rPr lang="en-US" altLang="zh-CN" b="1" dirty="0"/>
              <a:t>3</a:t>
            </a:r>
            <a:r>
              <a:rPr lang="zh-CN" altLang="zh-CN" b="1" dirty="0"/>
              <a:t>．莱布尼茨的二进制思想</a:t>
            </a:r>
            <a:endParaRPr lang="zh-CN" altLang="zh-CN" dirty="0"/>
          </a:p>
          <a:p>
            <a:pPr lvl="1"/>
            <a:endParaRPr lang="en-US" altLang="zh-CN" sz="800" dirty="0" smtClean="0"/>
          </a:p>
          <a:p>
            <a:pPr lvl="1"/>
            <a:r>
              <a:rPr lang="zh-CN" altLang="zh-CN" dirty="0" smtClean="0"/>
              <a:t>莱布尼兹</a:t>
            </a:r>
            <a:r>
              <a:rPr lang="en-US" altLang="zh-CN" dirty="0" smtClean="0"/>
              <a:t>1694</a:t>
            </a:r>
            <a:r>
              <a:rPr lang="zh-CN" altLang="zh-CN" dirty="0"/>
              <a:t>年研制了一</a:t>
            </a:r>
            <a:r>
              <a:rPr lang="zh-CN" altLang="zh-CN" dirty="0" smtClean="0"/>
              <a:t>台能够</a:t>
            </a:r>
            <a:r>
              <a:rPr lang="zh-CN" altLang="en-US" dirty="0" smtClean="0"/>
              <a:t>做</a:t>
            </a:r>
            <a:r>
              <a:rPr lang="zh-CN" altLang="zh-CN" b="1" dirty="0" smtClean="0">
                <a:solidFill>
                  <a:srgbClr val="C00000"/>
                </a:solidFill>
              </a:rPr>
              <a:t>加</a:t>
            </a:r>
            <a:r>
              <a:rPr lang="zh-CN" altLang="en-US" b="1" dirty="0" smtClean="0">
                <a:solidFill>
                  <a:srgbClr val="C00000"/>
                </a:solidFill>
              </a:rPr>
              <a:t>、</a:t>
            </a:r>
            <a:r>
              <a:rPr lang="zh-CN" altLang="zh-CN" b="1" dirty="0" smtClean="0">
                <a:solidFill>
                  <a:srgbClr val="C00000"/>
                </a:solidFill>
              </a:rPr>
              <a:t>减</a:t>
            </a:r>
            <a:r>
              <a:rPr lang="zh-CN" altLang="en-US" b="1" dirty="0" smtClean="0">
                <a:solidFill>
                  <a:srgbClr val="C00000"/>
                </a:solidFill>
              </a:rPr>
              <a:t>、</a:t>
            </a:r>
            <a:r>
              <a:rPr lang="zh-CN" altLang="zh-CN" b="1" dirty="0" smtClean="0">
                <a:solidFill>
                  <a:srgbClr val="C00000"/>
                </a:solidFill>
              </a:rPr>
              <a:t>乘</a:t>
            </a:r>
            <a:r>
              <a:rPr lang="zh-CN" altLang="en-US" b="1" dirty="0" smtClean="0">
                <a:solidFill>
                  <a:srgbClr val="C00000"/>
                </a:solidFill>
              </a:rPr>
              <a:t>、</a:t>
            </a:r>
            <a:r>
              <a:rPr lang="zh-CN" altLang="zh-CN" b="1" dirty="0" smtClean="0">
                <a:solidFill>
                  <a:srgbClr val="C00000"/>
                </a:solidFill>
              </a:rPr>
              <a:t>除</a:t>
            </a:r>
            <a:r>
              <a:rPr lang="zh-CN" altLang="zh-CN" dirty="0" smtClean="0"/>
              <a:t>运算</a:t>
            </a:r>
            <a:r>
              <a:rPr lang="zh-CN" altLang="en-US" dirty="0" smtClean="0"/>
              <a:t>的</a:t>
            </a:r>
            <a:r>
              <a:rPr lang="zh-CN" altLang="zh-CN" dirty="0" smtClean="0"/>
              <a:t>机器。</a:t>
            </a:r>
            <a:endParaRPr lang="en-US" altLang="zh-CN" dirty="0" smtClean="0"/>
          </a:p>
          <a:p>
            <a:pPr lvl="1"/>
            <a:r>
              <a:rPr lang="zh-CN" altLang="zh-CN" dirty="0" smtClean="0"/>
              <a:t>莱布尼兹</a:t>
            </a:r>
            <a:r>
              <a:rPr lang="zh-CN" altLang="en-US" dirty="0" smtClean="0"/>
              <a:t>研究</a:t>
            </a:r>
            <a:r>
              <a:rPr lang="zh-CN" altLang="zh-CN" dirty="0" smtClean="0"/>
              <a:t>了</a:t>
            </a:r>
            <a:r>
              <a:rPr lang="zh-CN" altLang="zh-CN" dirty="0"/>
              <a:t>定理证明的自动逻辑推理</a:t>
            </a:r>
            <a:r>
              <a:rPr lang="zh-CN" altLang="zh-CN" dirty="0" smtClean="0"/>
              <a:t>。</a:t>
            </a:r>
            <a:endParaRPr lang="en-US" altLang="zh-CN" dirty="0" smtClean="0"/>
          </a:p>
          <a:p>
            <a:pPr lvl="1"/>
            <a:r>
              <a:rPr lang="zh-CN" altLang="zh-CN" dirty="0" smtClean="0"/>
              <a:t>莱布尼兹</a:t>
            </a:r>
            <a:r>
              <a:rPr lang="zh-CN" altLang="zh-CN" dirty="0"/>
              <a:t>预想用</a:t>
            </a:r>
            <a:r>
              <a:rPr lang="zh-CN" altLang="zh-CN" dirty="0" smtClean="0"/>
              <a:t>机器推理演算</a:t>
            </a:r>
            <a:r>
              <a:rPr lang="zh-CN" altLang="en-US" dirty="0" smtClean="0"/>
              <a:t>，</a:t>
            </a:r>
            <a:r>
              <a:rPr lang="zh-CN" altLang="zh-CN" dirty="0" smtClean="0"/>
              <a:t>使</a:t>
            </a:r>
            <a:r>
              <a:rPr lang="zh-CN" altLang="zh-CN" dirty="0"/>
              <a:t>科学知识的</a:t>
            </a:r>
            <a:r>
              <a:rPr lang="zh-CN" altLang="zh-CN" dirty="0" smtClean="0"/>
              <a:t>产生</a:t>
            </a:r>
            <a:r>
              <a:rPr lang="zh-CN" altLang="en-US" dirty="0" smtClean="0"/>
              <a:t>实现</a:t>
            </a:r>
            <a:r>
              <a:rPr lang="zh-CN" altLang="zh-CN" dirty="0" smtClean="0"/>
              <a:t>自动</a:t>
            </a:r>
            <a:r>
              <a:rPr lang="zh-CN" altLang="en-US" dirty="0" smtClean="0"/>
              <a:t>化</a:t>
            </a:r>
            <a:r>
              <a:rPr lang="zh-CN" altLang="zh-CN" dirty="0" smtClean="0"/>
              <a:t>。</a:t>
            </a:r>
            <a:endParaRPr lang="zh-CN" altLang="en-US"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71597" y="2505520"/>
            <a:ext cx="4821127" cy="3378999"/>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34406" y="2505521"/>
            <a:ext cx="5846467" cy="3395094"/>
          </a:xfrm>
          <a:prstGeom prst="rect">
            <a:avLst/>
          </a:prstGeom>
        </p:spPr>
      </p:pic>
    </p:spTree>
    <p:extLst>
      <p:ext uri="{BB962C8B-B14F-4D97-AF65-F5344CB8AC3E}">
        <p14:creationId xmlns:p14="http://schemas.microsoft.com/office/powerpoint/2010/main" val="2430159239"/>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1.1.2  </a:t>
            </a:r>
            <a:r>
              <a:rPr lang="zh-CN" altLang="zh-CN" smtClean="0"/>
              <a:t>中世纪</a:t>
            </a:r>
            <a:r>
              <a:rPr lang="zh-CN" altLang="zh-CN"/>
              <a:t>的计算机</a:t>
            </a:r>
            <a:endParaRPr lang="zh-CN" altLang="en-US"/>
          </a:p>
        </p:txBody>
      </p:sp>
      <p:sp>
        <p:nvSpPr>
          <p:cNvPr id="3" name="内容占位符 2"/>
          <p:cNvSpPr>
            <a:spLocks noGrp="1"/>
          </p:cNvSpPr>
          <p:nvPr>
            <p:ph idx="1"/>
          </p:nvPr>
        </p:nvSpPr>
        <p:spPr/>
        <p:txBody>
          <a:bodyPr>
            <a:normAutofit/>
          </a:bodyPr>
          <a:lstStyle/>
          <a:p>
            <a:pPr lvl="1"/>
            <a:r>
              <a:rPr lang="en-US" altLang="zh-CN" smtClean="0"/>
              <a:t>1679</a:t>
            </a:r>
            <a:r>
              <a:rPr lang="zh-CN" altLang="zh-CN" smtClean="0"/>
              <a:t>年</a:t>
            </a:r>
            <a:r>
              <a:rPr lang="zh-CN" altLang="en-US" smtClean="0"/>
              <a:t>，</a:t>
            </a:r>
            <a:r>
              <a:rPr lang="zh-CN" altLang="zh-CN" smtClean="0"/>
              <a:t>莱布尼兹</a:t>
            </a:r>
            <a:r>
              <a:rPr lang="zh-CN" altLang="zh-CN"/>
              <a:t>发明了二进制记数</a:t>
            </a:r>
            <a:r>
              <a:rPr lang="zh-CN" altLang="zh-CN" smtClean="0"/>
              <a:t>系统</a:t>
            </a:r>
            <a:r>
              <a:rPr lang="zh-CN" altLang="en-US" smtClean="0"/>
              <a:t>。</a:t>
            </a:r>
            <a:endParaRPr lang="en-US" altLang="zh-CN" smtClean="0"/>
          </a:p>
          <a:p>
            <a:pPr lvl="1"/>
            <a:r>
              <a:rPr lang="zh-CN" altLang="zh-CN" smtClean="0"/>
              <a:t>他</a:t>
            </a:r>
            <a:r>
              <a:rPr lang="zh-CN" altLang="zh-CN"/>
              <a:t>断言：</a:t>
            </a:r>
            <a:r>
              <a:rPr lang="en-US" altLang="zh-CN"/>
              <a:t>“</a:t>
            </a:r>
            <a:r>
              <a:rPr lang="zh-CN" altLang="zh-CN" b="1">
                <a:solidFill>
                  <a:srgbClr val="C00000"/>
                </a:solidFill>
              </a:rPr>
              <a:t>二进制是具有世界普遍性的、最完美的逻辑语言</a:t>
            </a:r>
            <a:r>
              <a:rPr lang="en-US" altLang="zh-CN"/>
              <a:t>”</a:t>
            </a:r>
            <a:r>
              <a:rPr lang="zh-CN" altLang="zh-CN" smtClean="0"/>
              <a:t>。</a:t>
            </a:r>
            <a:endParaRPr lang="en-US" altLang="zh-CN" smtClean="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圆角矩形 5"/>
          <p:cNvSpPr/>
          <p:nvPr/>
        </p:nvSpPr>
        <p:spPr>
          <a:xfrm>
            <a:off x="4573409" y="5921480"/>
            <a:ext cx="3778864" cy="486117"/>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莱布尼兹二进制记数系统手稿</a:t>
            </a:r>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877583" y="1521797"/>
            <a:ext cx="6739964" cy="4325252"/>
          </a:xfrm>
          <a:prstGeom prst="rect">
            <a:avLst/>
          </a:prstGeom>
        </p:spPr>
      </p:pic>
    </p:spTree>
    <p:extLst>
      <p:ext uri="{BB962C8B-B14F-4D97-AF65-F5344CB8AC3E}">
        <p14:creationId xmlns:p14="http://schemas.microsoft.com/office/powerpoint/2010/main" val="2430159239"/>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1.1.2  </a:t>
            </a:r>
            <a:r>
              <a:rPr lang="zh-CN" altLang="zh-CN" smtClean="0"/>
              <a:t>中世纪</a:t>
            </a:r>
            <a:r>
              <a:rPr lang="zh-CN" altLang="zh-CN"/>
              <a:t>的计算机</a:t>
            </a:r>
            <a:endParaRPr lang="zh-CN" altLang="en-US"/>
          </a:p>
        </p:txBody>
      </p:sp>
      <p:sp>
        <p:nvSpPr>
          <p:cNvPr id="3" name="内容占位符 2"/>
          <p:cNvSpPr>
            <a:spLocks noGrp="1"/>
          </p:cNvSpPr>
          <p:nvPr>
            <p:ph idx="1"/>
          </p:nvPr>
        </p:nvSpPr>
        <p:spPr/>
        <p:txBody>
          <a:bodyPr>
            <a:normAutofit/>
          </a:bodyPr>
          <a:lstStyle/>
          <a:p>
            <a:pPr marL="0" lvl="1" indent="0">
              <a:buNone/>
            </a:pPr>
            <a:r>
              <a:rPr lang="zh-CN" altLang="zh-CN" dirty="0"/>
              <a:t>（</a:t>
            </a:r>
            <a:r>
              <a:rPr lang="en-US" altLang="zh-CN" dirty="0"/>
              <a:t>2</a:t>
            </a:r>
            <a:r>
              <a:rPr lang="zh-CN" altLang="zh-CN" dirty="0"/>
              <a:t>）分析机基本结构</a:t>
            </a:r>
          </a:p>
          <a:p>
            <a:pPr lvl="1"/>
            <a:r>
              <a:rPr lang="en-US" altLang="zh-CN" dirty="0"/>
              <a:t>1837</a:t>
            </a:r>
            <a:r>
              <a:rPr lang="zh-CN" altLang="zh-CN" dirty="0"/>
              <a:t>年，</a:t>
            </a:r>
            <a:r>
              <a:rPr lang="zh-CN" altLang="zh-CN" dirty="0" smtClean="0"/>
              <a:t>巴贝奇开始设计</a:t>
            </a:r>
            <a:r>
              <a:rPr lang="zh-CN" altLang="zh-CN" b="1" dirty="0" smtClean="0">
                <a:solidFill>
                  <a:srgbClr val="C00000"/>
                </a:solidFill>
              </a:rPr>
              <a:t>由</a:t>
            </a:r>
            <a:r>
              <a:rPr lang="zh-CN" altLang="zh-CN" b="1" dirty="0">
                <a:solidFill>
                  <a:srgbClr val="C00000"/>
                </a:solidFill>
              </a:rPr>
              <a:t>程序控制</a:t>
            </a:r>
            <a:r>
              <a:rPr lang="zh-CN" altLang="zh-CN" dirty="0"/>
              <a:t>的</a:t>
            </a:r>
            <a:r>
              <a:rPr lang="zh-CN" altLang="zh-CN" b="1" dirty="0">
                <a:solidFill>
                  <a:srgbClr val="C00000"/>
                </a:solidFill>
              </a:rPr>
              <a:t>通用</a:t>
            </a:r>
            <a:r>
              <a:rPr lang="zh-CN" altLang="zh-CN" dirty="0"/>
              <a:t>分析机</a:t>
            </a:r>
            <a:r>
              <a:rPr lang="zh-CN" altLang="zh-CN" dirty="0" smtClean="0"/>
              <a:t>。</a:t>
            </a:r>
            <a:endParaRPr lang="en-US" altLang="zh-CN" dirty="0" smtClean="0"/>
          </a:p>
          <a:p>
            <a:pPr lvl="1"/>
            <a:r>
              <a:rPr lang="zh-CN" altLang="en-US" dirty="0" smtClean="0"/>
              <a:t>设计：</a:t>
            </a:r>
            <a:r>
              <a:rPr lang="zh-CN" altLang="zh-CN" dirty="0" smtClean="0"/>
              <a:t>提出过</a:t>
            </a:r>
            <a:r>
              <a:rPr lang="en-US" altLang="zh-CN" dirty="0" smtClean="0"/>
              <a:t>30</a:t>
            </a:r>
            <a:r>
              <a:rPr lang="zh-CN" altLang="zh-CN" dirty="0" smtClean="0"/>
              <a:t>种设计方案</a:t>
            </a:r>
            <a:r>
              <a:rPr lang="zh-CN" altLang="zh-CN" dirty="0"/>
              <a:t>，</a:t>
            </a:r>
            <a:r>
              <a:rPr lang="zh-CN" altLang="zh-CN" dirty="0" smtClean="0"/>
              <a:t>并绘制了</a:t>
            </a:r>
            <a:r>
              <a:rPr lang="zh-CN" altLang="zh-CN" dirty="0"/>
              <a:t>图纸</a:t>
            </a:r>
            <a:r>
              <a:rPr lang="zh-CN" altLang="zh-CN" dirty="0" smtClean="0"/>
              <a:t>，零件</a:t>
            </a:r>
            <a:r>
              <a:rPr lang="zh-CN" altLang="zh-CN" dirty="0"/>
              <a:t>数量多达几万个</a:t>
            </a:r>
            <a:r>
              <a:rPr lang="zh-CN" altLang="zh-CN" dirty="0" smtClean="0"/>
              <a:t>。</a:t>
            </a:r>
            <a:endParaRPr lang="en-US" altLang="zh-CN" dirty="0" smtClean="0"/>
          </a:p>
          <a:p>
            <a:pPr lvl="1"/>
            <a:r>
              <a:rPr lang="zh-CN" altLang="en-US" dirty="0" smtClean="0"/>
              <a:t>目标：</a:t>
            </a:r>
            <a:r>
              <a:rPr lang="zh-CN" altLang="zh-CN" b="1" dirty="0" smtClean="0">
                <a:solidFill>
                  <a:srgbClr val="C00000"/>
                </a:solidFill>
              </a:rPr>
              <a:t>自动</a:t>
            </a:r>
            <a:r>
              <a:rPr lang="zh-CN" altLang="zh-CN" b="1" dirty="0">
                <a:solidFill>
                  <a:srgbClr val="C00000"/>
                </a:solidFill>
              </a:rPr>
              <a:t>计算</a:t>
            </a:r>
            <a:r>
              <a:rPr lang="zh-CN" altLang="zh-CN" dirty="0"/>
              <a:t>有</a:t>
            </a:r>
            <a:r>
              <a:rPr lang="en-US" altLang="zh-CN" dirty="0"/>
              <a:t>100</a:t>
            </a:r>
            <a:r>
              <a:rPr lang="zh-CN" altLang="zh-CN" dirty="0"/>
              <a:t>个变量</a:t>
            </a:r>
            <a:r>
              <a:rPr lang="zh-CN" altLang="zh-CN" dirty="0" smtClean="0"/>
              <a:t>的算题</a:t>
            </a:r>
            <a:r>
              <a:rPr lang="zh-CN" altLang="zh-CN" dirty="0"/>
              <a:t>，每个</a:t>
            </a:r>
            <a:r>
              <a:rPr lang="zh-CN" altLang="zh-CN" dirty="0" smtClean="0"/>
              <a:t>数</a:t>
            </a:r>
            <a:r>
              <a:rPr lang="en-US" altLang="zh-CN" dirty="0" smtClean="0"/>
              <a:t>25</a:t>
            </a:r>
            <a:r>
              <a:rPr lang="zh-CN" altLang="zh-CN" dirty="0"/>
              <a:t>位</a:t>
            </a:r>
            <a:r>
              <a:rPr lang="zh-CN" altLang="zh-CN" dirty="0" smtClean="0"/>
              <a:t>，每</a:t>
            </a:r>
            <a:r>
              <a:rPr lang="zh-CN" altLang="zh-CN" dirty="0"/>
              <a:t>秒钟运算一次</a:t>
            </a:r>
            <a:r>
              <a:rPr lang="zh-CN" altLang="zh-CN" dirty="0" smtClean="0"/>
              <a:t>。</a:t>
            </a:r>
            <a:endParaRPr lang="en-US" altLang="zh-CN" dirty="0" smtClean="0"/>
          </a:p>
          <a:p>
            <a:pPr lvl="1"/>
            <a:endParaRPr lang="zh-CN" altLang="zh-CN" dirty="0"/>
          </a:p>
          <a:p>
            <a:pPr lvl="1"/>
            <a:r>
              <a:rPr lang="zh-CN" altLang="zh-CN" dirty="0" smtClean="0"/>
              <a:t>分析机具备现代</a:t>
            </a:r>
            <a:r>
              <a:rPr lang="zh-CN" altLang="zh-CN" dirty="0"/>
              <a:t>计算机的基本</a:t>
            </a:r>
            <a:r>
              <a:rPr lang="zh-CN" altLang="zh-CN" dirty="0" smtClean="0"/>
              <a:t>特征</a:t>
            </a:r>
            <a:r>
              <a:rPr lang="zh-CN" altLang="en-US" dirty="0" smtClean="0"/>
              <a:t>：</a:t>
            </a:r>
            <a:endParaRPr lang="en-US" altLang="zh-CN" dirty="0" smtClean="0"/>
          </a:p>
          <a:p>
            <a:pPr lvl="2"/>
            <a:r>
              <a:rPr lang="zh-CN" altLang="zh-CN" b="1" dirty="0">
                <a:solidFill>
                  <a:srgbClr val="C00000"/>
                </a:solidFill>
              </a:rPr>
              <a:t>存储器</a:t>
            </a:r>
            <a:r>
              <a:rPr lang="zh-CN" altLang="en-US" b="1" dirty="0" smtClean="0"/>
              <a:t>：</a:t>
            </a:r>
            <a:r>
              <a:rPr lang="zh-CN" altLang="zh-CN" dirty="0" smtClean="0"/>
              <a:t>保存</a:t>
            </a:r>
            <a:r>
              <a:rPr lang="zh-CN" altLang="zh-CN" dirty="0"/>
              <a:t>数据的齿轮式</a:t>
            </a:r>
            <a:r>
              <a:rPr lang="zh-CN" altLang="zh-CN" dirty="0" smtClean="0"/>
              <a:t>寄存器</a:t>
            </a:r>
            <a:r>
              <a:rPr lang="zh-CN" altLang="en-US" dirty="0" smtClean="0"/>
              <a:t>（</a:t>
            </a:r>
            <a:r>
              <a:rPr lang="zh-CN" altLang="zh-CN" dirty="0" smtClean="0"/>
              <a:t>堆栈</a:t>
            </a:r>
            <a:r>
              <a:rPr lang="zh-CN" altLang="en-US" dirty="0" smtClean="0"/>
              <a:t>），</a:t>
            </a:r>
            <a:r>
              <a:rPr lang="zh-CN" altLang="zh-CN" dirty="0" smtClean="0"/>
              <a:t>可存储</a:t>
            </a:r>
            <a:r>
              <a:rPr lang="en-US" altLang="zh-CN" dirty="0" smtClean="0"/>
              <a:t>1000</a:t>
            </a:r>
            <a:r>
              <a:rPr lang="zh-CN" altLang="zh-CN" dirty="0"/>
              <a:t>个</a:t>
            </a:r>
            <a:r>
              <a:rPr lang="en-US" altLang="zh-CN" dirty="0"/>
              <a:t>50</a:t>
            </a:r>
            <a:r>
              <a:rPr lang="zh-CN" altLang="zh-CN" dirty="0" smtClean="0"/>
              <a:t>位十进制数</a:t>
            </a:r>
            <a:r>
              <a:rPr lang="zh-CN" altLang="en-US" dirty="0" smtClean="0"/>
              <a:t>；</a:t>
            </a:r>
            <a:endParaRPr lang="en-US" altLang="zh-CN" dirty="0" smtClean="0"/>
          </a:p>
          <a:p>
            <a:pPr lvl="2"/>
            <a:r>
              <a:rPr lang="zh-CN" altLang="zh-CN" b="1" dirty="0">
                <a:solidFill>
                  <a:srgbClr val="C00000"/>
                </a:solidFill>
              </a:rPr>
              <a:t>运算装置</a:t>
            </a:r>
            <a:r>
              <a:rPr lang="zh-CN" altLang="en-US" dirty="0" smtClean="0"/>
              <a:t>：</a:t>
            </a:r>
            <a:r>
              <a:rPr lang="zh-CN" altLang="zh-CN" dirty="0" smtClean="0"/>
              <a:t>进行</a:t>
            </a:r>
            <a:r>
              <a:rPr lang="zh-CN" altLang="zh-CN" dirty="0"/>
              <a:t>各种运算的</a:t>
            </a:r>
            <a:r>
              <a:rPr lang="zh-CN" altLang="zh-CN" dirty="0" smtClean="0"/>
              <a:t>装置</a:t>
            </a:r>
            <a:r>
              <a:rPr lang="zh-CN" altLang="en-US" dirty="0" smtClean="0"/>
              <a:t>（</a:t>
            </a:r>
            <a:r>
              <a:rPr lang="zh-CN" altLang="zh-CN" dirty="0" smtClean="0"/>
              <a:t>工场</a:t>
            </a:r>
            <a:r>
              <a:rPr lang="zh-CN" altLang="en-US" dirty="0" smtClean="0"/>
              <a:t>），</a:t>
            </a:r>
            <a:r>
              <a:rPr lang="zh-CN" altLang="zh-CN" dirty="0" smtClean="0"/>
              <a:t>可进行十进制四则运算</a:t>
            </a:r>
            <a:r>
              <a:rPr lang="zh-CN" altLang="en-US" dirty="0" smtClean="0"/>
              <a:t>；</a:t>
            </a:r>
            <a:endParaRPr lang="en-US" altLang="zh-CN" dirty="0" smtClean="0"/>
          </a:p>
          <a:p>
            <a:pPr lvl="2"/>
            <a:r>
              <a:rPr lang="zh-CN" altLang="zh-CN" b="1" dirty="0">
                <a:solidFill>
                  <a:srgbClr val="C00000"/>
                </a:solidFill>
              </a:rPr>
              <a:t>程序控制</a:t>
            </a:r>
            <a:r>
              <a:rPr lang="zh-CN" altLang="en-US" b="1" dirty="0" smtClean="0"/>
              <a:t>：</a:t>
            </a:r>
            <a:r>
              <a:rPr lang="zh-CN" altLang="zh-CN" dirty="0" smtClean="0"/>
              <a:t>对</a:t>
            </a:r>
            <a:r>
              <a:rPr lang="zh-CN" altLang="zh-CN" dirty="0"/>
              <a:t>操作</a:t>
            </a:r>
            <a:r>
              <a:rPr lang="zh-CN" altLang="zh-CN" dirty="0" smtClean="0"/>
              <a:t>进行</a:t>
            </a:r>
            <a:r>
              <a:rPr lang="zh-CN" altLang="en-US" dirty="0" smtClean="0"/>
              <a:t>程序控制</a:t>
            </a:r>
            <a:r>
              <a:rPr lang="zh-CN" altLang="zh-CN" dirty="0" smtClean="0"/>
              <a:t>，可运行“条件”“循环”</a:t>
            </a:r>
            <a:r>
              <a:rPr lang="zh-CN" altLang="zh-CN" dirty="0"/>
              <a:t>等</a:t>
            </a:r>
            <a:r>
              <a:rPr lang="zh-CN" altLang="zh-CN" dirty="0" smtClean="0"/>
              <a:t>语句</a:t>
            </a:r>
            <a:r>
              <a:rPr lang="zh-CN" altLang="en-US" dirty="0" smtClean="0"/>
              <a:t>；</a:t>
            </a:r>
            <a:endParaRPr lang="en-US" altLang="zh-CN" dirty="0" smtClean="0"/>
          </a:p>
          <a:p>
            <a:pPr lvl="2"/>
            <a:r>
              <a:rPr lang="zh-CN" altLang="en-US" b="1" dirty="0">
                <a:solidFill>
                  <a:srgbClr val="C00000"/>
                </a:solidFill>
              </a:rPr>
              <a:t>输入输出</a:t>
            </a:r>
            <a:r>
              <a:rPr lang="zh-CN" altLang="en-US" dirty="0" smtClean="0"/>
              <a:t>：</a:t>
            </a:r>
            <a:r>
              <a:rPr lang="zh-CN" altLang="zh-CN" dirty="0" smtClean="0"/>
              <a:t>用</a:t>
            </a:r>
            <a:r>
              <a:rPr lang="zh-CN" altLang="zh-CN" dirty="0"/>
              <a:t>穿孔卡片作为程序</a:t>
            </a:r>
            <a:r>
              <a:rPr lang="zh-CN" altLang="zh-CN" dirty="0" smtClean="0"/>
              <a:t>输入</a:t>
            </a:r>
            <a:r>
              <a:rPr lang="zh-CN" altLang="en-US" dirty="0" smtClean="0"/>
              <a:t>设备，</a:t>
            </a:r>
            <a:r>
              <a:rPr lang="zh-CN" altLang="zh-CN" dirty="0" smtClean="0"/>
              <a:t>有</a:t>
            </a:r>
            <a:r>
              <a:rPr lang="zh-CN" altLang="zh-CN" dirty="0"/>
              <a:t>数据输出</a:t>
            </a:r>
            <a:r>
              <a:rPr lang="zh-CN" altLang="zh-CN" dirty="0" smtClean="0"/>
              <a:t>装置</a:t>
            </a:r>
            <a:r>
              <a:rPr lang="zh-CN" altLang="en-US" dirty="0" smtClean="0"/>
              <a:t>。</a:t>
            </a:r>
            <a:endParaRPr lang="en-US" altLang="zh-CN" dirty="0" smtClean="0"/>
          </a:p>
          <a:p>
            <a:pPr lvl="2"/>
            <a:endParaRPr lang="en-US" altLang="zh-CN" dirty="0" smtClean="0"/>
          </a:p>
          <a:p>
            <a:pPr lvl="1"/>
            <a:r>
              <a:rPr lang="zh-CN" altLang="zh-CN" dirty="0" smtClean="0"/>
              <a:t>图灵</a:t>
            </a:r>
            <a:r>
              <a:rPr lang="zh-CN" altLang="en-US" dirty="0" smtClean="0"/>
              <a:t>指出</a:t>
            </a:r>
            <a:r>
              <a:rPr lang="zh-CN" altLang="zh-CN" dirty="0" smtClean="0"/>
              <a:t>：</a:t>
            </a:r>
            <a:r>
              <a:rPr lang="zh-CN" altLang="zh-CN" dirty="0"/>
              <a:t>“</a:t>
            </a:r>
            <a:r>
              <a:rPr lang="zh-CN" altLang="zh-CN" dirty="0">
                <a:solidFill>
                  <a:srgbClr val="C00000"/>
                </a:solidFill>
              </a:rPr>
              <a:t>分析机实际上是一台万能数字计算机</a:t>
            </a:r>
            <a:r>
              <a:rPr lang="zh-CN" altLang="zh-CN" dirty="0"/>
              <a:t>”</a:t>
            </a:r>
            <a:r>
              <a:rPr lang="zh-CN" altLang="zh-CN" dirty="0" smtClean="0"/>
              <a:t>。</a:t>
            </a:r>
            <a:endParaRPr lang="en-US" altLang="zh-CN" dirty="0" smtClean="0"/>
          </a:p>
          <a:p>
            <a:pPr lvl="1"/>
            <a:endParaRPr lang="en-US" altLang="zh-CN" dirty="0" smtClean="0"/>
          </a:p>
          <a:p>
            <a:pPr lvl="1"/>
            <a:r>
              <a:rPr lang="zh-CN" altLang="en-US" dirty="0"/>
              <a:t>由于</a:t>
            </a:r>
            <a:r>
              <a:rPr lang="zh-CN" altLang="en-US" dirty="0" smtClean="0"/>
              <a:t>巴贝奇的杰出贡献，他被称为</a:t>
            </a:r>
            <a:r>
              <a:rPr lang="zh-CN" altLang="en-US" dirty="0" smtClean="0">
                <a:solidFill>
                  <a:srgbClr val="C00000"/>
                </a:solidFill>
              </a:rPr>
              <a:t>计算机</a:t>
            </a:r>
            <a:r>
              <a:rPr lang="zh-CN" altLang="en-US" dirty="0">
                <a:solidFill>
                  <a:srgbClr val="C00000"/>
                </a:solidFill>
              </a:rPr>
              <a:t>之</a:t>
            </a:r>
            <a:r>
              <a:rPr lang="zh-CN" altLang="en-US" dirty="0" smtClean="0">
                <a:solidFill>
                  <a:srgbClr val="C00000"/>
                </a:solidFill>
              </a:rPr>
              <a:t>父</a:t>
            </a:r>
            <a:r>
              <a:rPr lang="zh-CN" altLang="en-US" dirty="0" smtClean="0"/>
              <a:t>。</a:t>
            </a:r>
            <a:endParaRPr lang="zh-CN" altLang="en-US" dirty="0"/>
          </a:p>
          <a:p>
            <a:pPr lvl="1"/>
            <a:endParaRPr lang="en-US" altLang="zh-CN" dirty="0"/>
          </a:p>
          <a:p>
            <a:pPr lvl="1"/>
            <a:endParaRPr lang="zh-CN" altLang="en-US"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094755603"/>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1.1.2  </a:t>
            </a:r>
            <a:r>
              <a:rPr lang="zh-CN" altLang="zh-CN" smtClean="0"/>
              <a:t>中世纪</a:t>
            </a:r>
            <a:r>
              <a:rPr lang="zh-CN" altLang="zh-CN"/>
              <a:t>的计算机</a:t>
            </a:r>
            <a:endParaRPr lang="zh-CN" altLang="en-US"/>
          </a:p>
        </p:txBody>
      </p:sp>
      <p:sp>
        <p:nvSpPr>
          <p:cNvPr id="3" name="内容占位符 2"/>
          <p:cNvSpPr>
            <a:spLocks noGrp="1"/>
          </p:cNvSpPr>
          <p:nvPr>
            <p:ph idx="1"/>
          </p:nvPr>
        </p:nvSpPr>
        <p:spPr/>
        <p:txBody>
          <a:bodyPr>
            <a:normAutofit/>
          </a:bodyPr>
          <a:lstStyle/>
          <a:p>
            <a:r>
              <a:rPr lang="zh-CN" altLang="en-US" b="1" dirty="0"/>
              <a:t>计算机界的</a:t>
            </a:r>
            <a:r>
              <a:rPr lang="zh-CN" altLang="en-US" b="1" dirty="0" smtClean="0"/>
              <a:t>唐吉</a:t>
            </a:r>
            <a:r>
              <a:rPr lang="en-US" altLang="zh-CN" b="1" dirty="0" smtClean="0"/>
              <a:t>·</a:t>
            </a:r>
            <a:r>
              <a:rPr lang="zh-CN" altLang="en-US" b="1" dirty="0" smtClean="0"/>
              <a:t>诃</a:t>
            </a:r>
            <a:r>
              <a:rPr lang="zh-CN" altLang="en-US" b="1" dirty="0"/>
              <a:t>德</a:t>
            </a:r>
            <a:r>
              <a:rPr lang="en-US" altLang="zh-CN" b="1" dirty="0"/>
              <a:t>——</a:t>
            </a:r>
            <a:r>
              <a:rPr lang="zh-CN" altLang="en-US" b="1" dirty="0">
                <a:solidFill>
                  <a:srgbClr val="C00000"/>
                </a:solidFill>
              </a:rPr>
              <a:t>巴贝奇</a:t>
            </a:r>
          </a:p>
          <a:p>
            <a:pPr marL="457200" lvl="1" indent="0">
              <a:buNone/>
            </a:pPr>
            <a:endParaRPr lang="en-US" altLang="zh-CN" dirty="0" smtClean="0"/>
          </a:p>
          <a:p>
            <a:pPr marL="457200" lvl="1" indent="0">
              <a:buNone/>
            </a:pPr>
            <a:r>
              <a:rPr lang="zh-CN" altLang="en-US" dirty="0" smtClean="0"/>
              <a:t>出身</a:t>
            </a:r>
            <a:r>
              <a:rPr lang="zh-CN" altLang="en-US" dirty="0"/>
              <a:t>英国贵族，死后身败名裂；</a:t>
            </a:r>
          </a:p>
          <a:p>
            <a:pPr marL="457200" lvl="1" indent="0">
              <a:buNone/>
            </a:pPr>
            <a:r>
              <a:rPr lang="zh-CN" altLang="en-US" dirty="0"/>
              <a:t>贵为皇家院士，被人指为骗子；</a:t>
            </a:r>
          </a:p>
          <a:p>
            <a:pPr marL="457200" lvl="1" indent="0">
              <a:buNone/>
            </a:pPr>
            <a:r>
              <a:rPr lang="zh-CN" altLang="en-US" dirty="0"/>
              <a:t>散尽万贯家财，竟无葬身之地；</a:t>
            </a:r>
          </a:p>
          <a:p>
            <a:pPr marL="457200" lvl="1" indent="0">
              <a:buNone/>
            </a:pPr>
            <a:r>
              <a:rPr lang="zh-CN" altLang="en-US" dirty="0"/>
              <a:t>煽动军方烧钱，最后一无所得；</a:t>
            </a:r>
          </a:p>
          <a:p>
            <a:pPr marL="457200" lvl="1" indent="0">
              <a:buNone/>
            </a:pPr>
            <a:r>
              <a:rPr lang="zh-CN" altLang="en-US" dirty="0"/>
              <a:t>最前沿的研究，贵妇充当粉丝；</a:t>
            </a:r>
          </a:p>
          <a:p>
            <a:pPr marL="457200" lvl="1" indent="0">
              <a:buNone/>
            </a:pPr>
            <a:r>
              <a:rPr lang="zh-CN" altLang="en-US" dirty="0"/>
              <a:t>最先进的设计，土豪为之破产；</a:t>
            </a:r>
          </a:p>
          <a:p>
            <a:pPr marL="457200" lvl="1" indent="0">
              <a:buNone/>
            </a:pPr>
            <a:r>
              <a:rPr lang="zh-CN" altLang="en-US" dirty="0"/>
              <a:t>跨世纪的成果，落得无人喝彩；</a:t>
            </a:r>
            <a:endParaRPr lang="zh-CN" altLang="en-US" i="1" dirty="0"/>
          </a:p>
          <a:p>
            <a:pPr marL="457200" lvl="1" indent="0">
              <a:buNone/>
            </a:pPr>
            <a:r>
              <a:rPr lang="zh-CN" altLang="en-US" dirty="0"/>
              <a:t>耗尽一生心血，受尽委屈辛酸；</a:t>
            </a:r>
          </a:p>
          <a:p>
            <a:pPr marL="457200" lvl="1" indent="0">
              <a:buNone/>
            </a:pPr>
            <a:r>
              <a:rPr lang="zh-CN" altLang="en-US" dirty="0"/>
              <a:t>只为心中的梦想</a:t>
            </a:r>
            <a:r>
              <a:rPr lang="en-US" altLang="zh-CN" dirty="0"/>
              <a:t>——</a:t>
            </a:r>
            <a:r>
              <a:rPr lang="zh-CN" altLang="en-US" dirty="0"/>
              <a:t>机器计算</a:t>
            </a:r>
            <a:r>
              <a:rPr lang="zh-CN" altLang="en-US" dirty="0" smtClean="0"/>
              <a:t>！</a:t>
            </a:r>
            <a:endParaRPr lang="en-US" altLang="zh-CN" dirty="0" smtClean="0"/>
          </a:p>
          <a:p>
            <a:pPr marL="800100" lvl="2" indent="0">
              <a:buNone/>
            </a:pPr>
            <a:endParaRPr lang="en-US" altLang="zh-CN" dirty="0" smtClean="0"/>
          </a:p>
          <a:p>
            <a:pPr marL="800100" lvl="2" indent="0">
              <a:buNone/>
            </a:pPr>
            <a:r>
              <a:rPr lang="en-US" altLang="zh-CN" sz="2000" dirty="0"/>
              <a:t> </a:t>
            </a:r>
            <a:r>
              <a:rPr lang="en-US" altLang="zh-CN" sz="2000" dirty="0" smtClean="0"/>
              <a:t>                ——</a:t>
            </a:r>
            <a:r>
              <a:rPr lang="zh-CN" altLang="en-US" sz="2000" dirty="0" smtClean="0"/>
              <a:t>纪念计算机之父巴贝奇</a:t>
            </a:r>
            <a:endParaRPr lang="zh-CN" altLang="en-US" sz="2000"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2656" y="669481"/>
            <a:ext cx="3641799" cy="5041787"/>
          </a:xfrm>
          <a:prstGeom prst="rect">
            <a:avLst/>
          </a:prstGeom>
        </p:spPr>
      </p:pic>
    </p:spTree>
    <p:extLst>
      <p:ext uri="{BB962C8B-B14F-4D97-AF65-F5344CB8AC3E}">
        <p14:creationId xmlns:p14="http://schemas.microsoft.com/office/powerpoint/2010/main" val="1827864592"/>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1.1.2  </a:t>
            </a:r>
            <a:r>
              <a:rPr lang="zh-CN" altLang="zh-CN" smtClean="0"/>
              <a:t>中世纪</a:t>
            </a:r>
            <a:r>
              <a:rPr lang="zh-CN" altLang="zh-CN"/>
              <a:t>的计算机</a:t>
            </a:r>
            <a:endParaRPr lang="zh-CN" altLang="en-US"/>
          </a:p>
        </p:txBody>
      </p:sp>
      <p:sp>
        <p:nvSpPr>
          <p:cNvPr id="3" name="内容占位符 2"/>
          <p:cNvSpPr>
            <a:spLocks noGrp="1"/>
          </p:cNvSpPr>
          <p:nvPr>
            <p:ph idx="1"/>
          </p:nvPr>
        </p:nvSpPr>
        <p:spPr/>
        <p:txBody>
          <a:bodyPr>
            <a:normAutofit/>
          </a:bodyPr>
          <a:lstStyle/>
          <a:p>
            <a:pPr marL="0" indent="0">
              <a:buNone/>
            </a:pPr>
            <a:r>
              <a:rPr lang="en-US" altLang="zh-CN" b="1" dirty="0" smtClean="0"/>
              <a:t>5</a:t>
            </a:r>
            <a:r>
              <a:rPr lang="zh-CN" altLang="en-US" b="1" dirty="0" smtClean="0"/>
              <a:t>、</a:t>
            </a:r>
            <a:r>
              <a:rPr lang="zh-CN" altLang="zh-CN" b="1" dirty="0" smtClean="0"/>
              <a:t>布尔</a:t>
            </a:r>
            <a:r>
              <a:rPr lang="zh-CN" altLang="zh-CN" b="1" dirty="0"/>
              <a:t>与数理逻辑</a:t>
            </a:r>
            <a:endParaRPr lang="zh-CN" altLang="zh-CN" dirty="0"/>
          </a:p>
          <a:p>
            <a:pPr lvl="1"/>
            <a:endParaRPr lang="en-US" altLang="zh-CN" sz="1000" dirty="0" smtClean="0"/>
          </a:p>
          <a:p>
            <a:pPr lvl="1"/>
            <a:r>
              <a:rPr lang="zh-CN" altLang="zh-CN" dirty="0" smtClean="0"/>
              <a:t>英国</a:t>
            </a:r>
            <a:r>
              <a:rPr lang="zh-CN" altLang="zh-CN" dirty="0"/>
              <a:t>数学家</a:t>
            </a:r>
            <a:r>
              <a:rPr lang="zh-CN" altLang="zh-CN" dirty="0" smtClean="0"/>
              <a:t>布尔终身</a:t>
            </a:r>
            <a:r>
              <a:rPr lang="zh-CN" altLang="zh-CN" dirty="0"/>
              <a:t>没有接触过</a:t>
            </a:r>
            <a:r>
              <a:rPr lang="zh-CN" altLang="zh-CN" dirty="0" smtClean="0"/>
              <a:t>计算机</a:t>
            </a:r>
            <a:r>
              <a:rPr lang="zh-CN" altLang="en-US" dirty="0" smtClean="0"/>
              <a:t>；</a:t>
            </a:r>
            <a:endParaRPr lang="en-US" altLang="zh-CN" dirty="0" smtClean="0"/>
          </a:p>
          <a:p>
            <a:pPr lvl="1"/>
            <a:r>
              <a:rPr lang="zh-CN" altLang="zh-CN" dirty="0" smtClean="0"/>
              <a:t>但</a:t>
            </a:r>
            <a:r>
              <a:rPr lang="zh-CN" altLang="zh-CN" dirty="0"/>
              <a:t>他的研究</a:t>
            </a:r>
            <a:r>
              <a:rPr lang="zh-CN" altLang="zh-CN" dirty="0" smtClean="0"/>
              <a:t>成果为</a:t>
            </a:r>
            <a:r>
              <a:rPr lang="zh-CN" altLang="zh-CN" dirty="0"/>
              <a:t>现代计算机设计提供了重要的理论根据</a:t>
            </a:r>
            <a:r>
              <a:rPr lang="zh-CN" altLang="zh-CN" dirty="0" smtClean="0"/>
              <a:t>。</a:t>
            </a:r>
            <a:endParaRPr lang="en-US" altLang="zh-CN" dirty="0" smtClean="0"/>
          </a:p>
          <a:p>
            <a:pPr lvl="1"/>
            <a:endParaRPr lang="zh-CN" altLang="zh-CN" dirty="0"/>
          </a:p>
          <a:p>
            <a:pPr lvl="1"/>
            <a:r>
              <a:rPr lang="zh-CN" altLang="zh-CN" dirty="0"/>
              <a:t>现代</a:t>
            </a:r>
            <a:r>
              <a:rPr lang="zh-CN" altLang="zh-CN" dirty="0" smtClean="0"/>
              <a:t>计算机的基本要求</a:t>
            </a:r>
            <a:r>
              <a:rPr lang="zh-CN" altLang="en-US" dirty="0" smtClean="0"/>
              <a:t>：</a:t>
            </a:r>
            <a:r>
              <a:rPr lang="zh-CN" altLang="zh-CN" dirty="0" smtClean="0">
                <a:solidFill>
                  <a:srgbClr val="C00000"/>
                </a:solidFill>
              </a:rPr>
              <a:t>所有</a:t>
            </a:r>
            <a:r>
              <a:rPr lang="zh-CN" altLang="zh-CN" dirty="0">
                <a:solidFill>
                  <a:srgbClr val="C00000"/>
                </a:solidFill>
              </a:rPr>
              <a:t>信息都可用</a:t>
            </a:r>
            <a:r>
              <a:rPr lang="zh-CN" altLang="zh-CN" dirty="0" smtClean="0">
                <a:solidFill>
                  <a:srgbClr val="C00000"/>
                </a:solidFill>
              </a:rPr>
              <a:t>符号编码</a:t>
            </a:r>
            <a:r>
              <a:rPr lang="zh-CN" altLang="zh-CN" dirty="0" smtClean="0"/>
              <a:t>。</a:t>
            </a:r>
            <a:endParaRPr lang="en-US" altLang="zh-CN" dirty="0" smtClean="0"/>
          </a:p>
          <a:p>
            <a:pPr lvl="1"/>
            <a:r>
              <a:rPr lang="zh-CN" altLang="zh-CN" dirty="0" smtClean="0"/>
              <a:t>布尔的工作</a:t>
            </a:r>
            <a:r>
              <a:rPr lang="zh-CN" altLang="en-US" dirty="0" smtClean="0"/>
              <a:t>：</a:t>
            </a:r>
            <a:r>
              <a:rPr lang="zh-CN" altLang="zh-CN" dirty="0" smtClean="0"/>
              <a:t>将逻辑思维</a:t>
            </a:r>
            <a:r>
              <a:rPr lang="zh-CN" altLang="zh-CN" dirty="0"/>
              <a:t>简化</a:t>
            </a:r>
            <a:r>
              <a:rPr lang="zh-CN" altLang="zh-CN" dirty="0" smtClean="0"/>
              <a:t>为二进制数</a:t>
            </a:r>
            <a:r>
              <a:rPr lang="zh-CN" altLang="zh-CN" dirty="0"/>
              <a:t>学</a:t>
            </a:r>
            <a:r>
              <a:rPr lang="zh-CN" altLang="zh-CN" dirty="0" smtClean="0"/>
              <a:t>运算</a:t>
            </a:r>
            <a:r>
              <a:rPr lang="zh-CN" altLang="en-US" dirty="0" smtClean="0"/>
              <a:t>。</a:t>
            </a:r>
            <a:endParaRPr lang="en-US" altLang="zh-CN" dirty="0" smtClean="0"/>
          </a:p>
          <a:p>
            <a:pPr lvl="1"/>
            <a:endParaRPr lang="en-US" altLang="zh-CN" dirty="0" smtClean="0"/>
          </a:p>
          <a:p>
            <a:pPr lvl="1"/>
            <a:r>
              <a:rPr lang="zh-CN" altLang="zh-CN" dirty="0" smtClean="0"/>
              <a:t>布尔</a:t>
            </a:r>
            <a:r>
              <a:rPr lang="zh-CN" altLang="zh-CN" dirty="0"/>
              <a:t>的</a:t>
            </a:r>
            <a:r>
              <a:rPr lang="zh-CN" altLang="zh-CN" dirty="0" smtClean="0"/>
              <a:t>工作</a:t>
            </a:r>
            <a:r>
              <a:rPr lang="zh-CN" altLang="en-US" dirty="0" smtClean="0"/>
              <a:t>当时</a:t>
            </a:r>
            <a:r>
              <a:rPr lang="zh-CN" altLang="zh-CN" dirty="0" smtClean="0"/>
              <a:t>没有得到重视</a:t>
            </a:r>
            <a:r>
              <a:rPr lang="zh-CN" altLang="en-US" dirty="0" smtClean="0"/>
              <a:t>；</a:t>
            </a:r>
            <a:endParaRPr lang="en-US" altLang="zh-CN" dirty="0" smtClean="0"/>
          </a:p>
          <a:p>
            <a:pPr lvl="1"/>
            <a:r>
              <a:rPr lang="zh-CN" altLang="zh-CN" dirty="0" smtClean="0"/>
              <a:t>有人</a:t>
            </a:r>
            <a:r>
              <a:rPr lang="zh-CN" altLang="zh-CN" dirty="0"/>
              <a:t>嘲笑布尔代数是一种没有价值的工作成果。</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094755603"/>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1.1.3  </a:t>
            </a:r>
            <a:r>
              <a:rPr lang="zh-CN" altLang="en-US" smtClean="0"/>
              <a:t>现代</a:t>
            </a:r>
            <a:r>
              <a:rPr lang="zh-CN" altLang="en-US"/>
              <a:t>计算机发展</a:t>
            </a:r>
          </a:p>
        </p:txBody>
      </p:sp>
      <p:sp>
        <p:nvSpPr>
          <p:cNvPr id="3" name="内容占位符 2"/>
          <p:cNvSpPr>
            <a:spLocks noGrp="1"/>
          </p:cNvSpPr>
          <p:nvPr>
            <p:ph idx="1"/>
          </p:nvPr>
        </p:nvSpPr>
        <p:spPr/>
        <p:txBody>
          <a:bodyPr>
            <a:normAutofit/>
          </a:bodyPr>
          <a:lstStyle/>
          <a:p>
            <a:pPr marL="0" indent="0">
              <a:buNone/>
            </a:pPr>
            <a:r>
              <a:rPr lang="en-US" altLang="zh-CN" b="1" dirty="0" smtClean="0"/>
              <a:t>1</a:t>
            </a:r>
            <a:r>
              <a:rPr lang="zh-CN" altLang="en-US" b="1" dirty="0" smtClean="0"/>
              <a:t>、</a:t>
            </a:r>
            <a:r>
              <a:rPr lang="zh-CN" altLang="zh-CN" b="1" dirty="0" smtClean="0"/>
              <a:t>现代</a:t>
            </a:r>
            <a:r>
              <a:rPr lang="zh-CN" altLang="zh-CN" b="1" dirty="0"/>
              <a:t>计算机科学先驱</a:t>
            </a:r>
            <a:endParaRPr lang="zh-CN" altLang="zh-CN" dirty="0"/>
          </a:p>
          <a:p>
            <a:pPr lvl="1"/>
            <a:endParaRPr lang="en-US" altLang="zh-CN" sz="1000" dirty="0" smtClean="0"/>
          </a:p>
          <a:p>
            <a:pPr lvl="1"/>
            <a:r>
              <a:rPr lang="zh-CN" altLang="zh-CN" dirty="0" smtClean="0"/>
              <a:t>现代计算机指</a:t>
            </a:r>
            <a:r>
              <a:rPr lang="zh-CN" altLang="zh-CN" dirty="0"/>
              <a:t>利用电子技术代替机械或机电技术的</a:t>
            </a:r>
            <a:r>
              <a:rPr lang="zh-CN" altLang="zh-CN" dirty="0" smtClean="0"/>
              <a:t>计算机</a:t>
            </a:r>
            <a:r>
              <a:rPr lang="zh-CN" altLang="en-US" dirty="0" smtClean="0"/>
              <a:t>。</a:t>
            </a:r>
            <a:endParaRPr lang="en-US" altLang="zh-CN" dirty="0" smtClean="0"/>
          </a:p>
          <a:p>
            <a:pPr lvl="1"/>
            <a:endParaRPr lang="en-US" altLang="zh-CN" sz="1000" dirty="0" smtClean="0"/>
          </a:p>
          <a:p>
            <a:pPr lvl="1"/>
            <a:r>
              <a:rPr lang="zh-CN" altLang="zh-CN" dirty="0" smtClean="0"/>
              <a:t>英国科学家</a:t>
            </a:r>
            <a:r>
              <a:rPr lang="zh-CN" altLang="en-US" b="1" dirty="0" smtClean="0">
                <a:solidFill>
                  <a:srgbClr val="C00000"/>
                </a:solidFill>
              </a:rPr>
              <a:t>阿兰</a:t>
            </a:r>
            <a:r>
              <a:rPr lang="en-US" altLang="zh-CN" b="1" dirty="0">
                <a:solidFill>
                  <a:srgbClr val="C00000"/>
                </a:solidFill>
              </a:rPr>
              <a:t>·</a:t>
            </a:r>
            <a:r>
              <a:rPr lang="zh-CN" altLang="zh-CN" b="1" dirty="0" smtClean="0">
                <a:solidFill>
                  <a:srgbClr val="C00000"/>
                </a:solidFill>
              </a:rPr>
              <a:t>图灵</a:t>
            </a:r>
            <a:r>
              <a:rPr lang="zh-CN" altLang="zh-CN" dirty="0" smtClean="0"/>
              <a:t>计算机科学理论</a:t>
            </a:r>
            <a:r>
              <a:rPr lang="zh-CN" altLang="zh-CN" dirty="0"/>
              <a:t>的</a:t>
            </a:r>
            <a:r>
              <a:rPr lang="zh-CN" altLang="zh-CN" dirty="0" smtClean="0"/>
              <a:t>创始人</a:t>
            </a:r>
            <a:r>
              <a:rPr lang="zh-CN" altLang="en-US" dirty="0" smtClean="0"/>
              <a:t>。</a:t>
            </a:r>
            <a:endParaRPr lang="en-US" altLang="zh-CN" dirty="0" smtClean="0"/>
          </a:p>
          <a:p>
            <a:pPr marL="457200" lvl="1" indent="0">
              <a:buNone/>
            </a:pPr>
            <a:endParaRPr lang="en-US" altLang="zh-CN" dirty="0" smtClean="0"/>
          </a:p>
          <a:p>
            <a:pPr lvl="1"/>
            <a:r>
              <a:rPr lang="zh-CN" altLang="en-US" dirty="0" smtClean="0"/>
              <a:t>主要贡献：</a:t>
            </a:r>
            <a:endParaRPr lang="en-US" altLang="zh-CN" dirty="0" smtClean="0"/>
          </a:p>
          <a:p>
            <a:pPr marL="800100" lvl="1"/>
            <a:r>
              <a:rPr lang="zh-CN" altLang="en-US" dirty="0" smtClean="0"/>
              <a:t>“</a:t>
            </a:r>
            <a:r>
              <a:rPr lang="zh-CN" altLang="en-US" b="1" dirty="0" smtClean="0">
                <a:solidFill>
                  <a:srgbClr val="C00000"/>
                </a:solidFill>
              </a:rPr>
              <a:t>可计算</a:t>
            </a:r>
            <a:r>
              <a:rPr lang="zh-CN" altLang="en-US" dirty="0" smtClean="0"/>
              <a:t>”理论；</a:t>
            </a:r>
            <a:endParaRPr lang="en-US" altLang="zh-CN" dirty="0" smtClean="0"/>
          </a:p>
          <a:p>
            <a:pPr marL="800100" lvl="1"/>
            <a:r>
              <a:rPr lang="zh-CN" altLang="en-US" dirty="0" smtClean="0"/>
              <a:t>“</a:t>
            </a:r>
            <a:r>
              <a:rPr lang="zh-CN" altLang="zh-CN" b="1" dirty="0" smtClean="0">
                <a:solidFill>
                  <a:srgbClr val="C00000"/>
                </a:solidFill>
              </a:rPr>
              <a:t>图灵机</a:t>
            </a:r>
            <a:r>
              <a:rPr lang="zh-CN" altLang="en-US" b="1" dirty="0" smtClean="0">
                <a:solidFill>
                  <a:srgbClr val="C00000"/>
                </a:solidFill>
              </a:rPr>
              <a:t>理论”</a:t>
            </a:r>
            <a:r>
              <a:rPr lang="zh-CN" altLang="en-US" dirty="0" smtClean="0"/>
              <a:t>，建立抽象计算模型；</a:t>
            </a:r>
            <a:endParaRPr lang="en-US" altLang="zh-CN" dirty="0" smtClean="0"/>
          </a:p>
          <a:p>
            <a:pPr marL="800100" lvl="1"/>
            <a:r>
              <a:rPr lang="zh-CN" altLang="en-US" dirty="0" smtClean="0"/>
              <a:t>“</a:t>
            </a:r>
            <a:r>
              <a:rPr lang="zh-CN" altLang="zh-CN" b="1" dirty="0" smtClean="0">
                <a:solidFill>
                  <a:srgbClr val="C00000"/>
                </a:solidFill>
              </a:rPr>
              <a:t>图灵测试</a:t>
            </a:r>
            <a:r>
              <a:rPr lang="zh-CN" altLang="en-US" dirty="0" smtClean="0"/>
              <a:t>”，</a:t>
            </a:r>
            <a:r>
              <a:rPr lang="zh-CN" altLang="zh-CN" dirty="0" smtClean="0"/>
              <a:t>奠定人工智能基础</a:t>
            </a:r>
            <a:r>
              <a:rPr lang="zh-CN" altLang="en-US" dirty="0" smtClean="0"/>
              <a:t>；</a:t>
            </a:r>
            <a:endParaRPr lang="en-US" altLang="zh-CN" dirty="0" smtClean="0"/>
          </a:p>
          <a:p>
            <a:pPr marL="800100" lvl="1"/>
            <a:r>
              <a:rPr lang="zh-CN" altLang="en-US" dirty="0" smtClean="0"/>
              <a:t>“</a:t>
            </a:r>
            <a:r>
              <a:rPr lang="zh-CN" altLang="en-US" dirty="0" smtClean="0">
                <a:solidFill>
                  <a:srgbClr val="C00000"/>
                </a:solidFill>
              </a:rPr>
              <a:t>停机问题</a:t>
            </a:r>
            <a:r>
              <a:rPr lang="zh-CN" altLang="en-US" dirty="0" smtClean="0"/>
              <a:t>”，指出不可计算问题</a:t>
            </a:r>
            <a:r>
              <a:rPr lang="zh-CN" altLang="zh-CN" dirty="0" smtClean="0"/>
              <a:t>。</a:t>
            </a:r>
            <a:endParaRPr lang="en-US" altLang="zh-CN" dirty="0" smtClean="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圆角矩形 8"/>
          <p:cNvSpPr/>
          <p:nvPr/>
        </p:nvSpPr>
        <p:spPr>
          <a:xfrm>
            <a:off x="8619863" y="5910879"/>
            <a:ext cx="1683820" cy="486117"/>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阿兰</a:t>
            </a:r>
            <a:r>
              <a:rPr lang="en-US" altLang="zh-CN"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0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图灵</a:t>
            </a:r>
            <a:endPar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圆角矩形 7"/>
          <p:cNvSpPr/>
          <p:nvPr/>
        </p:nvSpPr>
        <p:spPr>
          <a:xfrm>
            <a:off x="5484318" y="5918296"/>
            <a:ext cx="1683820" cy="486117"/>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0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ACM</a:t>
            </a:r>
            <a:r>
              <a:rPr lang="zh-CN" altLang="en-US" sz="20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图灵杯</a:t>
            </a:r>
            <a:endPar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15197" y="1888517"/>
            <a:ext cx="3293153" cy="4029779"/>
          </a:xfrm>
          <a:prstGeom prst="rect">
            <a:avLst/>
          </a:prstGeom>
        </p:spPr>
      </p:pic>
      <p:pic>
        <p:nvPicPr>
          <p:cNvPr id="5" name="图片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81706" y="4587352"/>
            <a:ext cx="2139819" cy="1366607"/>
          </a:xfrm>
          <a:prstGeom prst="rect">
            <a:avLst/>
          </a:prstGeom>
        </p:spPr>
      </p:pic>
    </p:spTree>
    <p:extLst>
      <p:ext uri="{BB962C8B-B14F-4D97-AF65-F5344CB8AC3E}">
        <p14:creationId xmlns:p14="http://schemas.microsoft.com/office/powerpoint/2010/main" val="3094755603"/>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1.1.3  </a:t>
            </a:r>
            <a:r>
              <a:rPr lang="zh-CN" altLang="en-US" smtClean="0"/>
              <a:t>现代</a:t>
            </a:r>
            <a:r>
              <a:rPr lang="zh-CN" altLang="en-US"/>
              <a:t>计算机发展</a:t>
            </a:r>
          </a:p>
        </p:txBody>
      </p:sp>
      <p:sp>
        <p:nvSpPr>
          <p:cNvPr id="3" name="内容占位符 2"/>
          <p:cNvSpPr>
            <a:spLocks noGrp="1"/>
          </p:cNvSpPr>
          <p:nvPr>
            <p:ph idx="1"/>
          </p:nvPr>
        </p:nvSpPr>
        <p:spPr/>
        <p:txBody>
          <a:bodyPr>
            <a:normAutofit/>
          </a:bodyPr>
          <a:lstStyle/>
          <a:p>
            <a:pPr lvl="1"/>
            <a:r>
              <a:rPr lang="zh-CN" altLang="zh-CN" dirty="0"/>
              <a:t>美籍匈牙利科学家</a:t>
            </a:r>
            <a:r>
              <a:rPr lang="zh-CN" altLang="zh-CN" b="1" dirty="0">
                <a:solidFill>
                  <a:srgbClr val="C00000"/>
                </a:solidFill>
              </a:rPr>
              <a:t>冯</a:t>
            </a:r>
            <a:r>
              <a:rPr lang="en-US" altLang="zh-CN" b="1" dirty="0">
                <a:solidFill>
                  <a:srgbClr val="C00000"/>
                </a:solidFill>
              </a:rPr>
              <a:t>·</a:t>
            </a:r>
            <a:r>
              <a:rPr lang="zh-CN" altLang="zh-CN" b="1" dirty="0" smtClean="0">
                <a:solidFill>
                  <a:srgbClr val="C00000"/>
                </a:solidFill>
              </a:rPr>
              <a:t>诺依曼</a:t>
            </a:r>
            <a:endParaRPr lang="en-US" altLang="zh-CN" sz="1800" dirty="0"/>
          </a:p>
          <a:p>
            <a:pPr marL="0" lvl="1" indent="0">
              <a:buNone/>
            </a:pPr>
            <a:r>
              <a:rPr lang="en-US" altLang="zh-CN" sz="1800" dirty="0" smtClean="0"/>
              <a:t>     </a:t>
            </a:r>
            <a:r>
              <a:rPr lang="zh-CN" altLang="zh-CN" dirty="0" smtClean="0"/>
              <a:t>计算机工程</a:t>
            </a:r>
            <a:r>
              <a:rPr lang="zh-CN" altLang="zh-CN" dirty="0"/>
              <a:t>技术的先驱人物</a:t>
            </a:r>
            <a:r>
              <a:rPr lang="zh-CN" altLang="zh-CN" dirty="0" smtClean="0"/>
              <a:t>。</a:t>
            </a:r>
            <a:endParaRPr lang="en-US" altLang="zh-CN" dirty="0" smtClean="0"/>
          </a:p>
          <a:p>
            <a:pPr marL="457200" lvl="1" indent="0">
              <a:buNone/>
            </a:pPr>
            <a:endParaRPr lang="en-US" altLang="zh-CN" dirty="0" smtClean="0"/>
          </a:p>
          <a:p>
            <a:pPr lvl="1"/>
            <a:r>
              <a:rPr lang="en-US" altLang="zh-CN" dirty="0" smtClean="0"/>
              <a:t>IEEE</a:t>
            </a:r>
            <a:r>
              <a:rPr lang="zh-CN" altLang="zh-CN" dirty="0" smtClean="0"/>
              <a:t>设立</a:t>
            </a:r>
            <a:r>
              <a:rPr lang="zh-CN" altLang="zh-CN" dirty="0"/>
              <a:t>了“冯·诺依曼奖”</a:t>
            </a:r>
            <a:r>
              <a:rPr lang="zh-CN" altLang="zh-CN" dirty="0" smtClean="0"/>
              <a:t>，表彰在计算机</a:t>
            </a:r>
            <a:endParaRPr lang="en-US" altLang="zh-CN" dirty="0" smtClean="0"/>
          </a:p>
          <a:p>
            <a:pPr marL="457200" lvl="1" indent="0">
              <a:buNone/>
            </a:pPr>
            <a:r>
              <a:rPr lang="zh-CN" altLang="zh-CN" dirty="0" smtClean="0"/>
              <a:t>科学</a:t>
            </a:r>
            <a:r>
              <a:rPr lang="zh-CN" altLang="zh-CN" dirty="0"/>
              <a:t>和技术上具有杰出成就的科学家</a:t>
            </a:r>
            <a:r>
              <a:rPr lang="zh-CN" altLang="zh-CN" dirty="0" smtClean="0"/>
              <a:t>。</a:t>
            </a:r>
            <a:endParaRPr lang="en-US" altLang="zh-CN" dirty="0" smtClean="0"/>
          </a:p>
          <a:p>
            <a:pPr marL="457200" lvl="1" indent="0">
              <a:buNone/>
            </a:pPr>
            <a:endParaRPr lang="en-US" altLang="zh-CN" dirty="0"/>
          </a:p>
          <a:p>
            <a:pPr lvl="1"/>
            <a:r>
              <a:rPr lang="zh-CN" altLang="en-US" dirty="0" smtClean="0"/>
              <a:t>主要贡献：</a:t>
            </a:r>
            <a:endParaRPr lang="en-US" altLang="zh-CN" dirty="0" smtClean="0"/>
          </a:p>
          <a:p>
            <a:pPr marL="800100" lvl="1"/>
            <a:r>
              <a:rPr lang="zh-CN" altLang="en-US" dirty="0" smtClean="0"/>
              <a:t>现代计算机的</a:t>
            </a:r>
            <a:r>
              <a:rPr lang="zh-CN" altLang="en-US" b="1" dirty="0" smtClean="0">
                <a:solidFill>
                  <a:srgbClr val="C00000"/>
                </a:solidFill>
              </a:rPr>
              <a:t>五大结构</a:t>
            </a:r>
            <a:r>
              <a:rPr lang="zh-CN" altLang="en-US" dirty="0" smtClean="0"/>
              <a:t>；</a:t>
            </a:r>
            <a:endParaRPr lang="en-US" altLang="zh-CN" dirty="0" smtClean="0"/>
          </a:p>
          <a:p>
            <a:pPr marL="800100" lvl="1"/>
            <a:r>
              <a:rPr lang="zh-CN" altLang="en-US" dirty="0" smtClean="0"/>
              <a:t>“</a:t>
            </a:r>
            <a:r>
              <a:rPr lang="zh-CN" altLang="en-US" b="1" dirty="0" smtClean="0">
                <a:solidFill>
                  <a:srgbClr val="C00000"/>
                </a:solidFill>
              </a:rPr>
              <a:t>存储程序</a:t>
            </a:r>
            <a:r>
              <a:rPr lang="zh-CN" altLang="en-US" dirty="0" smtClean="0"/>
              <a:t>”设计思想；</a:t>
            </a:r>
            <a:endParaRPr lang="en-US" altLang="zh-CN" dirty="0" smtClean="0"/>
          </a:p>
          <a:p>
            <a:pPr marL="800100" lvl="1"/>
            <a:r>
              <a:rPr lang="zh-CN" altLang="en-US" dirty="0" smtClean="0"/>
              <a:t>“</a:t>
            </a:r>
            <a:r>
              <a:rPr lang="zh-CN" altLang="en-US" dirty="0" smtClean="0">
                <a:solidFill>
                  <a:srgbClr val="C00000"/>
                </a:solidFill>
              </a:rPr>
              <a:t>博弈论</a:t>
            </a:r>
            <a:r>
              <a:rPr lang="zh-CN" altLang="en-US" dirty="0" smtClean="0"/>
              <a:t>”；</a:t>
            </a:r>
            <a:endParaRPr lang="en-US" altLang="zh-CN" dirty="0" smtClean="0"/>
          </a:p>
          <a:p>
            <a:pPr marL="800100" lvl="1"/>
            <a:r>
              <a:rPr lang="zh-CN" altLang="en-US" dirty="0" smtClean="0">
                <a:solidFill>
                  <a:srgbClr val="C00000"/>
                </a:solidFill>
              </a:rPr>
              <a:t>“蒙特卡洛”</a:t>
            </a:r>
            <a:r>
              <a:rPr lang="zh-CN" altLang="en-US" dirty="0" smtClean="0"/>
              <a:t>算法；</a:t>
            </a:r>
            <a:endParaRPr lang="en-US" altLang="zh-CN" dirty="0"/>
          </a:p>
          <a:p>
            <a:pPr marL="800100" lvl="1"/>
            <a:r>
              <a:rPr lang="zh-CN" altLang="en-US" dirty="0" smtClean="0"/>
              <a:t>“</a:t>
            </a:r>
            <a:r>
              <a:rPr lang="zh-CN" altLang="en-US" dirty="0" smtClean="0">
                <a:solidFill>
                  <a:srgbClr val="C00000"/>
                </a:solidFill>
              </a:rPr>
              <a:t>自动细胞机</a:t>
            </a:r>
            <a:r>
              <a:rPr lang="zh-CN" altLang="en-US" dirty="0" smtClean="0"/>
              <a:t>”理论。</a:t>
            </a:r>
            <a:endParaRPr lang="en-US" altLang="zh-CN" dirty="0" smtClean="0"/>
          </a:p>
          <a:p>
            <a:pPr lvl="2"/>
            <a:endParaRPr lang="zh-CN"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圆角矩形 8"/>
          <p:cNvSpPr/>
          <p:nvPr/>
        </p:nvSpPr>
        <p:spPr>
          <a:xfrm>
            <a:off x="8878194" y="5289505"/>
            <a:ext cx="1508495" cy="486117"/>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冯</a:t>
            </a:r>
            <a:r>
              <a:rPr lang="en-US" altLang="zh-CN"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0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诺依曼</a:t>
            </a:r>
            <a:endPar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746335" y="987319"/>
            <a:ext cx="3343423" cy="4190544"/>
          </a:xfrm>
          <a:prstGeom prst="rect">
            <a:avLst/>
          </a:prstGeom>
        </p:spPr>
      </p:pic>
    </p:spTree>
    <p:extLst>
      <p:ext uri="{BB962C8B-B14F-4D97-AF65-F5344CB8AC3E}">
        <p14:creationId xmlns:p14="http://schemas.microsoft.com/office/powerpoint/2010/main" val="3996901274"/>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1.1.3  </a:t>
            </a:r>
            <a:r>
              <a:rPr lang="zh-CN" altLang="en-US" smtClean="0"/>
              <a:t>现代</a:t>
            </a:r>
            <a:r>
              <a:rPr lang="zh-CN" altLang="en-US"/>
              <a:t>计算机发展</a:t>
            </a:r>
          </a:p>
        </p:txBody>
      </p:sp>
      <p:sp>
        <p:nvSpPr>
          <p:cNvPr id="3" name="内容占位符 2"/>
          <p:cNvSpPr>
            <a:spLocks noGrp="1"/>
          </p:cNvSpPr>
          <p:nvPr>
            <p:ph idx="1"/>
          </p:nvPr>
        </p:nvSpPr>
        <p:spPr/>
        <p:txBody>
          <a:bodyPr>
            <a:normAutofit/>
          </a:bodyPr>
          <a:lstStyle/>
          <a:p>
            <a:pPr marL="0" indent="0">
              <a:buNone/>
            </a:pPr>
            <a:r>
              <a:rPr lang="en-US" altLang="zh-CN" b="1" dirty="0" smtClean="0"/>
              <a:t>2</a:t>
            </a:r>
            <a:r>
              <a:rPr lang="zh-CN" altLang="en-US" b="1" dirty="0" smtClean="0"/>
              <a:t>、</a:t>
            </a:r>
            <a:r>
              <a:rPr lang="zh-CN" altLang="zh-CN" b="1" dirty="0" smtClean="0"/>
              <a:t>第一</a:t>
            </a:r>
            <a:r>
              <a:rPr lang="zh-CN" altLang="zh-CN" b="1" dirty="0"/>
              <a:t>台现代电子数字计算机</a:t>
            </a:r>
            <a:r>
              <a:rPr lang="en-US" altLang="zh-CN" b="1" dirty="0"/>
              <a:t>ABC</a:t>
            </a:r>
            <a:endParaRPr lang="zh-CN" altLang="zh-CN" dirty="0"/>
          </a:p>
          <a:p>
            <a:pPr lvl="1"/>
            <a:endParaRPr lang="en-US" altLang="zh-CN" sz="1000" dirty="0" smtClean="0"/>
          </a:p>
          <a:p>
            <a:pPr lvl="1"/>
            <a:r>
              <a:rPr lang="zh-CN" altLang="zh-CN" dirty="0" smtClean="0"/>
              <a:t>美国教授阿塔纳索夫和</a:t>
            </a:r>
            <a:r>
              <a:rPr lang="zh-CN" altLang="zh-CN" dirty="0"/>
              <a:t>他的研究生克利福特</a:t>
            </a:r>
            <a:r>
              <a:rPr lang="en-US" altLang="zh-CN" dirty="0"/>
              <a:t>•</a:t>
            </a:r>
            <a:r>
              <a:rPr lang="zh-CN" altLang="zh-CN" dirty="0" smtClean="0"/>
              <a:t>贝瑞</a:t>
            </a:r>
            <a:r>
              <a:rPr lang="zh-CN" altLang="en-US" dirty="0" smtClean="0"/>
              <a:t>，</a:t>
            </a:r>
            <a:r>
              <a:rPr lang="en-US" altLang="zh-CN" dirty="0" smtClean="0"/>
              <a:t>1939</a:t>
            </a:r>
            <a:r>
              <a:rPr lang="zh-CN" altLang="zh-CN" dirty="0"/>
              <a:t>年</a:t>
            </a:r>
            <a:r>
              <a:rPr lang="en-US" altLang="zh-CN" dirty="0"/>
              <a:t>10</a:t>
            </a:r>
            <a:r>
              <a:rPr lang="zh-CN" altLang="zh-CN" dirty="0"/>
              <a:t>月研制</a:t>
            </a:r>
            <a:r>
              <a:rPr lang="zh-CN" altLang="zh-CN" dirty="0" smtClean="0"/>
              <a:t>成功</a:t>
            </a:r>
            <a:r>
              <a:rPr lang="en-US" altLang="zh-CN" b="1" dirty="0">
                <a:solidFill>
                  <a:srgbClr val="C00000"/>
                </a:solidFill>
              </a:rPr>
              <a:t>ABC</a:t>
            </a:r>
            <a:r>
              <a:rPr lang="zh-CN" altLang="zh-CN" sz="1800" dirty="0"/>
              <a:t>（阿塔纳索夫</a:t>
            </a:r>
            <a:r>
              <a:rPr lang="en-US" altLang="zh-CN" sz="1800" dirty="0"/>
              <a:t>-</a:t>
            </a:r>
            <a:r>
              <a:rPr lang="zh-CN" altLang="zh-CN" sz="1800" dirty="0"/>
              <a:t>贝瑞计算机）</a:t>
            </a:r>
            <a:r>
              <a:rPr lang="zh-CN" altLang="zh-CN" dirty="0" smtClean="0"/>
              <a:t>。</a:t>
            </a:r>
            <a:endParaRPr lang="en-US" altLang="zh-CN" dirty="0" smtClean="0"/>
          </a:p>
          <a:p>
            <a:pPr lvl="2"/>
            <a:r>
              <a:rPr lang="en-US" altLang="zh-CN" dirty="0" smtClean="0"/>
              <a:t>1990</a:t>
            </a:r>
            <a:r>
              <a:rPr lang="zh-CN" altLang="zh-CN" dirty="0"/>
              <a:t>年，阿塔纳索夫</a:t>
            </a:r>
            <a:r>
              <a:rPr lang="zh-CN" altLang="zh-CN" dirty="0" smtClean="0"/>
              <a:t>获得全</a:t>
            </a:r>
            <a:r>
              <a:rPr lang="zh-CN" altLang="zh-CN" dirty="0"/>
              <a:t>美最高科技奖</a:t>
            </a:r>
            <a:r>
              <a:rPr lang="en-US" altLang="zh-CN" dirty="0"/>
              <a:t>“</a:t>
            </a:r>
            <a:r>
              <a:rPr lang="zh-CN" altLang="zh-CN" dirty="0"/>
              <a:t>国家科技奖</a:t>
            </a:r>
            <a:r>
              <a:rPr lang="en-US" altLang="zh-CN" dirty="0"/>
              <a:t>”</a:t>
            </a:r>
            <a:r>
              <a:rPr lang="zh-CN" altLang="zh-CN" dirty="0" smtClean="0"/>
              <a:t>。</a:t>
            </a:r>
            <a:endParaRPr lang="en-US" altLang="zh-CN" dirty="0" smtClean="0"/>
          </a:p>
          <a:p>
            <a:pPr lvl="1"/>
            <a:endParaRPr lang="en-US" altLang="zh-CN" dirty="0" smtClean="0"/>
          </a:p>
          <a:p>
            <a:pPr lvl="1"/>
            <a:r>
              <a:rPr lang="en-US" altLang="zh-CN" dirty="0" smtClean="0"/>
              <a:t>ABC</a:t>
            </a:r>
            <a:r>
              <a:rPr lang="zh-CN" altLang="en-US" dirty="0" smtClean="0"/>
              <a:t>计算机结构：</a:t>
            </a:r>
            <a:endParaRPr lang="en-US" altLang="zh-CN" dirty="0"/>
          </a:p>
          <a:p>
            <a:pPr lvl="2"/>
            <a:r>
              <a:rPr lang="zh-CN" altLang="zh-CN" dirty="0" smtClean="0"/>
              <a:t>采用</a:t>
            </a:r>
            <a:r>
              <a:rPr lang="zh-CN" altLang="zh-CN" b="1" dirty="0">
                <a:solidFill>
                  <a:srgbClr val="C00000"/>
                </a:solidFill>
              </a:rPr>
              <a:t>二进制</a:t>
            </a:r>
            <a:r>
              <a:rPr lang="zh-CN" altLang="zh-CN" dirty="0"/>
              <a:t>电路进行运算</a:t>
            </a:r>
            <a:r>
              <a:rPr lang="zh-CN" altLang="zh-CN" dirty="0" smtClean="0"/>
              <a:t>；</a:t>
            </a:r>
            <a:endParaRPr lang="en-US" altLang="zh-CN" dirty="0" smtClean="0"/>
          </a:p>
          <a:p>
            <a:pPr lvl="2"/>
            <a:r>
              <a:rPr lang="zh-CN" altLang="zh-CN" dirty="0" smtClean="0"/>
              <a:t>存储系统采用</a:t>
            </a:r>
            <a:r>
              <a:rPr lang="zh-CN" altLang="zh-CN" b="1" dirty="0" smtClean="0">
                <a:solidFill>
                  <a:srgbClr val="C00000"/>
                </a:solidFill>
              </a:rPr>
              <a:t>电容器</a:t>
            </a:r>
            <a:r>
              <a:rPr lang="zh-CN" altLang="zh-CN" dirty="0"/>
              <a:t>，具有数据记忆功能</a:t>
            </a:r>
            <a:r>
              <a:rPr lang="zh-CN" altLang="zh-CN" dirty="0" smtClean="0"/>
              <a:t>；</a:t>
            </a:r>
            <a:endParaRPr lang="en-US" altLang="zh-CN" dirty="0" smtClean="0"/>
          </a:p>
          <a:p>
            <a:pPr lvl="2"/>
            <a:r>
              <a:rPr lang="zh-CN" altLang="zh-CN" dirty="0" smtClean="0"/>
              <a:t>输入</a:t>
            </a:r>
            <a:r>
              <a:rPr lang="zh-CN" altLang="zh-CN" dirty="0"/>
              <a:t>系统</a:t>
            </a:r>
            <a:r>
              <a:rPr lang="zh-CN" altLang="zh-CN" dirty="0" smtClean="0"/>
              <a:t>采用</a:t>
            </a:r>
            <a:r>
              <a:rPr lang="en-US" altLang="zh-CN" dirty="0" smtClean="0"/>
              <a:t>IBM</a:t>
            </a:r>
            <a:r>
              <a:rPr lang="zh-CN" altLang="zh-CN" dirty="0"/>
              <a:t>公司的</a:t>
            </a:r>
            <a:r>
              <a:rPr lang="zh-CN" altLang="zh-CN" b="1" dirty="0">
                <a:solidFill>
                  <a:srgbClr val="C00000"/>
                </a:solidFill>
              </a:rPr>
              <a:t>穿孔卡片</a:t>
            </a:r>
            <a:r>
              <a:rPr lang="zh-CN" altLang="zh-CN" dirty="0" smtClean="0"/>
              <a:t>；</a:t>
            </a:r>
            <a:endParaRPr lang="en-US" altLang="zh-CN" dirty="0" smtClean="0"/>
          </a:p>
          <a:p>
            <a:pPr lvl="2"/>
            <a:r>
              <a:rPr lang="zh-CN" altLang="zh-CN" dirty="0" smtClean="0"/>
              <a:t>输出</a:t>
            </a:r>
            <a:r>
              <a:rPr lang="zh-CN" altLang="zh-CN" dirty="0"/>
              <a:t>系统采用高压电弧烧孔卡片。</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圆角矩形 8"/>
          <p:cNvSpPr/>
          <p:nvPr/>
        </p:nvSpPr>
        <p:spPr>
          <a:xfrm>
            <a:off x="7845542" y="5866176"/>
            <a:ext cx="2146580" cy="486117"/>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0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ABC</a:t>
            </a:r>
            <a:r>
              <a:rPr lang="zh-CN" altLang="en-US" sz="20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仿制模型</a:t>
            </a:r>
            <a:endPar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530236" y="2466757"/>
            <a:ext cx="5450032" cy="3323190"/>
          </a:xfrm>
          <a:prstGeom prst="rect">
            <a:avLst/>
          </a:prstGeom>
        </p:spPr>
      </p:pic>
    </p:spTree>
    <p:extLst>
      <p:ext uri="{BB962C8B-B14F-4D97-AF65-F5344CB8AC3E}">
        <p14:creationId xmlns:p14="http://schemas.microsoft.com/office/powerpoint/2010/main" val="3996901274"/>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1.1.3  </a:t>
            </a:r>
            <a:r>
              <a:rPr lang="zh-CN" altLang="en-US" smtClean="0"/>
              <a:t>现代</a:t>
            </a:r>
            <a:r>
              <a:rPr lang="zh-CN" altLang="en-US"/>
              <a:t>计算机发展</a:t>
            </a:r>
          </a:p>
        </p:txBody>
      </p:sp>
      <p:sp>
        <p:nvSpPr>
          <p:cNvPr id="3" name="内容占位符 2"/>
          <p:cNvSpPr>
            <a:spLocks noGrp="1"/>
          </p:cNvSpPr>
          <p:nvPr>
            <p:ph idx="1"/>
          </p:nvPr>
        </p:nvSpPr>
        <p:spPr/>
        <p:txBody>
          <a:bodyPr>
            <a:normAutofit/>
          </a:bodyPr>
          <a:lstStyle/>
          <a:p>
            <a:pPr lvl="1"/>
            <a:r>
              <a:rPr lang="zh-CN" altLang="zh-CN" dirty="0" smtClean="0"/>
              <a:t>阿塔纳索夫计算机设计三</a:t>
            </a:r>
            <a:r>
              <a:rPr lang="zh-CN" altLang="zh-CN" dirty="0"/>
              <a:t>个基本原则：</a:t>
            </a:r>
          </a:p>
          <a:p>
            <a:pPr marL="457200" lvl="1" indent="0">
              <a:buNone/>
            </a:pPr>
            <a:r>
              <a:rPr lang="zh-CN" altLang="zh-CN" dirty="0"/>
              <a:t>（</a:t>
            </a:r>
            <a:r>
              <a:rPr lang="en-US" altLang="zh-CN" dirty="0"/>
              <a:t>1</a:t>
            </a:r>
            <a:r>
              <a:rPr lang="zh-CN" altLang="zh-CN" dirty="0"/>
              <a:t>）以</a:t>
            </a:r>
            <a:r>
              <a:rPr lang="zh-CN" altLang="zh-CN" b="1" dirty="0">
                <a:solidFill>
                  <a:srgbClr val="C00000"/>
                </a:solidFill>
              </a:rPr>
              <a:t>二进制</a:t>
            </a:r>
            <a:r>
              <a:rPr lang="zh-CN" altLang="zh-CN" dirty="0"/>
              <a:t>方式实现数字运算和逻辑运算，以保证运算精度；</a:t>
            </a:r>
          </a:p>
          <a:p>
            <a:pPr marL="457200" lvl="1" indent="0">
              <a:buNone/>
            </a:pPr>
            <a:r>
              <a:rPr lang="zh-CN" altLang="zh-CN" dirty="0"/>
              <a:t>（</a:t>
            </a:r>
            <a:r>
              <a:rPr lang="en-US" altLang="zh-CN" dirty="0"/>
              <a:t>2</a:t>
            </a:r>
            <a:r>
              <a:rPr lang="zh-CN" altLang="zh-CN" dirty="0"/>
              <a:t>）利用</a:t>
            </a:r>
            <a:r>
              <a:rPr lang="zh-CN" altLang="zh-CN" b="1" dirty="0">
                <a:solidFill>
                  <a:srgbClr val="C00000"/>
                </a:solidFill>
              </a:rPr>
              <a:t>电子技术</a:t>
            </a:r>
            <a:r>
              <a:rPr lang="zh-CN" altLang="zh-CN" dirty="0"/>
              <a:t>实现控制和运算，以保证运算速度；</a:t>
            </a:r>
          </a:p>
          <a:p>
            <a:pPr marL="457200" lvl="1" indent="0">
              <a:buNone/>
            </a:pPr>
            <a:r>
              <a:rPr lang="zh-CN" altLang="zh-CN" dirty="0"/>
              <a:t>（</a:t>
            </a:r>
            <a:r>
              <a:rPr lang="en-US" altLang="zh-CN" dirty="0"/>
              <a:t>3</a:t>
            </a:r>
            <a:r>
              <a:rPr lang="zh-CN" altLang="zh-CN" dirty="0"/>
              <a:t>）采用计算功能与存储功能的</a:t>
            </a:r>
            <a:r>
              <a:rPr lang="zh-CN" altLang="zh-CN" b="1" dirty="0">
                <a:solidFill>
                  <a:srgbClr val="C00000"/>
                </a:solidFill>
              </a:rPr>
              <a:t>分离结构</a:t>
            </a:r>
            <a:r>
              <a:rPr lang="zh-CN" altLang="zh-CN" dirty="0"/>
              <a:t>，以简化计算机设计。</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60500" y="2346316"/>
            <a:ext cx="5499100" cy="4063742"/>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557534" y="2596558"/>
            <a:ext cx="2883638" cy="3441761"/>
          </a:xfrm>
          <a:prstGeom prst="rect">
            <a:avLst/>
          </a:prstGeom>
        </p:spPr>
      </p:pic>
    </p:spTree>
    <p:extLst>
      <p:ext uri="{BB962C8B-B14F-4D97-AF65-F5344CB8AC3E}">
        <p14:creationId xmlns:p14="http://schemas.microsoft.com/office/powerpoint/2010/main" val="3996901274"/>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1.1.3  </a:t>
            </a:r>
            <a:r>
              <a:rPr lang="zh-CN" altLang="en-US" smtClean="0"/>
              <a:t>现代</a:t>
            </a:r>
            <a:r>
              <a:rPr lang="zh-CN" altLang="en-US"/>
              <a:t>计算机发展</a:t>
            </a:r>
          </a:p>
        </p:txBody>
      </p:sp>
      <p:sp>
        <p:nvSpPr>
          <p:cNvPr id="3" name="内容占位符 2"/>
          <p:cNvSpPr>
            <a:spLocks noGrp="1"/>
          </p:cNvSpPr>
          <p:nvPr>
            <p:ph idx="1"/>
          </p:nvPr>
        </p:nvSpPr>
        <p:spPr/>
        <p:txBody>
          <a:bodyPr>
            <a:normAutofit/>
          </a:bodyPr>
          <a:lstStyle/>
          <a:p>
            <a:pPr marL="0" indent="0">
              <a:buNone/>
            </a:pPr>
            <a:r>
              <a:rPr lang="en-US" altLang="zh-CN" b="1" dirty="0" smtClean="0"/>
              <a:t>3</a:t>
            </a:r>
            <a:r>
              <a:rPr lang="zh-CN" altLang="en-US" b="1" dirty="0" smtClean="0"/>
              <a:t>、</a:t>
            </a:r>
            <a:r>
              <a:rPr lang="en-US" altLang="zh-CN" b="1" dirty="0" smtClean="0"/>
              <a:t>ENIAC</a:t>
            </a:r>
            <a:r>
              <a:rPr lang="zh-CN" altLang="zh-CN" b="1" dirty="0"/>
              <a:t>计算机</a:t>
            </a:r>
            <a:endParaRPr lang="zh-CN" altLang="zh-CN" dirty="0"/>
          </a:p>
          <a:p>
            <a:pPr lvl="1"/>
            <a:endParaRPr lang="en-US" altLang="zh-CN" sz="1000" dirty="0" smtClean="0"/>
          </a:p>
          <a:p>
            <a:pPr lvl="1"/>
            <a:r>
              <a:rPr lang="en-US" altLang="zh-CN" dirty="0" smtClean="0"/>
              <a:t>1946</a:t>
            </a:r>
            <a:r>
              <a:rPr lang="zh-CN" altLang="zh-CN" dirty="0" smtClean="0"/>
              <a:t>年</a:t>
            </a:r>
            <a:r>
              <a:rPr lang="zh-CN" altLang="en-US" dirty="0" smtClean="0"/>
              <a:t>，</a:t>
            </a:r>
            <a:r>
              <a:rPr lang="zh-CN" altLang="zh-CN" dirty="0" smtClean="0"/>
              <a:t>莫克利和埃克特研制</a:t>
            </a:r>
            <a:r>
              <a:rPr lang="zh-CN" altLang="en-US" dirty="0" smtClean="0"/>
              <a:t>成功</a:t>
            </a:r>
            <a:r>
              <a:rPr lang="en-US" altLang="zh-CN" b="1" dirty="0" smtClean="0">
                <a:solidFill>
                  <a:srgbClr val="C00000"/>
                </a:solidFill>
              </a:rPr>
              <a:t>ENIAC</a:t>
            </a:r>
            <a:r>
              <a:rPr lang="zh-CN" altLang="zh-CN" dirty="0" smtClean="0"/>
              <a:t>计算机</a:t>
            </a:r>
            <a:r>
              <a:rPr lang="zh-CN" altLang="en-US" dirty="0" smtClean="0"/>
              <a:t>。</a:t>
            </a:r>
            <a:endParaRPr lang="en-US" altLang="zh-CN" dirty="0" smtClean="0"/>
          </a:p>
          <a:p>
            <a:pPr lvl="1"/>
            <a:endParaRPr lang="en-US" altLang="zh-CN" dirty="0" smtClean="0"/>
          </a:p>
          <a:p>
            <a:pPr lvl="1"/>
            <a:r>
              <a:rPr lang="en-US" altLang="zh-CN" dirty="0" smtClean="0"/>
              <a:t>ENIAC</a:t>
            </a:r>
            <a:r>
              <a:rPr lang="zh-CN" altLang="zh-CN" dirty="0" smtClean="0"/>
              <a:t>计算机</a:t>
            </a:r>
            <a:endParaRPr lang="en-US" altLang="zh-CN" dirty="0" smtClean="0"/>
          </a:p>
          <a:p>
            <a:pPr lvl="2"/>
            <a:r>
              <a:rPr lang="zh-CN" altLang="zh-CN" dirty="0" smtClean="0"/>
              <a:t>采用全</a:t>
            </a:r>
            <a:r>
              <a:rPr lang="zh-CN" altLang="zh-CN" dirty="0"/>
              <a:t>电子管电路</a:t>
            </a:r>
            <a:r>
              <a:rPr lang="zh-CN" altLang="zh-CN" dirty="0" smtClean="0"/>
              <a:t>，</a:t>
            </a:r>
            <a:endParaRPr lang="en-US" altLang="zh-CN" dirty="0" smtClean="0"/>
          </a:p>
          <a:p>
            <a:pPr lvl="2"/>
            <a:r>
              <a:rPr lang="zh-CN" altLang="zh-CN" dirty="0" smtClean="0"/>
              <a:t>没有</a:t>
            </a:r>
            <a:r>
              <a:rPr lang="zh-CN" altLang="zh-CN" dirty="0"/>
              <a:t>采用</a:t>
            </a:r>
            <a:r>
              <a:rPr lang="zh-CN" altLang="zh-CN" dirty="0" smtClean="0"/>
              <a:t>二进制</a:t>
            </a:r>
            <a:r>
              <a:rPr lang="zh-CN" altLang="en-US" dirty="0" smtClean="0"/>
              <a:t>，</a:t>
            </a:r>
            <a:endParaRPr lang="en-US" altLang="zh-CN" dirty="0" smtClean="0"/>
          </a:p>
          <a:p>
            <a:pPr lvl="2"/>
            <a:r>
              <a:rPr lang="zh-CN" altLang="zh-CN" dirty="0" smtClean="0"/>
              <a:t>采用</a:t>
            </a:r>
            <a:r>
              <a:rPr lang="en-US" altLang="zh-CN" dirty="0" smtClean="0"/>
              <a:t>18 </a:t>
            </a:r>
            <a:r>
              <a:rPr lang="en-US" altLang="zh-CN" dirty="0"/>
              <a:t>000</a:t>
            </a:r>
            <a:r>
              <a:rPr lang="zh-CN" altLang="zh-CN" dirty="0"/>
              <a:t>多个电子管</a:t>
            </a:r>
            <a:r>
              <a:rPr lang="zh-CN" altLang="zh-CN" dirty="0" smtClean="0"/>
              <a:t>，</a:t>
            </a:r>
            <a:endParaRPr lang="en-US" altLang="zh-CN" dirty="0" smtClean="0"/>
          </a:p>
          <a:p>
            <a:pPr lvl="2"/>
            <a:r>
              <a:rPr lang="en-US" altLang="zh-CN" dirty="0" smtClean="0"/>
              <a:t>10 </a:t>
            </a:r>
            <a:r>
              <a:rPr lang="en-US" altLang="zh-CN" dirty="0"/>
              <a:t>000</a:t>
            </a:r>
            <a:r>
              <a:rPr lang="zh-CN" altLang="zh-CN" dirty="0"/>
              <a:t>多个</a:t>
            </a:r>
            <a:r>
              <a:rPr lang="zh-CN" altLang="zh-CN" dirty="0" smtClean="0"/>
              <a:t>电容，</a:t>
            </a:r>
            <a:endParaRPr lang="en-US" altLang="zh-CN" dirty="0" smtClean="0"/>
          </a:p>
          <a:p>
            <a:pPr lvl="2"/>
            <a:r>
              <a:rPr lang="en-US" altLang="zh-CN" dirty="0" smtClean="0"/>
              <a:t>7 </a:t>
            </a:r>
            <a:r>
              <a:rPr lang="en-US" altLang="zh-CN" dirty="0"/>
              <a:t>000</a:t>
            </a:r>
            <a:r>
              <a:rPr lang="zh-CN" altLang="zh-CN" dirty="0"/>
              <a:t>个电阻</a:t>
            </a:r>
            <a:r>
              <a:rPr lang="zh-CN" altLang="zh-CN" dirty="0" smtClean="0"/>
              <a:t>，</a:t>
            </a:r>
            <a:endParaRPr lang="en-US" altLang="zh-CN" dirty="0" smtClean="0"/>
          </a:p>
          <a:p>
            <a:pPr lvl="2"/>
            <a:r>
              <a:rPr lang="en-US" altLang="zh-CN" dirty="0" smtClean="0"/>
              <a:t>1 </a:t>
            </a:r>
            <a:r>
              <a:rPr lang="en-US" altLang="zh-CN" dirty="0"/>
              <a:t>500</a:t>
            </a:r>
            <a:r>
              <a:rPr lang="zh-CN" altLang="zh-CN" dirty="0" smtClean="0"/>
              <a:t>多</a:t>
            </a:r>
            <a:r>
              <a:rPr lang="zh-CN" altLang="en-US" dirty="0" smtClean="0"/>
              <a:t>个</a:t>
            </a:r>
            <a:r>
              <a:rPr lang="zh-CN" altLang="zh-CN" dirty="0" smtClean="0"/>
              <a:t>继电器，</a:t>
            </a:r>
            <a:endParaRPr lang="en-US" altLang="zh-CN" dirty="0" smtClean="0"/>
          </a:p>
          <a:p>
            <a:pPr lvl="2"/>
            <a:r>
              <a:rPr lang="zh-CN" altLang="zh-CN" dirty="0" smtClean="0"/>
              <a:t>耗电</a:t>
            </a:r>
            <a:r>
              <a:rPr lang="en-US" altLang="zh-CN" dirty="0"/>
              <a:t>150kW</a:t>
            </a:r>
            <a:r>
              <a:rPr lang="zh-CN" altLang="zh-CN" dirty="0" smtClean="0"/>
              <a:t>，</a:t>
            </a:r>
            <a:endParaRPr lang="en-US" altLang="zh-CN" dirty="0" smtClean="0"/>
          </a:p>
          <a:p>
            <a:pPr lvl="2"/>
            <a:r>
              <a:rPr lang="zh-CN" altLang="zh-CN" dirty="0" smtClean="0"/>
              <a:t>重量</a:t>
            </a:r>
            <a:r>
              <a:rPr lang="zh-CN" altLang="zh-CN" dirty="0"/>
              <a:t>达</a:t>
            </a:r>
            <a:r>
              <a:rPr lang="en-US" altLang="zh-CN" dirty="0"/>
              <a:t>30t</a:t>
            </a:r>
            <a:r>
              <a:rPr lang="zh-CN" altLang="zh-CN" dirty="0" smtClean="0"/>
              <a:t>，</a:t>
            </a:r>
            <a:endParaRPr lang="en-US" altLang="zh-CN" dirty="0" smtClean="0"/>
          </a:p>
          <a:p>
            <a:pPr lvl="2"/>
            <a:r>
              <a:rPr lang="zh-CN" altLang="zh-CN" dirty="0" smtClean="0"/>
              <a:t>占</a:t>
            </a:r>
            <a:r>
              <a:rPr lang="zh-CN" altLang="zh-CN" dirty="0"/>
              <a:t>地面积</a:t>
            </a:r>
            <a:r>
              <a:rPr lang="en-US" altLang="zh-CN" dirty="0"/>
              <a:t>170m</a:t>
            </a:r>
            <a:r>
              <a:rPr lang="en-US" altLang="zh-CN" baseline="30000" dirty="0"/>
              <a:t>2</a:t>
            </a:r>
            <a:r>
              <a:rPr lang="zh-CN" altLang="zh-CN" dirty="0" smtClean="0"/>
              <a:t>。</a:t>
            </a:r>
            <a:endParaRPr lang="zh-CN"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圆角矩形 8"/>
          <p:cNvSpPr/>
          <p:nvPr/>
        </p:nvSpPr>
        <p:spPr>
          <a:xfrm>
            <a:off x="3456641" y="5646299"/>
            <a:ext cx="2146580" cy="486117"/>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arn-CL" altLang="zh-CN"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ENIAC</a:t>
            </a:r>
            <a:r>
              <a:rPr lang="zh-CN" altLang="en-US" sz="20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a:t>
            </a:r>
            <a:endPar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30948" y="1839404"/>
            <a:ext cx="6450419" cy="5050495"/>
          </a:xfrm>
          <a:prstGeom prst="rect">
            <a:avLst/>
          </a:prstGeom>
        </p:spPr>
      </p:pic>
    </p:spTree>
    <p:extLst>
      <p:ext uri="{BB962C8B-B14F-4D97-AF65-F5344CB8AC3E}">
        <p14:creationId xmlns:p14="http://schemas.microsoft.com/office/powerpoint/2010/main" val="3996901274"/>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flipH="1">
            <a:off x="6645370" y="1573620"/>
            <a:ext cx="10632" cy="26988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656002" y="1573620"/>
            <a:ext cx="65922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670173" y="2514606"/>
            <a:ext cx="65922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6650686" y="3374071"/>
            <a:ext cx="65922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638282" y="4272518"/>
            <a:ext cx="65922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5979062" y="2250569"/>
            <a:ext cx="65922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7272690" y="1329073"/>
            <a:ext cx="4316818" cy="64858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lvl="0"/>
            <a:r>
              <a:rPr lang="en-US" altLang="zh-CN" sz="240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1.1.1  </a:t>
            </a:r>
            <a:r>
              <a:rPr lang="zh-CN" altLang="en-US" sz="240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早期的计算工具</a:t>
            </a:r>
            <a:endParaRPr lang="zh-CN" altLang="en-US" sz="24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矩形 9"/>
          <p:cNvSpPr/>
          <p:nvPr/>
        </p:nvSpPr>
        <p:spPr>
          <a:xfrm>
            <a:off x="7272690" y="2144239"/>
            <a:ext cx="4316818" cy="648586"/>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lvl="0"/>
            <a:r>
              <a:rPr lang="en-US" altLang="zh-CN" sz="240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1.1.2  </a:t>
            </a:r>
            <a:r>
              <a:rPr lang="zh-CN" altLang="en-US" sz="240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中世纪的计算机</a:t>
            </a:r>
            <a:endParaRPr lang="zh-CN" altLang="en-US"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 name="矩形 10"/>
          <p:cNvSpPr/>
          <p:nvPr/>
        </p:nvSpPr>
        <p:spPr>
          <a:xfrm>
            <a:off x="7286861" y="3009015"/>
            <a:ext cx="4316818" cy="648586"/>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lvl="0"/>
            <a:r>
              <a:rPr lang="en-US" altLang="zh-CN" sz="240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1.1.3  </a:t>
            </a:r>
            <a:r>
              <a:rPr lang="zh-CN" altLang="en-US" sz="240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现代计算机发展</a:t>
            </a:r>
            <a:endParaRPr lang="zh-CN" altLang="en-US"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 name="矩形 11"/>
          <p:cNvSpPr/>
          <p:nvPr/>
        </p:nvSpPr>
        <p:spPr>
          <a:xfrm>
            <a:off x="7272690" y="3937592"/>
            <a:ext cx="4316818" cy="648586"/>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lvl="0"/>
            <a:r>
              <a:rPr lang="en-US" altLang="zh-CN" sz="240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1.1.4  </a:t>
            </a:r>
            <a:r>
              <a:rPr lang="zh-CN" altLang="en-US" sz="240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微型计算机发展</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en-US" altLang="zh-CN" sz="2400" dirty="0" smtClean="0"/>
              <a:t>《</a:t>
            </a:r>
            <a:r>
              <a:rPr lang="zh-CN" altLang="en-US" sz="2400" dirty="0" smtClean="0"/>
              <a:t>计算机导论</a:t>
            </a:r>
            <a:r>
              <a:rPr lang="en-US" altLang="zh-CN" sz="2400" dirty="0" smtClean="0"/>
              <a:t>——</a:t>
            </a:r>
            <a:r>
              <a:rPr lang="zh-CN" altLang="en-US" sz="2400" dirty="0" smtClean="0"/>
              <a:t>计算思维和应用技术</a:t>
            </a:r>
            <a:r>
              <a:rPr lang="en-US" altLang="zh-CN" sz="2400" dirty="0" smtClean="0"/>
              <a:t>》</a:t>
            </a:r>
            <a:r>
              <a:rPr lang="zh-CN" altLang="en-US" sz="2400" dirty="0" smtClean="0"/>
              <a:t>第</a:t>
            </a:r>
            <a:r>
              <a:rPr lang="en-US" altLang="zh-CN" sz="2400" dirty="0" smtClean="0"/>
              <a:t>2</a:t>
            </a:r>
            <a:r>
              <a:rPr lang="zh-CN" altLang="en-US" sz="2400" dirty="0" smtClean="0"/>
              <a:t>版</a:t>
            </a:r>
            <a:endParaRPr lang="zh-CN" altLang="en-US" sz="2400" dirty="0"/>
          </a:p>
        </p:txBody>
      </p:sp>
      <p:sp>
        <p:nvSpPr>
          <p:cNvPr id="3" name="内容占位符 2"/>
          <p:cNvSpPr>
            <a:spLocks noGrp="1"/>
          </p:cNvSpPr>
          <p:nvPr>
            <p:ph idx="1"/>
          </p:nvPr>
        </p:nvSpPr>
        <p:spPr/>
        <p:txBody>
          <a:bodyPr>
            <a:normAutofit/>
          </a:bodyPr>
          <a:lstStyle/>
          <a:p>
            <a:pPr marL="0" indent="0">
              <a:lnSpc>
                <a:spcPct val="150000"/>
              </a:lnSpc>
              <a:buNone/>
            </a:pPr>
            <a:r>
              <a:rPr lang="zh-CN" altLang="en-US" smtClean="0"/>
              <a:t>               计算机</a:t>
            </a:r>
            <a:endParaRPr lang="zh-CN" altLang="en-US"/>
          </a:p>
        </p:txBody>
      </p:sp>
      <p:graphicFrame>
        <p:nvGraphicFramePr>
          <p:cNvPr id="4" name="图示 3"/>
          <p:cNvGraphicFramePr/>
          <p:nvPr>
            <p:extLst>
              <p:ext uri="{D42A27DB-BD31-4B8C-83A1-F6EECF244321}">
                <p14:modId xmlns:p14="http://schemas.microsoft.com/office/powerpoint/2010/main" val="2202997077"/>
              </p:ext>
            </p:extLst>
          </p:nvPr>
        </p:nvGraphicFramePr>
        <p:xfrm>
          <a:off x="0" y="679205"/>
          <a:ext cx="6946605" cy="51049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8245672"/>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1.1.3  </a:t>
            </a:r>
            <a:r>
              <a:rPr lang="zh-CN" altLang="en-US" smtClean="0"/>
              <a:t>现代</a:t>
            </a:r>
            <a:r>
              <a:rPr lang="zh-CN" altLang="en-US"/>
              <a:t>计算机发展</a:t>
            </a:r>
          </a:p>
        </p:txBody>
      </p:sp>
      <p:sp>
        <p:nvSpPr>
          <p:cNvPr id="3" name="内容占位符 2"/>
          <p:cNvSpPr>
            <a:spLocks noGrp="1"/>
          </p:cNvSpPr>
          <p:nvPr>
            <p:ph idx="1"/>
          </p:nvPr>
        </p:nvSpPr>
        <p:spPr/>
        <p:txBody>
          <a:bodyPr>
            <a:normAutofit/>
          </a:bodyPr>
          <a:lstStyle/>
          <a:p>
            <a:pPr lvl="1"/>
            <a:r>
              <a:rPr lang="en-US" altLang="zh-CN"/>
              <a:t>ENIAC</a:t>
            </a:r>
            <a:r>
              <a:rPr lang="zh-CN" altLang="en-US"/>
              <a:t>性能：</a:t>
            </a:r>
            <a:endParaRPr lang="en-US" altLang="zh-CN"/>
          </a:p>
          <a:p>
            <a:pPr lvl="2"/>
            <a:r>
              <a:rPr lang="en-US" altLang="zh-CN" smtClean="0"/>
              <a:t>1</a:t>
            </a:r>
            <a:r>
              <a:rPr lang="zh-CN" altLang="zh-CN"/>
              <a:t>秒钟内完成</a:t>
            </a:r>
            <a:r>
              <a:rPr lang="en-US" altLang="zh-CN" smtClean="0"/>
              <a:t>5000</a:t>
            </a:r>
            <a:r>
              <a:rPr lang="zh-CN" altLang="zh-CN"/>
              <a:t>次加法运算</a:t>
            </a:r>
            <a:r>
              <a:rPr lang="zh-CN" altLang="zh-CN" smtClean="0"/>
              <a:t>，</a:t>
            </a:r>
            <a:endParaRPr lang="en-US" altLang="zh-CN" smtClean="0"/>
          </a:p>
          <a:p>
            <a:pPr lvl="2"/>
            <a:r>
              <a:rPr lang="zh-CN" altLang="zh-CN" smtClean="0"/>
              <a:t>在</a:t>
            </a:r>
            <a:r>
              <a:rPr lang="en-US" altLang="zh-CN"/>
              <a:t>3/1000</a:t>
            </a:r>
            <a:r>
              <a:rPr lang="zh-CN" altLang="zh-CN"/>
              <a:t>秒内完成</a:t>
            </a:r>
            <a:r>
              <a:rPr lang="en-US" altLang="zh-CN"/>
              <a:t>2</a:t>
            </a:r>
            <a:r>
              <a:rPr lang="zh-CN" altLang="zh-CN"/>
              <a:t>个</a:t>
            </a:r>
            <a:r>
              <a:rPr lang="en-US" altLang="zh-CN"/>
              <a:t>10</a:t>
            </a:r>
            <a:r>
              <a:rPr lang="zh-CN" altLang="zh-CN"/>
              <a:t>位数乘法</a:t>
            </a:r>
            <a:r>
              <a:rPr lang="zh-CN" altLang="en-US" smtClean="0"/>
              <a:t>，</a:t>
            </a:r>
            <a:endParaRPr lang="en-US" altLang="zh-CN" smtClean="0"/>
          </a:p>
          <a:p>
            <a:pPr lvl="2"/>
            <a:r>
              <a:rPr lang="zh-CN" altLang="zh-CN" smtClean="0"/>
              <a:t>计算</a:t>
            </a:r>
            <a:r>
              <a:rPr lang="zh-CN" altLang="zh-CN"/>
              <a:t>一条炮弹弹道只需要</a:t>
            </a:r>
            <a:r>
              <a:rPr lang="en-US" altLang="zh-CN"/>
              <a:t>20</a:t>
            </a:r>
            <a:r>
              <a:rPr lang="zh-CN" altLang="zh-CN"/>
              <a:t>秒钟</a:t>
            </a:r>
            <a:r>
              <a:rPr lang="zh-CN" altLang="zh-CN" smtClean="0"/>
              <a:t>。</a:t>
            </a:r>
            <a:endParaRPr lang="en-US" altLang="zh-CN" smtClean="0"/>
          </a:p>
          <a:p>
            <a:pPr lvl="2"/>
            <a:endParaRPr lang="en-US" altLang="zh-CN"/>
          </a:p>
          <a:p>
            <a:pPr lvl="1"/>
            <a:r>
              <a:rPr lang="zh-CN" altLang="zh-CN"/>
              <a:t>莫克利在设计</a:t>
            </a:r>
            <a:r>
              <a:rPr lang="en-US" altLang="zh-CN"/>
              <a:t>ENIAC</a:t>
            </a:r>
            <a:r>
              <a:rPr lang="zh-CN" altLang="zh-CN"/>
              <a:t>之前拜访过阿塔纳索夫</a:t>
            </a:r>
            <a:r>
              <a:rPr lang="zh-CN" altLang="zh-CN" smtClean="0"/>
              <a:t>，一起</a:t>
            </a:r>
            <a:r>
              <a:rPr lang="zh-CN" altLang="zh-CN"/>
              <a:t>讨论</a:t>
            </a:r>
            <a:r>
              <a:rPr lang="zh-CN" altLang="zh-CN" smtClean="0"/>
              <a:t>过计算机设计经验</a:t>
            </a:r>
            <a:r>
              <a:rPr lang="zh-CN" altLang="en-US" smtClean="0"/>
              <a:t>。</a:t>
            </a:r>
            <a:endParaRPr lang="zh-CN" altLang="zh-CN"/>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69977" y="3374738"/>
            <a:ext cx="8216014" cy="2283334"/>
          </a:xfrm>
          <a:prstGeom prst="rect">
            <a:avLst/>
          </a:prstGeom>
        </p:spPr>
      </p:pic>
    </p:spTree>
    <p:extLst>
      <p:ext uri="{BB962C8B-B14F-4D97-AF65-F5344CB8AC3E}">
        <p14:creationId xmlns:p14="http://schemas.microsoft.com/office/powerpoint/2010/main" val="3996901274"/>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1.1.3  </a:t>
            </a:r>
            <a:r>
              <a:rPr lang="zh-CN" altLang="en-US" smtClean="0"/>
              <a:t>现代</a:t>
            </a:r>
            <a:r>
              <a:rPr lang="zh-CN" altLang="en-US"/>
              <a:t>计算机发展</a:t>
            </a:r>
          </a:p>
        </p:txBody>
      </p:sp>
      <p:sp>
        <p:nvSpPr>
          <p:cNvPr id="3" name="内容占位符 2"/>
          <p:cNvSpPr>
            <a:spLocks noGrp="1"/>
          </p:cNvSpPr>
          <p:nvPr>
            <p:ph idx="1"/>
          </p:nvPr>
        </p:nvSpPr>
        <p:spPr/>
        <p:txBody>
          <a:bodyPr>
            <a:normAutofit/>
          </a:bodyPr>
          <a:lstStyle/>
          <a:p>
            <a:pPr marL="0" indent="0">
              <a:buNone/>
            </a:pPr>
            <a:r>
              <a:rPr lang="en-US" altLang="zh-CN" b="1"/>
              <a:t>4</a:t>
            </a:r>
            <a:r>
              <a:rPr lang="zh-CN" altLang="zh-CN" b="1"/>
              <a:t>．冯</a:t>
            </a:r>
            <a:r>
              <a:rPr lang="en-US" altLang="zh-CN" b="1"/>
              <a:t>•</a:t>
            </a:r>
            <a:r>
              <a:rPr lang="zh-CN" altLang="zh-CN" b="1"/>
              <a:t>诺依曼与</a:t>
            </a:r>
            <a:r>
              <a:rPr lang="en-US" altLang="zh-CN" b="1"/>
              <a:t>EDVAC</a:t>
            </a:r>
            <a:r>
              <a:rPr lang="zh-CN" altLang="zh-CN" b="1"/>
              <a:t>计算机</a:t>
            </a:r>
            <a:endParaRPr lang="zh-CN" altLang="zh-CN"/>
          </a:p>
          <a:p>
            <a:pPr lvl="1"/>
            <a:endParaRPr lang="en-US" altLang="zh-CN" sz="1000" smtClean="0"/>
          </a:p>
          <a:p>
            <a:pPr lvl="1"/>
            <a:r>
              <a:rPr lang="en-US" altLang="zh-CN" smtClean="0"/>
              <a:t>1945</a:t>
            </a:r>
            <a:r>
              <a:rPr lang="zh-CN" altLang="zh-CN"/>
              <a:t>年，冯</a:t>
            </a:r>
            <a:r>
              <a:rPr lang="en-US" altLang="zh-CN"/>
              <a:t>·</a:t>
            </a:r>
            <a:r>
              <a:rPr lang="zh-CN" altLang="zh-CN" smtClean="0"/>
              <a:t>诺依曼提出</a:t>
            </a:r>
            <a:r>
              <a:rPr lang="zh-CN" altLang="zh-CN"/>
              <a:t>了</a:t>
            </a:r>
            <a:r>
              <a:rPr lang="zh-CN" altLang="zh-CN" smtClean="0"/>
              <a:t>计算机</a:t>
            </a:r>
            <a:r>
              <a:rPr lang="zh-CN" altLang="zh-CN" b="1" smtClean="0">
                <a:solidFill>
                  <a:srgbClr val="C00000"/>
                </a:solidFill>
              </a:rPr>
              <a:t>五</a:t>
            </a:r>
            <a:r>
              <a:rPr lang="zh-CN" altLang="zh-CN" b="1">
                <a:solidFill>
                  <a:srgbClr val="C00000"/>
                </a:solidFill>
              </a:rPr>
              <a:t>大结构</a:t>
            </a:r>
            <a:r>
              <a:rPr lang="zh-CN" altLang="zh-CN" smtClean="0"/>
              <a:t>，</a:t>
            </a:r>
            <a:r>
              <a:rPr lang="zh-CN" altLang="zh-CN" b="1" smtClean="0">
                <a:solidFill>
                  <a:srgbClr val="C00000"/>
                </a:solidFill>
              </a:rPr>
              <a:t>存储</a:t>
            </a:r>
            <a:r>
              <a:rPr lang="zh-CN" altLang="zh-CN" b="1">
                <a:solidFill>
                  <a:srgbClr val="C00000"/>
                </a:solidFill>
              </a:rPr>
              <a:t>程序</a:t>
            </a:r>
            <a:r>
              <a:rPr lang="zh-CN" altLang="zh-CN"/>
              <a:t>的设计</a:t>
            </a:r>
            <a:r>
              <a:rPr lang="zh-CN" altLang="zh-CN" smtClean="0"/>
              <a:t>思想。</a:t>
            </a:r>
            <a:endParaRPr lang="en-US" altLang="zh-CN" smtClean="0"/>
          </a:p>
          <a:p>
            <a:pPr lvl="1"/>
            <a:r>
              <a:rPr lang="zh-CN" altLang="en-US" smtClean="0"/>
              <a:t>一份疑似</a:t>
            </a:r>
            <a:r>
              <a:rPr lang="zh-CN" altLang="zh-CN"/>
              <a:t>冯</a:t>
            </a:r>
            <a:r>
              <a:rPr lang="en-US" altLang="zh-CN"/>
              <a:t>·</a:t>
            </a:r>
            <a:r>
              <a:rPr lang="zh-CN" altLang="zh-CN"/>
              <a:t>诺依曼</a:t>
            </a:r>
            <a:r>
              <a:rPr lang="zh-CN" altLang="en-US" smtClean="0"/>
              <a:t>手稿</a:t>
            </a:r>
            <a:r>
              <a:rPr lang="zh-CN" altLang="en-US"/>
              <a:t>（</a:t>
            </a:r>
            <a:r>
              <a:rPr lang="zh-CN" altLang="en-US" b="1">
                <a:solidFill>
                  <a:srgbClr val="C00000"/>
                </a:solidFill>
              </a:rPr>
              <a:t>？</a:t>
            </a:r>
            <a:r>
              <a:rPr lang="zh-CN" altLang="en-US"/>
              <a:t>）</a:t>
            </a:r>
            <a:r>
              <a:rPr lang="zh-CN" altLang="zh-CN" smtClean="0"/>
              <a:t>的</a:t>
            </a:r>
            <a:r>
              <a:rPr lang="en-US" altLang="zh-CN"/>
              <a:t>EDVAC</a:t>
            </a:r>
            <a:r>
              <a:rPr lang="zh-CN" altLang="zh-CN"/>
              <a:t>系统结构设计草图</a:t>
            </a:r>
            <a:r>
              <a:rPr lang="zh-CN" altLang="zh-CN" smtClean="0"/>
              <a:t>如</a:t>
            </a:r>
            <a:r>
              <a:rPr lang="zh-CN" altLang="en-US" smtClean="0"/>
              <a:t>下</a:t>
            </a:r>
            <a:r>
              <a:rPr lang="zh-CN" altLang="zh-CN" smtClean="0"/>
              <a:t>所示。</a:t>
            </a:r>
            <a:endParaRPr lang="zh-CN" altLang="zh-CN"/>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圆角矩形 8"/>
          <p:cNvSpPr/>
          <p:nvPr/>
        </p:nvSpPr>
        <p:spPr>
          <a:xfrm>
            <a:off x="7114109" y="5833872"/>
            <a:ext cx="2306375" cy="486117"/>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arn-CL" altLang="zh-CN" sz="20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EDVAC</a:t>
            </a:r>
            <a:r>
              <a:rPr lang="zh-CN" altLang="en-US" sz="20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系统结构 </a:t>
            </a:r>
            <a:endPar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14340" name="Picture 4"/>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4000"/>
                    </a14:imgEffect>
                    <a14:imgEffect>
                      <a14:saturation sat="99000"/>
                    </a14:imgEffect>
                    <a14:imgEffect>
                      <a14:brightnessContrast bright="-23000" contrast="50000"/>
                    </a14:imgEffect>
                  </a14:imgLayer>
                </a14:imgProps>
              </a:ext>
              <a:ext uri="{28A0092B-C50C-407E-A947-70E740481C1C}">
                <a14:useLocalDpi xmlns:a14="http://schemas.microsoft.com/office/drawing/2010/main"/>
              </a:ext>
            </a:extLst>
          </a:blip>
          <a:srcRect/>
          <a:stretch>
            <a:fillRect/>
          </a:stretch>
        </p:blipFill>
        <p:spPr bwMode="auto">
          <a:xfrm>
            <a:off x="6591591" y="2126289"/>
            <a:ext cx="4338697" cy="3606542"/>
          </a:xfrm>
          <a:prstGeom prst="rect">
            <a:avLst/>
          </a:prstGeom>
          <a:noFill/>
          <a:ln w="19050">
            <a:solidFill>
              <a:srgbClr val="003399"/>
            </a:solidFill>
            <a:miter lim="800000"/>
            <a:headEnd/>
            <a:tailEnd/>
          </a:ln>
          <a:extLst>
            <a:ext uri="{909E8E84-426E-40DD-AFC4-6F175D3DCCD1}">
              <a14:hiddenFill xmlns:a14="http://schemas.microsoft.com/office/drawing/2010/main">
                <a:solidFill>
                  <a:schemeClr val="accent1"/>
                </a:solidFill>
              </a14:hiddenFill>
            </a:ext>
          </a:extLst>
        </p:spPr>
      </p:pic>
      <p:sp>
        <p:nvSpPr>
          <p:cNvPr id="10" name="圆角矩形 9"/>
          <p:cNvSpPr/>
          <p:nvPr/>
        </p:nvSpPr>
        <p:spPr>
          <a:xfrm>
            <a:off x="3306694" y="5816144"/>
            <a:ext cx="2023623" cy="486117"/>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arn-CL" altLang="zh-CN" sz="20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EDVAC</a:t>
            </a:r>
            <a:r>
              <a:rPr lang="zh-CN" altLang="en-US" sz="20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a:t>
            </a:r>
            <a:endPar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29502" y="2126289"/>
            <a:ext cx="4527402" cy="3595290"/>
          </a:xfrm>
          <a:prstGeom prst="rect">
            <a:avLst/>
          </a:prstGeom>
        </p:spPr>
      </p:pic>
    </p:spTree>
    <p:extLst>
      <p:ext uri="{BB962C8B-B14F-4D97-AF65-F5344CB8AC3E}">
        <p14:creationId xmlns:p14="http://schemas.microsoft.com/office/powerpoint/2010/main" val="3996901274"/>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1.1.3  </a:t>
            </a:r>
            <a:r>
              <a:rPr lang="zh-CN" altLang="en-US" smtClean="0"/>
              <a:t>现代</a:t>
            </a:r>
            <a:r>
              <a:rPr lang="zh-CN" altLang="en-US"/>
              <a:t>计算机发展</a:t>
            </a:r>
          </a:p>
        </p:txBody>
      </p:sp>
      <p:sp>
        <p:nvSpPr>
          <p:cNvPr id="3" name="内容占位符 2"/>
          <p:cNvSpPr>
            <a:spLocks noGrp="1"/>
          </p:cNvSpPr>
          <p:nvPr>
            <p:ph idx="1"/>
          </p:nvPr>
        </p:nvSpPr>
        <p:spPr/>
        <p:txBody>
          <a:bodyPr>
            <a:normAutofit/>
          </a:bodyPr>
          <a:lstStyle/>
          <a:p>
            <a:pPr marL="0" indent="0">
              <a:buNone/>
            </a:pPr>
            <a:r>
              <a:rPr lang="en-US" altLang="zh-CN" b="1" smtClean="0"/>
              <a:t>5</a:t>
            </a:r>
            <a:r>
              <a:rPr lang="zh-CN" altLang="en-US" b="1" smtClean="0"/>
              <a:t>、</a:t>
            </a:r>
            <a:r>
              <a:rPr lang="en-US" altLang="zh-CN" b="1" smtClean="0"/>
              <a:t>IBM </a:t>
            </a:r>
            <a:r>
              <a:rPr lang="en-US" altLang="zh-CN" b="1"/>
              <a:t>System 360</a:t>
            </a:r>
            <a:r>
              <a:rPr lang="zh-CN" altLang="zh-CN" b="1"/>
              <a:t>计算机</a:t>
            </a:r>
            <a:endParaRPr lang="zh-CN" altLang="zh-CN"/>
          </a:p>
          <a:p>
            <a:pPr lvl="1"/>
            <a:endParaRPr lang="en-US" altLang="zh-CN" sz="1000" smtClean="0"/>
          </a:p>
          <a:p>
            <a:pPr lvl="1"/>
            <a:r>
              <a:rPr lang="en-US" altLang="zh-CN" smtClean="0"/>
              <a:t>1964</a:t>
            </a:r>
            <a:r>
              <a:rPr lang="zh-CN" altLang="zh-CN" smtClean="0"/>
              <a:t>年的</a:t>
            </a:r>
            <a:r>
              <a:rPr lang="en-US" altLang="zh-CN"/>
              <a:t>IBM System 360</a:t>
            </a:r>
            <a:r>
              <a:rPr lang="zh-CN" altLang="zh-CN"/>
              <a:t>是现代计算机最典型的代表产品</a:t>
            </a:r>
            <a:r>
              <a:rPr lang="zh-CN" altLang="zh-CN" smtClean="0"/>
              <a:t>。</a:t>
            </a:r>
            <a:endParaRPr lang="en-US" altLang="zh-CN" smtClean="0"/>
          </a:p>
          <a:p>
            <a:pPr lvl="1"/>
            <a:r>
              <a:rPr lang="en-US" altLang="zh-CN" smtClean="0"/>
              <a:t>IBM 360</a:t>
            </a:r>
            <a:r>
              <a:rPr lang="zh-CN" altLang="en-US" smtClean="0"/>
              <a:t>的特点：</a:t>
            </a:r>
            <a:r>
              <a:rPr lang="zh-CN" altLang="zh-CN" smtClean="0"/>
              <a:t>通用化</a:t>
            </a:r>
            <a:r>
              <a:rPr lang="zh-CN" altLang="zh-CN"/>
              <a:t>、标准化、</a:t>
            </a:r>
            <a:r>
              <a:rPr lang="zh-CN" altLang="zh-CN" smtClean="0"/>
              <a:t>系列化</a:t>
            </a:r>
            <a:r>
              <a:rPr lang="zh-CN" altLang="en-US" smtClean="0"/>
              <a:t>、</a:t>
            </a:r>
            <a:r>
              <a:rPr lang="zh-CN" altLang="zh-CN" b="1" smtClean="0">
                <a:solidFill>
                  <a:srgbClr val="C00000"/>
                </a:solidFill>
              </a:rPr>
              <a:t>兼容</a:t>
            </a:r>
            <a:r>
              <a:rPr lang="zh-CN" altLang="zh-CN" smtClean="0"/>
              <a:t>。</a:t>
            </a:r>
            <a:endParaRPr lang="en-US" altLang="zh-CN" smtClean="0"/>
          </a:p>
          <a:p>
            <a:pPr lvl="1"/>
            <a:endParaRPr lang="zh-CN" altLang="zh-CN"/>
          </a:p>
          <a:p>
            <a:pPr lvl="1"/>
            <a:r>
              <a:rPr lang="zh-CN" altLang="zh-CN"/>
              <a:t>为了研发</a:t>
            </a:r>
            <a:r>
              <a:rPr lang="en-US" altLang="zh-CN" smtClean="0"/>
              <a:t>IBM </a:t>
            </a:r>
            <a:r>
              <a:rPr lang="en-US" altLang="zh-CN"/>
              <a:t>360</a:t>
            </a:r>
            <a:r>
              <a:rPr lang="zh-CN" altLang="zh-CN" smtClean="0"/>
              <a:t>计算机</a:t>
            </a:r>
            <a:r>
              <a:rPr lang="zh-CN" altLang="en-US" smtClean="0"/>
              <a:t>：</a:t>
            </a:r>
            <a:endParaRPr lang="en-US" altLang="zh-CN" smtClean="0"/>
          </a:p>
          <a:p>
            <a:pPr marL="800100" lvl="1" indent="-342900"/>
            <a:r>
              <a:rPr lang="en-US" altLang="zh-CN" smtClean="0"/>
              <a:t>IBM</a:t>
            </a:r>
            <a:r>
              <a:rPr lang="zh-CN" altLang="zh-CN"/>
              <a:t>公司征召了</a:t>
            </a:r>
            <a:r>
              <a:rPr lang="en-US" altLang="zh-CN"/>
              <a:t>6</a:t>
            </a:r>
            <a:r>
              <a:rPr lang="zh-CN" altLang="zh-CN"/>
              <a:t>万多名新员工</a:t>
            </a:r>
            <a:r>
              <a:rPr lang="zh-CN" altLang="zh-CN" smtClean="0"/>
              <a:t>，</a:t>
            </a:r>
            <a:endParaRPr lang="en-US" altLang="zh-CN" smtClean="0"/>
          </a:p>
          <a:p>
            <a:pPr marL="800100" lvl="1" indent="-342900"/>
            <a:r>
              <a:rPr lang="zh-CN" altLang="zh-CN" smtClean="0"/>
              <a:t>创建</a:t>
            </a:r>
            <a:r>
              <a:rPr lang="zh-CN" altLang="zh-CN"/>
              <a:t>了</a:t>
            </a:r>
            <a:r>
              <a:rPr lang="en-US" altLang="zh-CN"/>
              <a:t>5</a:t>
            </a:r>
            <a:r>
              <a:rPr lang="zh-CN" altLang="zh-CN"/>
              <a:t>座新工厂</a:t>
            </a:r>
            <a:r>
              <a:rPr lang="zh-CN" altLang="zh-CN" smtClean="0"/>
              <a:t>，</a:t>
            </a:r>
            <a:endParaRPr lang="en-US" altLang="zh-CN" smtClean="0"/>
          </a:p>
          <a:p>
            <a:pPr marL="800100" lvl="1" indent="-342900"/>
            <a:r>
              <a:rPr lang="zh-CN" altLang="zh-CN" smtClean="0"/>
              <a:t>耗资</a:t>
            </a:r>
            <a:r>
              <a:rPr lang="en-US" altLang="zh-CN"/>
              <a:t>50</a:t>
            </a:r>
            <a:r>
              <a:rPr lang="zh-CN" altLang="zh-CN"/>
              <a:t>亿美元</a:t>
            </a:r>
            <a:r>
              <a:rPr lang="zh-CN" altLang="zh-CN" smtClean="0"/>
              <a:t>，</a:t>
            </a:r>
            <a:endParaRPr lang="en-US" altLang="zh-CN" smtClean="0"/>
          </a:p>
          <a:p>
            <a:pPr marL="800100" lvl="1" indent="-342900"/>
            <a:r>
              <a:rPr lang="zh-CN" altLang="zh-CN" smtClean="0"/>
              <a:t>历时</a:t>
            </a:r>
            <a:r>
              <a:rPr lang="en-US" altLang="zh-CN"/>
              <a:t>5</a:t>
            </a:r>
            <a:r>
              <a:rPr lang="zh-CN" altLang="zh-CN"/>
              <a:t>年时间进行研制</a:t>
            </a:r>
            <a:r>
              <a:rPr lang="zh-CN" altLang="zh-CN" smtClean="0"/>
              <a:t>，</a:t>
            </a:r>
            <a:endParaRPr lang="en-US" altLang="zh-CN" smtClean="0"/>
          </a:p>
          <a:p>
            <a:pPr marL="800100" lvl="1" indent="-342900"/>
            <a:r>
              <a:rPr lang="zh-CN" altLang="zh-CN" smtClean="0"/>
              <a:t>出货</a:t>
            </a:r>
            <a:r>
              <a:rPr lang="zh-CN" altLang="zh-CN"/>
              <a:t>时间</a:t>
            </a:r>
            <a:r>
              <a:rPr lang="zh-CN" altLang="zh-CN" smtClean="0"/>
              <a:t>不断延迟。</a:t>
            </a:r>
            <a:endParaRPr lang="en-US" altLang="zh-CN" smtClean="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圆角矩形 8"/>
          <p:cNvSpPr/>
          <p:nvPr/>
        </p:nvSpPr>
        <p:spPr>
          <a:xfrm>
            <a:off x="4221126" y="5812502"/>
            <a:ext cx="1488558" cy="486117"/>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0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IBM 360</a:t>
            </a:r>
            <a:endPar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94744" y="2249711"/>
            <a:ext cx="6397256" cy="4608289"/>
          </a:xfrm>
          <a:prstGeom prst="rect">
            <a:avLst/>
          </a:prstGeom>
        </p:spPr>
      </p:pic>
    </p:spTree>
    <p:extLst>
      <p:ext uri="{BB962C8B-B14F-4D97-AF65-F5344CB8AC3E}">
        <p14:creationId xmlns:p14="http://schemas.microsoft.com/office/powerpoint/2010/main" val="3147344464"/>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1.1.3  </a:t>
            </a:r>
            <a:r>
              <a:rPr lang="zh-CN" altLang="en-US" smtClean="0"/>
              <a:t>现代</a:t>
            </a:r>
            <a:r>
              <a:rPr lang="zh-CN" altLang="en-US"/>
              <a:t>计算机发展</a:t>
            </a:r>
          </a:p>
        </p:txBody>
      </p:sp>
      <p:sp>
        <p:nvSpPr>
          <p:cNvPr id="3" name="内容占位符 2"/>
          <p:cNvSpPr>
            <a:spLocks noGrp="1"/>
          </p:cNvSpPr>
          <p:nvPr>
            <p:ph idx="1"/>
          </p:nvPr>
        </p:nvSpPr>
        <p:spPr/>
        <p:txBody>
          <a:bodyPr>
            <a:normAutofit/>
          </a:bodyPr>
          <a:lstStyle/>
          <a:p>
            <a:r>
              <a:rPr lang="zh-CN" altLang="zh-CN"/>
              <a:t>现代</a:t>
            </a:r>
            <a:r>
              <a:rPr lang="zh-CN" altLang="zh-CN" smtClean="0"/>
              <a:t>计算机基本元器件发展阶段</a:t>
            </a:r>
            <a:r>
              <a:rPr lang="zh-CN" altLang="en-US" smtClean="0"/>
              <a:t>：</a:t>
            </a:r>
            <a:endParaRPr lang="en-US" altLang="zh-CN" smtClean="0"/>
          </a:p>
          <a:p>
            <a:pPr marL="457200" lvl="1" indent="0">
              <a:buNone/>
            </a:pPr>
            <a:r>
              <a:rPr lang="zh-CN" altLang="zh-CN" smtClean="0">
                <a:solidFill>
                  <a:srgbClr val="C00000"/>
                </a:solidFill>
              </a:rPr>
              <a:t>电子管</a:t>
            </a:r>
            <a:r>
              <a:rPr lang="zh-CN" altLang="en-US" smtClean="0">
                <a:solidFill>
                  <a:srgbClr val="C00000"/>
                </a:solidFill>
              </a:rPr>
              <a:t>→</a:t>
            </a:r>
            <a:r>
              <a:rPr lang="zh-CN" altLang="zh-CN" smtClean="0">
                <a:solidFill>
                  <a:srgbClr val="C00000"/>
                </a:solidFill>
              </a:rPr>
              <a:t>晶体管</a:t>
            </a:r>
            <a:r>
              <a:rPr lang="zh-CN" altLang="en-US">
                <a:solidFill>
                  <a:srgbClr val="C00000"/>
                </a:solidFill>
              </a:rPr>
              <a:t>→ </a:t>
            </a:r>
            <a:r>
              <a:rPr lang="zh-CN" altLang="zh-CN" smtClean="0">
                <a:solidFill>
                  <a:srgbClr val="C00000"/>
                </a:solidFill>
              </a:rPr>
              <a:t>中小规模集成电路</a:t>
            </a:r>
            <a:r>
              <a:rPr lang="zh-CN" altLang="en-US">
                <a:solidFill>
                  <a:srgbClr val="C00000"/>
                </a:solidFill>
              </a:rPr>
              <a:t>→ </a:t>
            </a:r>
            <a:r>
              <a:rPr lang="zh-CN" altLang="zh-CN" smtClean="0">
                <a:solidFill>
                  <a:srgbClr val="C00000"/>
                </a:solidFill>
              </a:rPr>
              <a:t>超大规模集成电路</a:t>
            </a:r>
            <a:r>
              <a:rPr lang="zh-CN" altLang="zh-CN" smtClean="0"/>
              <a:t>。</a:t>
            </a:r>
            <a:endParaRPr lang="zh-CN" altLang="zh-CN"/>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30694" y="1555453"/>
            <a:ext cx="10723289" cy="4218025"/>
          </a:xfrm>
          <a:prstGeom prst="rect">
            <a:avLst/>
          </a:prstGeom>
        </p:spPr>
      </p:pic>
    </p:spTree>
    <p:extLst>
      <p:ext uri="{BB962C8B-B14F-4D97-AF65-F5344CB8AC3E}">
        <p14:creationId xmlns:p14="http://schemas.microsoft.com/office/powerpoint/2010/main" val="3147344464"/>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1.1.4  </a:t>
            </a:r>
            <a:r>
              <a:rPr lang="zh-CN" altLang="en-US" smtClean="0"/>
              <a:t>微型计算机</a:t>
            </a:r>
            <a:r>
              <a:rPr lang="zh-CN" altLang="en-US"/>
              <a:t>发展</a:t>
            </a:r>
          </a:p>
        </p:txBody>
      </p:sp>
      <p:sp>
        <p:nvSpPr>
          <p:cNvPr id="3" name="内容占位符 2"/>
          <p:cNvSpPr>
            <a:spLocks noGrp="1"/>
          </p:cNvSpPr>
          <p:nvPr>
            <p:ph idx="1"/>
          </p:nvPr>
        </p:nvSpPr>
        <p:spPr/>
        <p:txBody>
          <a:bodyPr>
            <a:normAutofit/>
          </a:bodyPr>
          <a:lstStyle/>
          <a:p>
            <a:pPr marL="0" indent="0">
              <a:buNone/>
            </a:pPr>
            <a:r>
              <a:rPr lang="en-US" altLang="zh-CN" b="1" dirty="0" smtClean="0"/>
              <a:t>1</a:t>
            </a:r>
            <a:r>
              <a:rPr lang="zh-CN" altLang="en-US" b="1" dirty="0" smtClean="0"/>
              <a:t>、</a:t>
            </a:r>
            <a:r>
              <a:rPr lang="zh-CN" altLang="zh-CN" b="1" dirty="0" smtClean="0"/>
              <a:t>早期</a:t>
            </a:r>
            <a:r>
              <a:rPr lang="zh-CN" altLang="zh-CN" b="1" dirty="0"/>
              <a:t>微机研究</a:t>
            </a:r>
            <a:endParaRPr lang="zh-CN" altLang="zh-CN" dirty="0"/>
          </a:p>
          <a:p>
            <a:endParaRPr lang="en-US" altLang="zh-CN" sz="1000" dirty="0" smtClean="0"/>
          </a:p>
          <a:p>
            <a:r>
              <a:rPr lang="zh-CN" altLang="zh-CN" dirty="0" smtClean="0"/>
              <a:t>微机研制</a:t>
            </a:r>
            <a:r>
              <a:rPr lang="zh-CN" altLang="zh-CN" dirty="0"/>
              <a:t>起始于</a:t>
            </a:r>
            <a:r>
              <a:rPr lang="en-US" altLang="zh-CN" dirty="0"/>
              <a:t>1970</a:t>
            </a:r>
            <a:r>
              <a:rPr lang="zh-CN" altLang="zh-CN" dirty="0" smtClean="0"/>
              <a:t>年代</a:t>
            </a:r>
            <a:r>
              <a:rPr lang="zh-CN" altLang="en-US" dirty="0" smtClean="0"/>
              <a:t>；</a:t>
            </a:r>
            <a:endParaRPr lang="en-US" altLang="zh-CN" dirty="0" smtClean="0"/>
          </a:p>
          <a:p>
            <a:endParaRPr lang="en-US" altLang="zh-CN" dirty="0" smtClean="0"/>
          </a:p>
          <a:p>
            <a:r>
              <a:rPr lang="zh-CN" altLang="zh-CN" dirty="0" smtClean="0"/>
              <a:t>早期</a:t>
            </a:r>
            <a:r>
              <a:rPr lang="zh-CN" altLang="zh-CN" dirty="0"/>
              <a:t>微机</a:t>
            </a:r>
            <a:r>
              <a:rPr lang="zh-CN" altLang="zh-CN" dirty="0" smtClean="0"/>
              <a:t>产品</a:t>
            </a:r>
            <a:r>
              <a:rPr lang="zh-CN" altLang="en-US" dirty="0" smtClean="0"/>
              <a:t>：</a:t>
            </a:r>
            <a:endParaRPr lang="en-US" altLang="zh-CN" dirty="0" smtClean="0"/>
          </a:p>
          <a:p>
            <a:pPr lvl="2"/>
            <a:r>
              <a:rPr lang="en-US" altLang="zh-CN" b="1" dirty="0" smtClean="0"/>
              <a:t>Kenbak-1</a:t>
            </a:r>
            <a:r>
              <a:rPr lang="zh-CN" altLang="en-US" dirty="0" smtClean="0"/>
              <a:t>：</a:t>
            </a:r>
            <a:r>
              <a:rPr lang="zh-CN" altLang="zh-CN" dirty="0" smtClean="0"/>
              <a:t>没有</a:t>
            </a:r>
            <a:r>
              <a:rPr lang="zh-CN" altLang="zh-CN" dirty="0"/>
              <a:t>微处理器</a:t>
            </a:r>
            <a:r>
              <a:rPr lang="zh-CN" altLang="zh-CN" dirty="0" smtClean="0"/>
              <a:t>，没有</a:t>
            </a:r>
            <a:r>
              <a:rPr lang="zh-CN" altLang="zh-CN" dirty="0"/>
              <a:t>操作系统</a:t>
            </a:r>
            <a:r>
              <a:rPr lang="zh-CN" altLang="zh-CN" dirty="0" smtClean="0"/>
              <a:t>。</a:t>
            </a:r>
            <a:endParaRPr lang="en-US" altLang="zh-CN" dirty="0" smtClean="0"/>
          </a:p>
          <a:p>
            <a:pPr lvl="2"/>
            <a:r>
              <a:rPr lang="en-US" altLang="zh-CN" b="1" dirty="0" err="1" smtClean="0"/>
              <a:t>Micral</a:t>
            </a:r>
            <a:r>
              <a:rPr lang="en-US" altLang="zh-CN" b="1" dirty="0" smtClean="0"/>
              <a:t>-N</a:t>
            </a:r>
            <a:r>
              <a:rPr lang="zh-CN" altLang="en-US" dirty="0" smtClean="0"/>
              <a:t>：</a:t>
            </a:r>
            <a:r>
              <a:rPr lang="zh-CN" altLang="zh-CN" dirty="0" smtClean="0"/>
              <a:t>采用</a:t>
            </a:r>
            <a:r>
              <a:rPr lang="en-US" altLang="zh-CN" dirty="0"/>
              <a:t>Intel 8008</a:t>
            </a:r>
            <a:r>
              <a:rPr lang="zh-CN" altLang="zh-CN" dirty="0" smtClean="0"/>
              <a:t>微处理器，</a:t>
            </a:r>
            <a:endParaRPr lang="en-US" altLang="zh-CN" dirty="0" smtClean="0"/>
          </a:p>
          <a:p>
            <a:pPr marL="817200" lvl="2" indent="0">
              <a:buNone/>
            </a:pPr>
            <a:r>
              <a:rPr lang="en-US" altLang="zh-CN" dirty="0"/>
              <a:t> </a:t>
            </a:r>
            <a:r>
              <a:rPr lang="en-US" altLang="zh-CN" dirty="0" smtClean="0"/>
              <a:t>                </a:t>
            </a:r>
            <a:r>
              <a:rPr lang="zh-CN" altLang="zh-CN" dirty="0" smtClean="0"/>
              <a:t>没有</a:t>
            </a:r>
            <a:r>
              <a:rPr lang="zh-CN" altLang="zh-CN" dirty="0"/>
              <a:t>操作系统</a:t>
            </a:r>
            <a:r>
              <a:rPr lang="zh-CN" altLang="zh-CN" dirty="0" smtClean="0"/>
              <a:t>，销量</a:t>
            </a:r>
            <a:r>
              <a:rPr lang="zh-CN" altLang="zh-CN" dirty="0"/>
              <a:t>极少。</a:t>
            </a:r>
          </a:p>
          <a:p>
            <a:pPr lvl="2"/>
            <a:r>
              <a:rPr lang="en-US" altLang="zh-CN" b="1" dirty="0" smtClean="0"/>
              <a:t>Alto</a:t>
            </a:r>
            <a:r>
              <a:rPr lang="zh-CN" altLang="en-US" dirty="0" smtClean="0"/>
              <a:t>：</a:t>
            </a:r>
            <a:r>
              <a:rPr lang="zh-CN" altLang="zh-CN" dirty="0" smtClean="0"/>
              <a:t>显示器</a:t>
            </a:r>
            <a:r>
              <a:rPr lang="zh-CN" altLang="zh-CN" dirty="0"/>
              <a:t>，图形用户界面</a:t>
            </a:r>
            <a:r>
              <a:rPr lang="zh-CN" altLang="zh-CN" dirty="0" smtClean="0"/>
              <a:t>，</a:t>
            </a:r>
            <a:endParaRPr lang="en-US" altLang="zh-CN" dirty="0" smtClean="0"/>
          </a:p>
          <a:p>
            <a:pPr marL="817200" lvl="2" indent="0">
              <a:buNone/>
            </a:pPr>
            <a:r>
              <a:rPr lang="en-US" altLang="zh-CN" dirty="0"/>
              <a:t> </a:t>
            </a:r>
            <a:r>
              <a:rPr lang="en-US" altLang="zh-CN" dirty="0" smtClean="0"/>
              <a:t>       </a:t>
            </a:r>
            <a:r>
              <a:rPr lang="zh-CN" altLang="zh-CN" dirty="0" smtClean="0"/>
              <a:t>“</a:t>
            </a:r>
            <a:r>
              <a:rPr lang="zh-CN" altLang="zh-CN" dirty="0">
                <a:solidFill>
                  <a:srgbClr val="C00000"/>
                </a:solidFill>
                <a:effectLst>
                  <a:outerShdw blurRad="38100" dist="38100" dir="2700000" algn="tl">
                    <a:srgbClr val="000000">
                      <a:alpha val="43137"/>
                    </a:srgbClr>
                  </a:outerShdw>
                </a:effectLst>
              </a:rPr>
              <a:t>所见即所得</a:t>
            </a:r>
            <a:r>
              <a:rPr lang="zh-CN" altLang="zh-CN" dirty="0"/>
              <a:t>”的文本编辑器</a:t>
            </a:r>
            <a:r>
              <a:rPr lang="zh-CN" altLang="zh-CN" dirty="0" smtClean="0"/>
              <a:t>。</a:t>
            </a:r>
            <a:endParaRPr lang="zh-CN"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圆角矩形 8"/>
          <p:cNvSpPr/>
          <p:nvPr/>
        </p:nvSpPr>
        <p:spPr>
          <a:xfrm>
            <a:off x="8016949" y="5700491"/>
            <a:ext cx="2849525" cy="486117"/>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arn-CL" altLang="zh-CN" sz="20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Alto</a:t>
            </a:r>
            <a:r>
              <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微机</a:t>
            </a:r>
            <a:r>
              <a:rPr lang="zh-CN" altLang="en-US" sz="20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0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1975</a:t>
            </a:r>
            <a:r>
              <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p>
        </p:txBody>
      </p:sp>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367993" y="811596"/>
            <a:ext cx="3519747" cy="4778769"/>
          </a:xfrm>
          <a:prstGeom prst="rect">
            <a:avLst/>
          </a:prstGeom>
        </p:spPr>
      </p:pic>
    </p:spTree>
    <p:extLst>
      <p:ext uri="{BB962C8B-B14F-4D97-AF65-F5344CB8AC3E}">
        <p14:creationId xmlns:p14="http://schemas.microsoft.com/office/powerpoint/2010/main" val="3147344464"/>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1.1.4  </a:t>
            </a:r>
            <a:r>
              <a:rPr lang="zh-CN" altLang="en-US" smtClean="0"/>
              <a:t>微型计算机</a:t>
            </a:r>
            <a:r>
              <a:rPr lang="zh-CN" altLang="en-US"/>
              <a:t>发展</a:t>
            </a:r>
          </a:p>
        </p:txBody>
      </p:sp>
      <p:sp>
        <p:nvSpPr>
          <p:cNvPr id="3" name="内容占位符 2"/>
          <p:cNvSpPr>
            <a:spLocks noGrp="1"/>
          </p:cNvSpPr>
          <p:nvPr>
            <p:ph idx="1"/>
          </p:nvPr>
        </p:nvSpPr>
        <p:spPr/>
        <p:txBody>
          <a:bodyPr>
            <a:normAutofit/>
          </a:bodyPr>
          <a:lstStyle/>
          <a:p>
            <a:pPr marL="0" indent="0">
              <a:buNone/>
            </a:pPr>
            <a:r>
              <a:rPr lang="en-US" altLang="zh-CN" b="1" smtClean="0"/>
              <a:t>2</a:t>
            </a:r>
            <a:r>
              <a:rPr lang="zh-CN" altLang="en-US" b="1" smtClean="0"/>
              <a:t>、牛郎星</a:t>
            </a:r>
            <a:r>
              <a:rPr lang="zh-CN" altLang="en-US" b="1"/>
              <a:t>微机</a:t>
            </a:r>
            <a:r>
              <a:rPr lang="arn-CL" altLang="zh-CN" b="1"/>
              <a:t>Altair 8800</a:t>
            </a:r>
          </a:p>
          <a:p>
            <a:pPr lvl="1"/>
            <a:endParaRPr lang="arn-CL" altLang="zh-CN" sz="1000" smtClean="0"/>
          </a:p>
          <a:p>
            <a:pPr lvl="1"/>
            <a:r>
              <a:rPr lang="arn-CL" altLang="zh-CN" smtClean="0"/>
              <a:t>1975</a:t>
            </a:r>
            <a:r>
              <a:rPr lang="zh-CN" altLang="en-US" smtClean="0"/>
              <a:t>年，</a:t>
            </a:r>
            <a:r>
              <a:rPr lang="zh-CN" altLang="zh-CN"/>
              <a:t>爱德华</a:t>
            </a:r>
            <a:r>
              <a:rPr lang="en-US" altLang="zh-CN"/>
              <a:t>·</a:t>
            </a:r>
            <a:r>
              <a:rPr lang="zh-CN" altLang="zh-CN" smtClean="0"/>
              <a:t>罗伯茨</a:t>
            </a:r>
            <a:r>
              <a:rPr lang="zh-CN" altLang="en-US" smtClean="0"/>
              <a:t>设计了</a:t>
            </a:r>
            <a:r>
              <a:rPr lang="arn-CL" altLang="zh-CN"/>
              <a:t>Altair 8800</a:t>
            </a:r>
            <a:r>
              <a:rPr lang="zh-CN" altLang="en-US" smtClean="0"/>
              <a:t>微机。</a:t>
            </a:r>
            <a:endParaRPr lang="en-US" altLang="zh-CN" smtClean="0"/>
          </a:p>
          <a:p>
            <a:pPr lvl="1"/>
            <a:r>
              <a:rPr lang="arn-CL" altLang="zh-CN" smtClean="0"/>
              <a:t>Altair 8800</a:t>
            </a:r>
            <a:r>
              <a:rPr lang="zh-CN" altLang="en-US" smtClean="0"/>
              <a:t>是</a:t>
            </a:r>
            <a:r>
              <a:rPr lang="zh-CN" altLang="en-US"/>
              <a:t>第一台现代意义上的通用型微机。</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0374" y="2037134"/>
            <a:ext cx="11426826" cy="4826599"/>
          </a:xfrm>
          <a:prstGeom prst="rect">
            <a:avLst/>
          </a:prstGeom>
        </p:spPr>
      </p:pic>
    </p:spTree>
    <p:extLst>
      <p:ext uri="{BB962C8B-B14F-4D97-AF65-F5344CB8AC3E}">
        <p14:creationId xmlns:p14="http://schemas.microsoft.com/office/powerpoint/2010/main" val="498946736"/>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1.1.4  </a:t>
            </a:r>
            <a:r>
              <a:rPr lang="zh-CN" altLang="en-US" smtClean="0"/>
              <a:t>微型计算机</a:t>
            </a:r>
            <a:r>
              <a:rPr lang="zh-CN" altLang="en-US"/>
              <a:t>发展</a:t>
            </a:r>
          </a:p>
        </p:txBody>
      </p:sp>
      <p:sp>
        <p:nvSpPr>
          <p:cNvPr id="3" name="内容占位符 2"/>
          <p:cNvSpPr>
            <a:spLocks noGrp="1"/>
          </p:cNvSpPr>
          <p:nvPr>
            <p:ph idx="1"/>
          </p:nvPr>
        </p:nvSpPr>
        <p:spPr/>
        <p:txBody>
          <a:bodyPr>
            <a:normAutofit/>
          </a:bodyPr>
          <a:lstStyle/>
          <a:p>
            <a:r>
              <a:rPr lang="zh-CN" altLang="en-US" dirty="0" smtClean="0"/>
              <a:t>简陋的</a:t>
            </a:r>
            <a:r>
              <a:rPr lang="zh-CN" altLang="en-US" dirty="0"/>
              <a:t>牛郎星</a:t>
            </a:r>
            <a:r>
              <a:rPr lang="zh-CN" altLang="en-US" dirty="0" smtClean="0"/>
              <a:t>微机掀起</a:t>
            </a:r>
            <a:r>
              <a:rPr lang="zh-CN" altLang="en-US" dirty="0"/>
              <a:t>了一场</a:t>
            </a:r>
            <a:r>
              <a:rPr lang="zh-CN" altLang="en-US" dirty="0" smtClean="0"/>
              <a:t>改变计算机</a:t>
            </a:r>
            <a:r>
              <a:rPr lang="zh-CN" altLang="en-US" dirty="0"/>
              <a:t>世界的革命</a:t>
            </a:r>
            <a:r>
              <a:rPr lang="zh-CN" altLang="en-US" dirty="0" smtClean="0"/>
              <a:t>。</a:t>
            </a:r>
            <a:endParaRPr lang="en-US" altLang="zh-CN" dirty="0" smtClean="0"/>
          </a:p>
          <a:p>
            <a:endParaRPr lang="en-US" altLang="zh-CN" dirty="0"/>
          </a:p>
          <a:p>
            <a:pPr>
              <a:lnSpc>
                <a:spcPct val="150000"/>
              </a:lnSpc>
            </a:pPr>
            <a:r>
              <a:rPr lang="zh-CN" altLang="en-US" dirty="0"/>
              <a:t>牛郎星微机</a:t>
            </a:r>
            <a:r>
              <a:rPr lang="zh-CN" altLang="en-US" dirty="0" smtClean="0"/>
              <a:t>设计思想：</a:t>
            </a:r>
            <a:endParaRPr lang="en-US" altLang="zh-CN" dirty="0" smtClean="0"/>
          </a:p>
          <a:p>
            <a:pPr lvl="2">
              <a:lnSpc>
                <a:spcPct val="150000"/>
              </a:lnSpc>
            </a:pPr>
            <a:r>
              <a:rPr lang="zh-CN" altLang="en-US" b="1" dirty="0" smtClean="0">
                <a:solidFill>
                  <a:srgbClr val="C00000"/>
                </a:solidFill>
              </a:rPr>
              <a:t>开放式</a:t>
            </a:r>
            <a:r>
              <a:rPr lang="zh-CN" altLang="en-US" b="1" dirty="0">
                <a:solidFill>
                  <a:srgbClr val="C00000"/>
                </a:solidFill>
              </a:rPr>
              <a:t>设计思想</a:t>
            </a:r>
            <a:r>
              <a:rPr lang="zh-CN" altLang="en-US" sz="1800" dirty="0"/>
              <a:t>（如开放系统结构、开放外设总线等</a:t>
            </a:r>
            <a:r>
              <a:rPr lang="zh-CN" altLang="en-US" sz="1800" dirty="0" smtClean="0"/>
              <a:t>）</a:t>
            </a:r>
            <a:r>
              <a:rPr lang="zh-CN" altLang="en-US" dirty="0" smtClean="0"/>
              <a:t>；</a:t>
            </a:r>
            <a:endParaRPr lang="en-US" altLang="zh-CN" dirty="0" smtClean="0"/>
          </a:p>
          <a:p>
            <a:pPr lvl="2">
              <a:lnSpc>
                <a:spcPct val="150000"/>
              </a:lnSpc>
            </a:pPr>
            <a:r>
              <a:rPr lang="zh-CN" altLang="en-US" b="1" dirty="0">
                <a:solidFill>
                  <a:srgbClr val="C00000"/>
                </a:solidFill>
              </a:rPr>
              <a:t>微型化设计方法</a:t>
            </a:r>
            <a:r>
              <a:rPr lang="zh-CN" altLang="en-US" sz="1800" dirty="0"/>
              <a:t>（如追求</a:t>
            </a:r>
            <a:r>
              <a:rPr lang="zh-CN" altLang="en-US" sz="1800" dirty="0" smtClean="0"/>
              <a:t>产品的短小</a:t>
            </a:r>
            <a:r>
              <a:rPr lang="zh-CN" altLang="en-US" sz="1800" dirty="0"/>
              <a:t>轻薄）</a:t>
            </a:r>
            <a:r>
              <a:rPr lang="zh-CN" altLang="en-US" dirty="0" smtClean="0"/>
              <a:t>；</a:t>
            </a:r>
            <a:endParaRPr lang="en-US" altLang="zh-CN" dirty="0" smtClean="0"/>
          </a:p>
          <a:p>
            <a:pPr lvl="2">
              <a:lnSpc>
                <a:spcPct val="150000"/>
              </a:lnSpc>
            </a:pPr>
            <a:r>
              <a:rPr lang="en-US" altLang="zh-CN" b="1" dirty="0">
                <a:solidFill>
                  <a:srgbClr val="C00000"/>
                </a:solidFill>
              </a:rPr>
              <a:t>OEM</a:t>
            </a:r>
            <a:r>
              <a:rPr lang="zh-CN" altLang="en-US" b="1" dirty="0">
                <a:solidFill>
                  <a:srgbClr val="C00000"/>
                </a:solidFill>
              </a:rPr>
              <a:t>生产方式</a:t>
            </a:r>
            <a:r>
              <a:rPr lang="zh-CN" altLang="en-US" sz="1800" dirty="0"/>
              <a:t>（如部件定制、贴牌生产等）</a:t>
            </a:r>
            <a:r>
              <a:rPr lang="zh-CN" altLang="en-US" dirty="0" smtClean="0"/>
              <a:t>；</a:t>
            </a:r>
            <a:endParaRPr lang="en-US" altLang="zh-CN" dirty="0" smtClean="0"/>
          </a:p>
          <a:p>
            <a:pPr lvl="2">
              <a:lnSpc>
                <a:spcPct val="150000"/>
              </a:lnSpc>
            </a:pPr>
            <a:r>
              <a:rPr lang="zh-CN" altLang="en-US" b="1" dirty="0">
                <a:solidFill>
                  <a:srgbClr val="C00000"/>
                </a:solidFill>
              </a:rPr>
              <a:t>硬件与软件分离的经营</a:t>
            </a:r>
            <a:r>
              <a:rPr lang="zh-CN" altLang="en-US" b="1" dirty="0" smtClean="0">
                <a:solidFill>
                  <a:srgbClr val="C00000"/>
                </a:solidFill>
              </a:rPr>
              <a:t>模式</a:t>
            </a:r>
            <a:r>
              <a:rPr lang="zh-CN" altLang="en-US" sz="1800" dirty="0"/>
              <a:t>（</a:t>
            </a:r>
            <a:r>
              <a:rPr lang="zh-CN" altLang="en-US" sz="1800" dirty="0" smtClean="0"/>
              <a:t>如微软公司） ；</a:t>
            </a:r>
            <a:endParaRPr lang="en-US" altLang="zh-CN" sz="1800" dirty="0" smtClean="0"/>
          </a:p>
          <a:p>
            <a:pPr lvl="2">
              <a:lnSpc>
                <a:spcPct val="150000"/>
              </a:lnSpc>
            </a:pPr>
            <a:r>
              <a:rPr lang="zh-CN" altLang="en-US" b="1" dirty="0">
                <a:solidFill>
                  <a:srgbClr val="C00000"/>
                </a:solidFill>
              </a:rPr>
              <a:t>保证易用性</a:t>
            </a:r>
            <a:r>
              <a:rPr lang="zh-CN" altLang="en-US" sz="1800" dirty="0"/>
              <a:t>（</a:t>
            </a:r>
            <a:r>
              <a:rPr lang="zh-CN" altLang="en-US" sz="1800" dirty="0" smtClean="0"/>
              <a:t>如</a:t>
            </a:r>
            <a:r>
              <a:rPr lang="en-US" altLang="zh-CN" sz="1800" dirty="0" smtClean="0"/>
              <a:t>DIY</a:t>
            </a:r>
            <a:r>
              <a:rPr lang="zh-CN" altLang="en-US" sz="1800" dirty="0" smtClean="0"/>
              <a:t>、非</a:t>
            </a:r>
            <a:r>
              <a:rPr lang="zh-CN" altLang="en-US" sz="1800" dirty="0"/>
              <a:t>专业人员</a:t>
            </a:r>
            <a:r>
              <a:rPr lang="zh-CN" altLang="en-US" sz="1800" dirty="0" smtClean="0"/>
              <a:t>使用）</a:t>
            </a:r>
            <a:r>
              <a:rPr lang="zh-CN" altLang="en-US" dirty="0" smtClean="0"/>
              <a:t>。</a:t>
            </a:r>
            <a:endParaRPr lang="en-US"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517219" y="1848995"/>
            <a:ext cx="4177119" cy="3693816"/>
          </a:xfrm>
          <a:prstGeom prst="rect">
            <a:avLst/>
          </a:prstGeom>
        </p:spPr>
      </p:pic>
    </p:spTree>
    <p:extLst>
      <p:ext uri="{BB962C8B-B14F-4D97-AF65-F5344CB8AC3E}">
        <p14:creationId xmlns:p14="http://schemas.microsoft.com/office/powerpoint/2010/main" val="498946736"/>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1.1.4  </a:t>
            </a:r>
            <a:r>
              <a:rPr lang="zh-CN" altLang="en-US" smtClean="0"/>
              <a:t>微型计算机</a:t>
            </a:r>
            <a:r>
              <a:rPr lang="zh-CN" altLang="en-US"/>
              <a:t>发展</a:t>
            </a:r>
          </a:p>
        </p:txBody>
      </p:sp>
      <p:sp>
        <p:nvSpPr>
          <p:cNvPr id="3" name="内容占位符 2"/>
          <p:cNvSpPr>
            <a:spLocks noGrp="1"/>
          </p:cNvSpPr>
          <p:nvPr>
            <p:ph idx="1"/>
          </p:nvPr>
        </p:nvSpPr>
        <p:spPr/>
        <p:txBody>
          <a:bodyPr>
            <a:normAutofit/>
          </a:bodyPr>
          <a:lstStyle/>
          <a:p>
            <a:r>
              <a:rPr lang="zh-CN" altLang="en-US" dirty="0"/>
              <a:t>牛郎星的发明带动了</a:t>
            </a:r>
            <a:r>
              <a:rPr lang="zh-CN" altLang="en-US" b="1" dirty="0">
                <a:solidFill>
                  <a:srgbClr val="C00000"/>
                </a:solidFill>
              </a:rPr>
              <a:t>微软</a:t>
            </a:r>
            <a:r>
              <a:rPr lang="zh-CN" altLang="en-US" dirty="0"/>
              <a:t>公司和</a:t>
            </a:r>
            <a:r>
              <a:rPr lang="zh-CN" altLang="en-US" b="1" dirty="0">
                <a:solidFill>
                  <a:srgbClr val="C00000"/>
                </a:solidFill>
              </a:rPr>
              <a:t>苹果</a:t>
            </a:r>
            <a:r>
              <a:rPr lang="zh-CN" altLang="en-US" dirty="0"/>
              <a:t>公司的成长。</a:t>
            </a:r>
          </a:p>
          <a:p>
            <a:endParaRPr lang="en-US" altLang="zh-CN" dirty="0" smtClean="0"/>
          </a:p>
          <a:p>
            <a:pPr marL="0" lvl="1" indent="0">
              <a:buNone/>
            </a:pPr>
            <a:r>
              <a:rPr lang="en-US" altLang="zh-CN" dirty="0"/>
              <a:t>【</a:t>
            </a:r>
            <a:r>
              <a:rPr lang="zh-CN" altLang="en-US" dirty="0"/>
              <a:t>扩展</a:t>
            </a:r>
            <a:r>
              <a:rPr lang="en-US" altLang="zh-CN" dirty="0"/>
              <a:t>】</a:t>
            </a:r>
            <a:r>
              <a:rPr lang="zh-CN" altLang="en-US" dirty="0" smtClean="0"/>
              <a:t>牛郎星</a:t>
            </a:r>
            <a:r>
              <a:rPr lang="zh-CN" altLang="en-US" dirty="0"/>
              <a:t>对我们的启发：</a:t>
            </a:r>
          </a:p>
          <a:p>
            <a:pPr lvl="2"/>
            <a:r>
              <a:rPr lang="zh-CN" altLang="en-US" dirty="0"/>
              <a:t>不要嘲笑创新产品</a:t>
            </a:r>
            <a:r>
              <a:rPr lang="zh-CN" altLang="en-US" dirty="0" smtClean="0"/>
              <a:t>，它可能</a:t>
            </a:r>
            <a:r>
              <a:rPr lang="zh-CN" altLang="en-US" dirty="0"/>
              <a:t>风靡世界。</a:t>
            </a:r>
          </a:p>
          <a:p>
            <a:pPr lvl="2"/>
            <a:r>
              <a:rPr lang="zh-CN" altLang="en-US" dirty="0"/>
              <a:t>挖掘市场需求是创新的开始。</a:t>
            </a:r>
          </a:p>
          <a:p>
            <a:pPr lvl="2"/>
            <a:r>
              <a:rPr lang="zh-CN" altLang="en-US" dirty="0"/>
              <a:t>集成也是一种创新。</a:t>
            </a:r>
          </a:p>
          <a:p>
            <a:pPr lvl="2"/>
            <a:r>
              <a:rPr lang="zh-CN" altLang="en-US" dirty="0"/>
              <a:t>微型化，量变引起质变的成功范例。</a:t>
            </a:r>
          </a:p>
          <a:p>
            <a:pPr lvl="2"/>
            <a:r>
              <a:rPr lang="zh-CN" altLang="en-US" dirty="0"/>
              <a:t>罗伯茨</a:t>
            </a:r>
            <a:r>
              <a:rPr lang="en-US" altLang="zh-CN" dirty="0" smtClean="0"/>
              <a:t>——</a:t>
            </a:r>
            <a:r>
              <a:rPr lang="zh-CN" altLang="en-US" dirty="0" smtClean="0"/>
              <a:t>草根也可以创造历史。</a:t>
            </a:r>
            <a:endParaRPr lang="zh-CN" altLang="en-US"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圆角矩形 4"/>
          <p:cNvSpPr/>
          <p:nvPr/>
        </p:nvSpPr>
        <p:spPr>
          <a:xfrm>
            <a:off x="4732775" y="4310742"/>
            <a:ext cx="4582048" cy="2126000"/>
          </a:xfrm>
          <a:prstGeom prst="round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latin typeface="微软雅黑" panose="020B0503020204020204" pitchFamily="34" charset="-122"/>
                <a:ea typeface="微软雅黑" panose="020B0503020204020204" pitchFamily="34" charset="-122"/>
              </a:rPr>
              <a:t>普通人也可以做出惊人的成绩，只要他不被那些先入为主的观念束缚。</a:t>
            </a:r>
            <a:endParaRPr lang="en-US" altLang="zh-CN" sz="2400" dirty="0">
              <a:latin typeface="微软雅黑" panose="020B0503020204020204" pitchFamily="34" charset="-122"/>
              <a:ea typeface="微软雅黑" panose="020B0503020204020204" pitchFamily="34" charset="-122"/>
            </a:endParaRPr>
          </a:p>
          <a:p>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查</a:t>
            </a:r>
            <a:r>
              <a:rPr lang="zh-CN" altLang="en-US" sz="2400" dirty="0">
                <a:latin typeface="微软雅黑" panose="020B0503020204020204" pitchFamily="34" charset="-122"/>
                <a:ea typeface="微软雅黑" panose="020B0503020204020204" pitchFamily="34" charset="-122"/>
              </a:rPr>
              <a:t>尔斯</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凯特</a:t>
            </a:r>
            <a:r>
              <a:rPr lang="zh-CN" altLang="en-US" sz="2400" dirty="0" smtClean="0">
                <a:latin typeface="微软雅黑" panose="020B0503020204020204" pitchFamily="34" charset="-122"/>
                <a:ea typeface="微软雅黑" panose="020B0503020204020204" pitchFamily="34" charset="-122"/>
              </a:rPr>
              <a:t>灵</a:t>
            </a:r>
            <a:endParaRPr lang="en-US" altLang="zh-CN" sz="2400" dirty="0" smtClean="0">
              <a:latin typeface="微软雅黑" panose="020B0503020204020204" pitchFamily="34" charset="-122"/>
              <a:ea typeface="微软雅黑" panose="020B0503020204020204" pitchFamily="34" charset="-122"/>
            </a:endParaRPr>
          </a:p>
          <a:p>
            <a:r>
              <a:rPr lang="zh-CN" altLang="en-US" sz="1600" dirty="0" smtClean="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美国通用汽车公司研发主管）</a:t>
            </a:r>
          </a:p>
        </p:txBody>
      </p:sp>
    </p:spTree>
    <p:extLst>
      <p:ext uri="{BB962C8B-B14F-4D97-AF65-F5344CB8AC3E}">
        <p14:creationId xmlns:p14="http://schemas.microsoft.com/office/powerpoint/2010/main" val="3735634786"/>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1.1.4  </a:t>
            </a:r>
            <a:r>
              <a:rPr lang="zh-CN" altLang="en-US" smtClean="0"/>
              <a:t>微型计算机</a:t>
            </a:r>
            <a:r>
              <a:rPr lang="zh-CN" altLang="en-US"/>
              <a:t>发展</a:t>
            </a:r>
          </a:p>
        </p:txBody>
      </p:sp>
      <p:sp>
        <p:nvSpPr>
          <p:cNvPr id="3" name="内容占位符 2"/>
          <p:cNvSpPr>
            <a:spLocks noGrp="1"/>
          </p:cNvSpPr>
          <p:nvPr>
            <p:ph idx="1"/>
          </p:nvPr>
        </p:nvSpPr>
        <p:spPr/>
        <p:txBody>
          <a:bodyPr>
            <a:normAutofit/>
          </a:bodyPr>
          <a:lstStyle/>
          <a:p>
            <a:pPr marL="0" indent="0">
              <a:buNone/>
            </a:pPr>
            <a:r>
              <a:rPr lang="en-US" altLang="zh-CN" b="1" smtClean="0"/>
              <a:t>3</a:t>
            </a:r>
            <a:r>
              <a:rPr lang="zh-CN" altLang="en-US" b="1" smtClean="0"/>
              <a:t>、</a:t>
            </a:r>
            <a:r>
              <a:rPr lang="zh-CN" altLang="zh-CN" b="1" smtClean="0"/>
              <a:t>苹果</a:t>
            </a:r>
            <a:r>
              <a:rPr lang="zh-CN" altLang="zh-CN" b="1"/>
              <a:t>微机</a:t>
            </a:r>
            <a:r>
              <a:rPr lang="en-US" altLang="zh-CN" b="1"/>
              <a:t>Apple II</a:t>
            </a:r>
            <a:endParaRPr lang="zh-CN" altLang="zh-CN"/>
          </a:p>
          <a:p>
            <a:pPr lvl="1"/>
            <a:endParaRPr lang="en-US" altLang="zh-CN" sz="1000" smtClean="0"/>
          </a:p>
          <a:p>
            <a:pPr lvl="1"/>
            <a:r>
              <a:rPr lang="en-US" altLang="zh-CN" smtClean="0"/>
              <a:t>1976</a:t>
            </a:r>
            <a:r>
              <a:rPr lang="zh-CN" altLang="zh-CN"/>
              <a:t>年</a:t>
            </a:r>
            <a:r>
              <a:rPr lang="zh-CN" altLang="zh-CN" smtClean="0"/>
              <a:t>，斯蒂夫</a:t>
            </a:r>
            <a:r>
              <a:rPr lang="en-US" altLang="zh-CN"/>
              <a:t>·</a:t>
            </a:r>
            <a:r>
              <a:rPr lang="zh-CN" altLang="zh-CN" smtClean="0"/>
              <a:t>乔布斯在</a:t>
            </a:r>
            <a:r>
              <a:rPr lang="zh-CN" altLang="zh-CN"/>
              <a:t>家庭</a:t>
            </a:r>
            <a:r>
              <a:rPr lang="zh-CN" altLang="zh-CN" smtClean="0"/>
              <a:t>汽车库开发了</a:t>
            </a:r>
            <a:r>
              <a:rPr lang="en-US" altLang="zh-CN"/>
              <a:t>Apple </a:t>
            </a:r>
            <a:r>
              <a:rPr lang="en-US" altLang="zh-CN" smtClean="0"/>
              <a:t>I</a:t>
            </a:r>
            <a:r>
              <a:rPr lang="zh-CN" altLang="zh-CN" smtClean="0"/>
              <a:t>微机。</a:t>
            </a:r>
            <a:endParaRPr lang="en-US" altLang="zh-CN" smtClean="0"/>
          </a:p>
          <a:p>
            <a:pPr lvl="1"/>
            <a:r>
              <a:rPr lang="en-US" altLang="zh-CN" smtClean="0"/>
              <a:t>1977</a:t>
            </a:r>
            <a:r>
              <a:rPr lang="zh-CN" altLang="zh-CN"/>
              <a:t>年，乔布斯</a:t>
            </a:r>
            <a:r>
              <a:rPr lang="zh-CN" altLang="zh-CN" smtClean="0"/>
              <a:t>推出</a:t>
            </a:r>
            <a:r>
              <a:rPr lang="en-US" altLang="zh-CN" smtClean="0"/>
              <a:t>Apple II</a:t>
            </a:r>
            <a:r>
              <a:rPr lang="zh-CN" altLang="en-US" smtClean="0"/>
              <a:t>微机</a:t>
            </a:r>
            <a:r>
              <a:rPr lang="zh-CN" altLang="zh-CN" smtClean="0"/>
              <a:t>，计算机进入了黄金时代</a:t>
            </a:r>
            <a:r>
              <a:rPr lang="zh-CN" altLang="zh-CN"/>
              <a:t>。</a:t>
            </a:r>
          </a:p>
          <a:p>
            <a:pPr lvl="1"/>
            <a:r>
              <a:rPr lang="en-US" altLang="zh-CN" smtClean="0"/>
              <a:t>1978</a:t>
            </a:r>
            <a:r>
              <a:rPr lang="zh-CN" altLang="zh-CN"/>
              <a:t>年苹果公司股票上市，</a:t>
            </a:r>
            <a:r>
              <a:rPr lang="en-US" altLang="zh-CN"/>
              <a:t>3</a:t>
            </a:r>
            <a:r>
              <a:rPr lang="zh-CN" altLang="zh-CN"/>
              <a:t>周内</a:t>
            </a:r>
            <a:r>
              <a:rPr lang="zh-CN" altLang="zh-CN" smtClean="0"/>
              <a:t>股票总值</a:t>
            </a:r>
            <a:r>
              <a:rPr lang="zh-CN" altLang="zh-CN"/>
              <a:t>超过了福特汽车</a:t>
            </a:r>
            <a:r>
              <a:rPr lang="zh-CN" altLang="zh-CN" smtClean="0"/>
              <a:t>公司。</a:t>
            </a:r>
            <a:endParaRPr lang="en-US" altLang="zh-CN" smtClean="0"/>
          </a:p>
          <a:p>
            <a:pPr lvl="1"/>
            <a:endParaRPr lang="en-US" altLang="zh-CN" sz="1000"/>
          </a:p>
          <a:p>
            <a:pPr lvl="1"/>
            <a:r>
              <a:rPr lang="en-US" altLang="zh-CN"/>
              <a:t>Apple II</a:t>
            </a:r>
            <a:r>
              <a:rPr lang="zh-CN" altLang="en-US" smtClean="0"/>
              <a:t>微机技术参数</a:t>
            </a:r>
            <a:endParaRPr lang="arn-CL" altLang="zh-CN" smtClean="0"/>
          </a:p>
          <a:p>
            <a:pPr lvl="2"/>
            <a:r>
              <a:rPr lang="arn-CL" altLang="zh-CN" smtClean="0"/>
              <a:t>CPU</a:t>
            </a:r>
            <a:r>
              <a:rPr lang="zh-CN" altLang="arn-CL"/>
              <a:t>：</a:t>
            </a:r>
            <a:r>
              <a:rPr lang="arn-CL" altLang="zh-CN"/>
              <a:t>Motorola M6502</a:t>
            </a:r>
            <a:r>
              <a:rPr lang="zh-CN" altLang="arn-CL"/>
              <a:t>（</a:t>
            </a:r>
            <a:r>
              <a:rPr lang="arn-CL" altLang="zh-CN"/>
              <a:t>8</a:t>
            </a:r>
            <a:r>
              <a:rPr lang="zh-CN" altLang="en-US"/>
              <a:t>位）</a:t>
            </a:r>
          </a:p>
          <a:p>
            <a:pPr lvl="2"/>
            <a:r>
              <a:rPr lang="zh-CN" altLang="en-US"/>
              <a:t>主频：</a:t>
            </a:r>
            <a:r>
              <a:rPr lang="en-US" altLang="zh-CN"/>
              <a:t>4</a:t>
            </a:r>
            <a:r>
              <a:rPr lang="arn-CL" altLang="zh-CN"/>
              <a:t>MHz</a:t>
            </a:r>
          </a:p>
          <a:p>
            <a:pPr lvl="2"/>
            <a:r>
              <a:rPr lang="zh-CN" altLang="en-US"/>
              <a:t>速度：</a:t>
            </a:r>
            <a:r>
              <a:rPr lang="en-US" altLang="zh-CN"/>
              <a:t>50</a:t>
            </a:r>
            <a:r>
              <a:rPr lang="zh-CN" altLang="en-US"/>
              <a:t>万次</a:t>
            </a:r>
            <a:r>
              <a:rPr lang="en-US" altLang="zh-CN"/>
              <a:t>/</a:t>
            </a:r>
            <a:r>
              <a:rPr lang="zh-CN" altLang="en-US"/>
              <a:t>秒</a:t>
            </a:r>
          </a:p>
          <a:p>
            <a:pPr lvl="2"/>
            <a:r>
              <a:rPr lang="arn-CL" altLang="zh-CN"/>
              <a:t>DRAM</a:t>
            </a:r>
            <a:r>
              <a:rPr lang="zh-CN" altLang="arn-CL"/>
              <a:t>：</a:t>
            </a:r>
            <a:r>
              <a:rPr lang="arn-CL" altLang="zh-CN"/>
              <a:t>64KB</a:t>
            </a:r>
          </a:p>
          <a:p>
            <a:pPr lvl="2"/>
            <a:r>
              <a:rPr lang="arn-CL" altLang="zh-CN"/>
              <a:t>ROM</a:t>
            </a:r>
            <a:r>
              <a:rPr lang="zh-CN" altLang="arn-CL"/>
              <a:t>：</a:t>
            </a:r>
            <a:r>
              <a:rPr lang="arn-CL" altLang="zh-CN"/>
              <a:t>16KB</a:t>
            </a:r>
            <a:r>
              <a:rPr lang="zh-CN" altLang="arn-CL"/>
              <a:t>（</a:t>
            </a:r>
            <a:r>
              <a:rPr lang="zh-CN" altLang="en-US"/>
              <a:t>固化</a:t>
            </a:r>
            <a:r>
              <a:rPr lang="arn-CL" altLang="zh-CN"/>
              <a:t>BASIC</a:t>
            </a:r>
            <a:r>
              <a:rPr lang="zh-CN" altLang="arn-CL"/>
              <a:t>）</a:t>
            </a:r>
          </a:p>
          <a:p>
            <a:pPr lvl="2"/>
            <a:r>
              <a:rPr lang="zh-CN" altLang="en-US"/>
              <a:t>视频：</a:t>
            </a:r>
            <a:r>
              <a:rPr lang="en-US" altLang="zh-CN"/>
              <a:t>80</a:t>
            </a:r>
            <a:r>
              <a:rPr lang="arn-CL" altLang="zh-CN"/>
              <a:t>x25</a:t>
            </a:r>
            <a:r>
              <a:rPr lang="zh-CN" altLang="en-US"/>
              <a:t>行字符</a:t>
            </a:r>
          </a:p>
          <a:p>
            <a:pPr lvl="2"/>
            <a:r>
              <a:rPr lang="zh-CN" altLang="en-US"/>
              <a:t>外设：键盘</a:t>
            </a:r>
          </a:p>
          <a:p>
            <a:pPr lvl="2"/>
            <a:r>
              <a:rPr lang="zh-CN" altLang="en-US"/>
              <a:t>售价：</a:t>
            </a:r>
            <a:r>
              <a:rPr lang="en-US" altLang="zh-CN"/>
              <a:t>1 300</a:t>
            </a:r>
            <a:r>
              <a:rPr lang="zh-CN" altLang="en-US"/>
              <a:t>美元</a:t>
            </a:r>
          </a:p>
          <a:p>
            <a:pPr lvl="1"/>
            <a:endParaRPr lang="zh-CN" altLang="zh-CN"/>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66390" y="2560526"/>
            <a:ext cx="5163879" cy="3511438"/>
          </a:xfrm>
          <a:prstGeom prst="rect">
            <a:avLst/>
          </a:prstGeom>
        </p:spPr>
      </p:pic>
    </p:spTree>
    <p:extLst>
      <p:ext uri="{BB962C8B-B14F-4D97-AF65-F5344CB8AC3E}">
        <p14:creationId xmlns:p14="http://schemas.microsoft.com/office/powerpoint/2010/main" val="498946736"/>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1.1.4  </a:t>
            </a:r>
            <a:r>
              <a:rPr lang="zh-CN" altLang="en-US" smtClean="0"/>
              <a:t>微型计算机</a:t>
            </a:r>
            <a:r>
              <a:rPr lang="zh-CN" altLang="en-US"/>
              <a:t>发展</a:t>
            </a:r>
          </a:p>
        </p:txBody>
      </p:sp>
      <p:sp>
        <p:nvSpPr>
          <p:cNvPr id="3" name="内容占位符 2"/>
          <p:cNvSpPr>
            <a:spLocks noGrp="1"/>
          </p:cNvSpPr>
          <p:nvPr>
            <p:ph idx="1"/>
          </p:nvPr>
        </p:nvSpPr>
        <p:spPr/>
        <p:txBody>
          <a:bodyPr>
            <a:normAutofit/>
          </a:bodyPr>
          <a:lstStyle/>
          <a:p>
            <a:pPr marL="0" lvl="1" indent="0">
              <a:buNone/>
            </a:pPr>
            <a:r>
              <a:rPr lang="en-US" altLang="zh-CN" dirty="0" smtClean="0"/>
              <a:t>【</a:t>
            </a:r>
            <a:r>
              <a:rPr lang="zh-CN" altLang="en-US" dirty="0" smtClean="0"/>
              <a:t>例</a:t>
            </a:r>
            <a:r>
              <a:rPr lang="en-US" altLang="zh-CN" dirty="0" smtClean="0"/>
              <a:t>】</a:t>
            </a:r>
            <a:r>
              <a:rPr lang="zh-CN" altLang="en-US" dirty="0" smtClean="0"/>
              <a:t>苹果计算机的发展</a:t>
            </a:r>
            <a:endParaRPr lang="zh-CN" altLang="en-US"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0375" y="1095006"/>
            <a:ext cx="11171644" cy="4815700"/>
          </a:xfrm>
          <a:prstGeom prst="rect">
            <a:avLst/>
          </a:prstGeom>
        </p:spPr>
      </p:pic>
    </p:spTree>
    <p:extLst>
      <p:ext uri="{BB962C8B-B14F-4D97-AF65-F5344CB8AC3E}">
        <p14:creationId xmlns:p14="http://schemas.microsoft.com/office/powerpoint/2010/main" val="498946736"/>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1.1.1  </a:t>
            </a:r>
            <a:r>
              <a:rPr lang="zh-CN" altLang="en-US" smtClean="0"/>
              <a:t>早期的计算工具</a:t>
            </a:r>
            <a:endParaRPr lang="zh-CN" altLang="en-US"/>
          </a:p>
        </p:txBody>
      </p:sp>
      <p:sp>
        <p:nvSpPr>
          <p:cNvPr id="3" name="内容占位符 2"/>
          <p:cNvSpPr>
            <a:spLocks noGrp="1"/>
          </p:cNvSpPr>
          <p:nvPr>
            <p:ph idx="1"/>
          </p:nvPr>
        </p:nvSpPr>
        <p:spPr/>
        <p:txBody>
          <a:bodyPr>
            <a:normAutofit/>
          </a:bodyPr>
          <a:lstStyle/>
          <a:p>
            <a:r>
              <a:rPr lang="zh-CN" altLang="en-US" smtClean="0"/>
              <a:t>计算技术是</a:t>
            </a:r>
            <a:r>
              <a:rPr lang="zh-CN" altLang="en-US"/>
              <a:t>人类文明史的一个缩影</a:t>
            </a:r>
            <a:r>
              <a:rPr lang="zh-CN" altLang="en-US" smtClean="0"/>
              <a:t>。</a:t>
            </a:r>
            <a:endParaRPr lang="en-US" altLang="zh-CN" smtClean="0"/>
          </a:p>
          <a:p>
            <a:endParaRPr lang="en-US" altLang="zh-CN" smtClean="0"/>
          </a:p>
          <a:p>
            <a:r>
              <a:rPr lang="zh-CN" altLang="en-US" smtClean="0"/>
              <a:t>计算机发展历程</a:t>
            </a:r>
            <a:endParaRPr lang="zh-CN" altLang="en-US"/>
          </a:p>
        </p:txBody>
      </p:sp>
      <p:graphicFrame>
        <p:nvGraphicFramePr>
          <p:cNvPr id="5" name="图示 4"/>
          <p:cNvGraphicFramePr/>
          <p:nvPr>
            <p:extLst>
              <p:ext uri="{D42A27DB-BD31-4B8C-83A1-F6EECF244321}">
                <p14:modId xmlns:p14="http://schemas.microsoft.com/office/powerpoint/2010/main" val="2746456322"/>
              </p:ext>
            </p:extLst>
          </p:nvPr>
        </p:nvGraphicFramePr>
        <p:xfrm>
          <a:off x="685800" y="1130299"/>
          <a:ext cx="11010900" cy="33909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图片 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62661" y="3925406"/>
            <a:ext cx="10807453" cy="1677951"/>
          </a:xfrm>
          <a:prstGeom prst="rect">
            <a:avLst/>
          </a:prstGeom>
        </p:spPr>
      </p:pic>
    </p:spTree>
    <p:extLst>
      <p:ext uri="{BB962C8B-B14F-4D97-AF65-F5344CB8AC3E}">
        <p14:creationId xmlns:p14="http://schemas.microsoft.com/office/powerpoint/2010/main" val="3027130534"/>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1.1.4  </a:t>
            </a:r>
            <a:r>
              <a:rPr lang="zh-CN" altLang="en-US" smtClean="0"/>
              <a:t>微型计算机</a:t>
            </a:r>
            <a:r>
              <a:rPr lang="zh-CN" altLang="en-US"/>
              <a:t>发展</a:t>
            </a:r>
          </a:p>
        </p:txBody>
      </p:sp>
      <p:sp>
        <p:nvSpPr>
          <p:cNvPr id="3" name="内容占位符 2"/>
          <p:cNvSpPr>
            <a:spLocks noGrp="1"/>
          </p:cNvSpPr>
          <p:nvPr>
            <p:ph idx="1"/>
          </p:nvPr>
        </p:nvSpPr>
        <p:spPr/>
        <p:txBody>
          <a:bodyPr>
            <a:normAutofit/>
          </a:bodyPr>
          <a:lstStyle/>
          <a:p>
            <a:pPr marL="0" indent="0">
              <a:buNone/>
            </a:pPr>
            <a:r>
              <a:rPr lang="en-US" altLang="zh-CN" b="1" smtClean="0"/>
              <a:t>4</a:t>
            </a:r>
            <a:r>
              <a:rPr lang="zh-CN" altLang="en-US" b="1" smtClean="0"/>
              <a:t>、个人计算机</a:t>
            </a:r>
            <a:r>
              <a:rPr lang="en-US" altLang="zh-CN" b="1"/>
              <a:t>IBM PC 5150</a:t>
            </a:r>
          </a:p>
          <a:p>
            <a:pPr lvl="1"/>
            <a:endParaRPr lang="en-US" altLang="zh-CN" sz="1000" smtClean="0"/>
          </a:p>
          <a:p>
            <a:pPr lvl="1"/>
            <a:r>
              <a:rPr lang="en-US" altLang="zh-CN" smtClean="0"/>
              <a:t>1981</a:t>
            </a:r>
            <a:r>
              <a:rPr lang="zh-CN" altLang="en-US" smtClean="0"/>
              <a:t>年，</a:t>
            </a:r>
            <a:r>
              <a:rPr lang="en-US" altLang="zh-CN"/>
              <a:t>IBM</a:t>
            </a:r>
            <a:r>
              <a:rPr lang="zh-CN" altLang="en-US"/>
              <a:t>公司推出了第一台</a:t>
            </a:r>
            <a:r>
              <a:rPr lang="en-US" altLang="zh-CN"/>
              <a:t>16</a:t>
            </a:r>
            <a:r>
              <a:rPr lang="zh-CN" altLang="en-US"/>
              <a:t>位个人计算机</a:t>
            </a:r>
            <a:r>
              <a:rPr lang="en-US" altLang="zh-CN"/>
              <a:t>IBM PC </a:t>
            </a:r>
            <a:r>
              <a:rPr lang="en-US" altLang="zh-CN" smtClean="0"/>
              <a:t>5150</a:t>
            </a:r>
            <a:r>
              <a:rPr lang="zh-CN" altLang="en-US" smtClean="0"/>
              <a:t>。</a:t>
            </a:r>
            <a:endParaRPr lang="en-US" altLang="zh-CN" smtClean="0"/>
          </a:p>
          <a:p>
            <a:pPr lvl="1"/>
            <a:r>
              <a:rPr lang="zh-CN" altLang="en-US" smtClean="0"/>
              <a:t>微机突破了为计算机</a:t>
            </a:r>
            <a:r>
              <a:rPr lang="zh-CN" altLang="en-US"/>
              <a:t>爱好者使用的状况，迅速普及到工程</a:t>
            </a:r>
            <a:r>
              <a:rPr lang="zh-CN" altLang="en-US" smtClean="0"/>
              <a:t>技术和</a:t>
            </a:r>
            <a:r>
              <a:rPr lang="zh-CN" altLang="en-US"/>
              <a:t>商业领域</a:t>
            </a:r>
            <a:r>
              <a:rPr lang="zh-CN" altLang="en-US" smtClean="0"/>
              <a:t>。</a:t>
            </a:r>
            <a:endParaRPr lang="en-US" altLang="zh-CN" smtClean="0"/>
          </a:p>
          <a:p>
            <a:pPr lvl="1"/>
            <a:endParaRPr lang="en-US" altLang="zh-CN"/>
          </a:p>
          <a:p>
            <a:pPr lvl="1"/>
            <a:r>
              <a:rPr lang="en-US" altLang="zh-CN" smtClean="0"/>
              <a:t>IBM PC 5150</a:t>
            </a:r>
            <a:r>
              <a:rPr lang="zh-CN" altLang="en-US" smtClean="0"/>
              <a:t>技术</a:t>
            </a:r>
            <a:r>
              <a:rPr lang="zh-CN" altLang="en-US"/>
              <a:t>参数</a:t>
            </a:r>
            <a:endParaRPr lang="arn-CL" altLang="zh-CN"/>
          </a:p>
          <a:p>
            <a:pPr lvl="2"/>
            <a:r>
              <a:rPr lang="arn-CL" altLang="zh-CN" smtClean="0"/>
              <a:t>CPU</a:t>
            </a:r>
            <a:r>
              <a:rPr lang="zh-CN" altLang="arn-CL"/>
              <a:t>：</a:t>
            </a:r>
            <a:r>
              <a:rPr lang="arn-CL" altLang="zh-CN"/>
              <a:t>Intel 8088</a:t>
            </a:r>
            <a:r>
              <a:rPr lang="zh-CN" altLang="arn-CL"/>
              <a:t>（</a:t>
            </a:r>
            <a:r>
              <a:rPr lang="arn-CL" altLang="zh-CN"/>
              <a:t>16</a:t>
            </a:r>
            <a:r>
              <a:rPr lang="zh-CN" altLang="en-US"/>
              <a:t>位）</a:t>
            </a:r>
          </a:p>
          <a:p>
            <a:pPr lvl="2"/>
            <a:r>
              <a:rPr lang="zh-CN" altLang="en-US"/>
              <a:t>频率：</a:t>
            </a:r>
            <a:r>
              <a:rPr lang="en-US" altLang="zh-CN"/>
              <a:t>4.77</a:t>
            </a:r>
            <a:r>
              <a:rPr lang="arn-CL" altLang="zh-CN"/>
              <a:t>MHz</a:t>
            </a:r>
          </a:p>
          <a:p>
            <a:pPr lvl="2"/>
            <a:r>
              <a:rPr lang="zh-CN" altLang="en-US"/>
              <a:t>内存：</a:t>
            </a:r>
            <a:r>
              <a:rPr lang="en-US" altLang="zh-CN"/>
              <a:t>16</a:t>
            </a:r>
            <a:r>
              <a:rPr lang="arn-CL" altLang="zh-CN"/>
              <a:t>KB</a:t>
            </a:r>
          </a:p>
          <a:p>
            <a:pPr lvl="2"/>
            <a:r>
              <a:rPr lang="zh-CN" altLang="en-US"/>
              <a:t>软驱：</a:t>
            </a:r>
            <a:r>
              <a:rPr lang="en-US" altLang="zh-CN"/>
              <a:t>160</a:t>
            </a:r>
            <a:r>
              <a:rPr lang="arn-CL" altLang="zh-CN"/>
              <a:t>KB  5.25</a:t>
            </a:r>
            <a:r>
              <a:rPr lang="zh-CN" altLang="en-US"/>
              <a:t>英寸</a:t>
            </a:r>
          </a:p>
          <a:p>
            <a:pPr lvl="2"/>
            <a:r>
              <a:rPr lang="zh-CN" altLang="en-US"/>
              <a:t>显示器：单色</a:t>
            </a:r>
            <a:r>
              <a:rPr lang="en-US" altLang="zh-CN"/>
              <a:t>11.5</a:t>
            </a:r>
            <a:r>
              <a:rPr lang="zh-CN" altLang="en-US"/>
              <a:t>英寸</a:t>
            </a:r>
          </a:p>
          <a:p>
            <a:pPr lvl="2"/>
            <a:r>
              <a:rPr lang="zh-CN" altLang="en-US"/>
              <a:t>操作系统：</a:t>
            </a:r>
            <a:r>
              <a:rPr lang="arn-CL" altLang="zh-CN"/>
              <a:t>MS-DOS 1.0</a:t>
            </a:r>
          </a:p>
          <a:p>
            <a:pPr lvl="2"/>
            <a:r>
              <a:rPr lang="zh-CN" altLang="en-US"/>
              <a:t>价格：</a:t>
            </a:r>
            <a:r>
              <a:rPr lang="en-US" altLang="zh-CN"/>
              <a:t>3 045</a:t>
            </a:r>
            <a:r>
              <a:rPr lang="zh-CN" altLang="en-US"/>
              <a:t>美元</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76602" y="2030746"/>
            <a:ext cx="5258243" cy="4301283"/>
          </a:xfrm>
          <a:prstGeom prst="rect">
            <a:avLst/>
          </a:prstGeom>
        </p:spPr>
      </p:pic>
    </p:spTree>
    <p:extLst>
      <p:ext uri="{BB962C8B-B14F-4D97-AF65-F5344CB8AC3E}">
        <p14:creationId xmlns:p14="http://schemas.microsoft.com/office/powerpoint/2010/main" val="498946736"/>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03228" y="1066726"/>
            <a:ext cx="8939028" cy="5006596"/>
          </a:xfrm>
          <a:prstGeom prst="rect">
            <a:avLst/>
          </a:prstGeom>
        </p:spPr>
      </p:pic>
      <p:sp>
        <p:nvSpPr>
          <p:cNvPr id="2" name="标题 1"/>
          <p:cNvSpPr>
            <a:spLocks noGrp="1"/>
          </p:cNvSpPr>
          <p:nvPr>
            <p:ph type="title"/>
          </p:nvPr>
        </p:nvSpPr>
        <p:spPr/>
        <p:txBody>
          <a:bodyPr/>
          <a:lstStyle/>
          <a:p>
            <a:r>
              <a:rPr lang="en-US" altLang="zh-CN" smtClean="0"/>
              <a:t>1.1.4  </a:t>
            </a:r>
            <a:r>
              <a:rPr lang="zh-CN" altLang="en-US" smtClean="0"/>
              <a:t>微型计算机</a:t>
            </a:r>
            <a:r>
              <a:rPr lang="zh-CN" altLang="en-US"/>
              <a:t>发展</a:t>
            </a:r>
          </a:p>
        </p:txBody>
      </p:sp>
      <p:sp>
        <p:nvSpPr>
          <p:cNvPr id="3" name="内容占位符 2"/>
          <p:cNvSpPr>
            <a:spLocks noGrp="1"/>
          </p:cNvSpPr>
          <p:nvPr>
            <p:ph idx="1"/>
          </p:nvPr>
        </p:nvSpPr>
        <p:spPr/>
        <p:txBody>
          <a:bodyPr>
            <a:normAutofit/>
          </a:bodyPr>
          <a:lstStyle/>
          <a:p>
            <a:pPr marL="0" lvl="1" indent="0">
              <a:buNone/>
            </a:pPr>
            <a:r>
              <a:rPr lang="en-US" altLang="zh-CN" dirty="0" smtClean="0"/>
              <a:t>【</a:t>
            </a:r>
            <a:r>
              <a:rPr lang="zh-CN" altLang="en-US" dirty="0" smtClean="0"/>
              <a:t>例</a:t>
            </a:r>
            <a:r>
              <a:rPr lang="en-US" altLang="zh-CN" dirty="0" smtClean="0"/>
              <a:t>】 </a:t>
            </a:r>
            <a:r>
              <a:rPr lang="arn-CL" altLang="zh-CN" dirty="0" smtClean="0"/>
              <a:t>IBM </a:t>
            </a:r>
            <a:r>
              <a:rPr lang="arn-CL" altLang="zh-CN" dirty="0"/>
              <a:t>PC 5150</a:t>
            </a:r>
            <a:r>
              <a:rPr lang="zh-CN" altLang="en-US" dirty="0"/>
              <a:t>主板（</a:t>
            </a:r>
            <a:r>
              <a:rPr lang="en-US" altLang="zh-CN" dirty="0"/>
              <a:t>1981</a:t>
            </a:r>
            <a:r>
              <a:rPr lang="zh-CN" altLang="en-US" dirty="0"/>
              <a:t>年）</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498946736"/>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1.1.4  </a:t>
            </a:r>
            <a:r>
              <a:rPr lang="zh-CN" altLang="en-US" smtClean="0"/>
              <a:t>微型计算机</a:t>
            </a:r>
            <a:r>
              <a:rPr lang="zh-CN" altLang="en-US"/>
              <a:t>发展</a:t>
            </a:r>
          </a:p>
        </p:txBody>
      </p:sp>
      <p:sp>
        <p:nvSpPr>
          <p:cNvPr id="3" name="内容占位符 2"/>
          <p:cNvSpPr>
            <a:spLocks noGrp="1"/>
          </p:cNvSpPr>
          <p:nvPr>
            <p:ph idx="1"/>
          </p:nvPr>
        </p:nvSpPr>
        <p:spPr/>
        <p:txBody>
          <a:bodyPr>
            <a:normAutofit/>
          </a:bodyPr>
          <a:lstStyle/>
          <a:p>
            <a:pPr marL="0" indent="0" algn="ctr">
              <a:buNone/>
            </a:pPr>
            <a:r>
              <a:rPr lang="zh-CN" altLang="en-US" sz="2400" dirty="0" smtClean="0"/>
              <a:t>表：第一</a:t>
            </a:r>
            <a:r>
              <a:rPr lang="zh-CN" altLang="en-US" sz="2400" dirty="0"/>
              <a:t>台</a:t>
            </a:r>
            <a:r>
              <a:rPr lang="en-US" altLang="zh-CN" sz="2400" dirty="0"/>
              <a:t>PC</a:t>
            </a:r>
            <a:r>
              <a:rPr lang="zh-CN" altLang="en-US" sz="2400" dirty="0"/>
              <a:t>与目前</a:t>
            </a:r>
            <a:r>
              <a:rPr lang="en-US" altLang="zh-CN" sz="2400" dirty="0"/>
              <a:t>PC</a:t>
            </a:r>
            <a:r>
              <a:rPr lang="zh-CN" altLang="en-US" sz="2400" dirty="0"/>
              <a:t>的性能比较</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5" name="表格 4"/>
          <p:cNvGraphicFramePr>
            <a:graphicFrameLocks noGrp="1"/>
          </p:cNvGraphicFramePr>
          <p:nvPr>
            <p:extLst>
              <p:ext uri="{D42A27DB-BD31-4B8C-83A1-F6EECF244321}">
                <p14:modId xmlns:p14="http://schemas.microsoft.com/office/powerpoint/2010/main" val="3767964450"/>
              </p:ext>
            </p:extLst>
          </p:nvPr>
        </p:nvGraphicFramePr>
        <p:xfrm>
          <a:off x="0" y="1244006"/>
          <a:ext cx="12181367" cy="5614000"/>
        </p:xfrm>
        <a:graphic>
          <a:graphicData uri="http://schemas.openxmlformats.org/drawingml/2006/table">
            <a:tbl>
              <a:tblPr>
                <a:tableStyleId>{5C22544A-7EE6-4342-B048-85BDC9FD1C3A}</a:tableStyleId>
              </a:tblPr>
              <a:tblGrid>
                <a:gridCol w="2391057"/>
                <a:gridCol w="4335668"/>
                <a:gridCol w="5454642"/>
              </a:tblGrid>
              <a:tr h="350875">
                <a:tc>
                  <a:txBody>
                    <a:bodyPr/>
                    <a:lstStyle/>
                    <a:p>
                      <a:pPr indent="114935" algn="ctr">
                        <a:spcAft>
                          <a:spcPts val="0"/>
                        </a:spcAft>
                      </a:pPr>
                      <a:r>
                        <a:rPr lang="zh-CN" sz="2000" b="1" kern="100" dirty="0">
                          <a:solidFill>
                            <a:srgbClr val="FFFF00"/>
                          </a:solidFill>
                          <a:effectLst/>
                          <a:latin typeface="微软雅黑" panose="020B0503020204020204" pitchFamily="34" charset="-122"/>
                          <a:ea typeface="微软雅黑" panose="020B0503020204020204" pitchFamily="34" charset="-122"/>
                        </a:rPr>
                        <a:t>技术指标</a:t>
                      </a:r>
                    </a:p>
                  </a:txBody>
                  <a:tcPr marL="68580" marR="68580" marT="0" marB="0">
                    <a:solidFill>
                      <a:srgbClr val="0000FF"/>
                    </a:solidFill>
                  </a:tcPr>
                </a:tc>
                <a:tc gridSpan="2">
                  <a:txBody>
                    <a:bodyPr/>
                    <a:lstStyle/>
                    <a:p>
                      <a:pPr algn="ctr">
                        <a:spcAft>
                          <a:spcPts val="0"/>
                        </a:spcAft>
                      </a:pPr>
                      <a:r>
                        <a:rPr lang="zh-CN" sz="2000" b="1" kern="100" dirty="0">
                          <a:solidFill>
                            <a:srgbClr val="FFFF00"/>
                          </a:solidFill>
                          <a:effectLst/>
                          <a:latin typeface="微软雅黑" panose="020B0503020204020204" pitchFamily="34" charset="-122"/>
                          <a:ea typeface="微软雅黑" panose="020B0503020204020204" pitchFamily="34" charset="-122"/>
                        </a:rPr>
                        <a:t>技</a:t>
                      </a:r>
                      <a:r>
                        <a:rPr lang="en-US" sz="2000" b="1" kern="100" dirty="0">
                          <a:solidFill>
                            <a:srgbClr val="FFFF00"/>
                          </a:solidFill>
                          <a:effectLst/>
                          <a:latin typeface="微软雅黑" panose="020B0503020204020204" pitchFamily="34" charset="-122"/>
                          <a:ea typeface="微软雅黑" panose="020B0503020204020204" pitchFamily="34" charset="-122"/>
                        </a:rPr>
                        <a:t>        </a:t>
                      </a:r>
                      <a:r>
                        <a:rPr lang="zh-CN" sz="2000" b="1" kern="100" dirty="0">
                          <a:solidFill>
                            <a:srgbClr val="FFFF00"/>
                          </a:solidFill>
                          <a:effectLst/>
                          <a:latin typeface="微软雅黑" panose="020B0503020204020204" pitchFamily="34" charset="-122"/>
                          <a:ea typeface="微软雅黑" panose="020B0503020204020204" pitchFamily="34" charset="-122"/>
                        </a:rPr>
                        <a:t>术</a:t>
                      </a:r>
                      <a:r>
                        <a:rPr lang="en-US" sz="2000" b="1" kern="100" dirty="0">
                          <a:solidFill>
                            <a:srgbClr val="FFFF00"/>
                          </a:solidFill>
                          <a:effectLst/>
                          <a:latin typeface="微软雅黑" panose="020B0503020204020204" pitchFamily="34" charset="-122"/>
                          <a:ea typeface="微软雅黑" panose="020B0503020204020204" pitchFamily="34" charset="-122"/>
                        </a:rPr>
                        <a:t>        </a:t>
                      </a:r>
                      <a:r>
                        <a:rPr lang="zh-CN" sz="2000" b="1" kern="100" dirty="0">
                          <a:solidFill>
                            <a:srgbClr val="FFFF00"/>
                          </a:solidFill>
                          <a:effectLst/>
                          <a:latin typeface="微软雅黑" panose="020B0503020204020204" pitchFamily="34" charset="-122"/>
                          <a:ea typeface="微软雅黑" panose="020B0503020204020204" pitchFamily="34" charset="-122"/>
                        </a:rPr>
                        <a:t>参</a:t>
                      </a:r>
                      <a:r>
                        <a:rPr lang="en-US" sz="2000" b="1" kern="100" dirty="0">
                          <a:solidFill>
                            <a:srgbClr val="FFFF00"/>
                          </a:solidFill>
                          <a:effectLst/>
                          <a:latin typeface="微软雅黑" panose="020B0503020204020204" pitchFamily="34" charset="-122"/>
                          <a:ea typeface="微软雅黑" panose="020B0503020204020204" pitchFamily="34" charset="-122"/>
                        </a:rPr>
                        <a:t>        </a:t>
                      </a:r>
                      <a:r>
                        <a:rPr lang="zh-CN" sz="2000" b="1" kern="100" dirty="0">
                          <a:solidFill>
                            <a:srgbClr val="FFFF00"/>
                          </a:solidFill>
                          <a:effectLst/>
                          <a:latin typeface="微软雅黑" panose="020B0503020204020204" pitchFamily="34" charset="-122"/>
                          <a:ea typeface="微软雅黑" panose="020B0503020204020204" pitchFamily="34" charset="-122"/>
                        </a:rPr>
                        <a:t>数</a:t>
                      </a:r>
                    </a:p>
                  </a:txBody>
                  <a:tcPr marL="68580" marR="68580" marT="0" marB="0">
                    <a:solidFill>
                      <a:srgbClr val="0000FF"/>
                    </a:solidFill>
                  </a:tcPr>
                </a:tc>
                <a:tc hMerge="1">
                  <a:txBody>
                    <a:bodyPr/>
                    <a:lstStyle/>
                    <a:p>
                      <a:endParaRPr lang="zh-CN" altLang="en-US"/>
                    </a:p>
                  </a:txBody>
                  <a:tcPr/>
                </a:tc>
              </a:tr>
              <a:tr h="350875">
                <a:tc>
                  <a:txBody>
                    <a:bodyPr/>
                    <a:lstStyle/>
                    <a:p>
                      <a:pPr marL="133350" algn="ctr">
                        <a:spcAft>
                          <a:spcPts val="0"/>
                        </a:spcAft>
                      </a:pPr>
                      <a:r>
                        <a:rPr lang="zh-CN" sz="2000" kern="100">
                          <a:effectLst/>
                          <a:latin typeface="微软雅黑" panose="020B0503020204020204" pitchFamily="34" charset="-122"/>
                          <a:ea typeface="微软雅黑" panose="020B0503020204020204" pitchFamily="34" charset="-122"/>
                        </a:rPr>
                        <a:t>机器型号</a:t>
                      </a:r>
                    </a:p>
                  </a:txBody>
                  <a:tcPr marL="68580" marR="68580" marT="0" marB="0">
                    <a:solidFill>
                      <a:schemeClr val="accent2">
                        <a:lumMod val="20000"/>
                        <a:lumOff val="80000"/>
                      </a:schemeClr>
                    </a:solidFill>
                  </a:tcPr>
                </a:tc>
                <a:tc>
                  <a:txBody>
                    <a:bodyPr/>
                    <a:lstStyle/>
                    <a:p>
                      <a:pPr algn="just">
                        <a:spcAft>
                          <a:spcPts val="0"/>
                        </a:spcAft>
                      </a:pPr>
                      <a:r>
                        <a:rPr lang="en-US" sz="2000" kern="100">
                          <a:effectLst/>
                          <a:latin typeface="微软雅黑" panose="020B0503020204020204" pitchFamily="34" charset="-122"/>
                          <a:ea typeface="微软雅黑" panose="020B0503020204020204" pitchFamily="34" charset="-122"/>
                        </a:rPr>
                        <a:t>IBM PC 5150</a:t>
                      </a:r>
                      <a:endParaRPr lang="zh-CN" sz="2000" kern="100">
                        <a:effectLst/>
                        <a:latin typeface="微软雅黑" panose="020B0503020204020204" pitchFamily="34" charset="-122"/>
                        <a:ea typeface="微软雅黑" panose="020B0503020204020204" pitchFamily="34" charset="-122"/>
                      </a:endParaRPr>
                    </a:p>
                  </a:txBody>
                  <a:tcPr marL="68580" marR="68580" marT="0" marB="0"/>
                </a:tc>
                <a:tc>
                  <a:txBody>
                    <a:bodyPr/>
                    <a:lstStyle/>
                    <a:p>
                      <a:pPr algn="just">
                        <a:spcAft>
                          <a:spcPts val="0"/>
                        </a:spcAft>
                      </a:pPr>
                      <a:r>
                        <a:rPr lang="zh-CN" sz="2000" kern="100">
                          <a:effectLst/>
                          <a:latin typeface="微软雅黑" panose="020B0503020204020204" pitchFamily="34" charset="-122"/>
                          <a:ea typeface="微软雅黑" panose="020B0503020204020204" pitchFamily="34" charset="-122"/>
                        </a:rPr>
                        <a:t>联想扬天</a:t>
                      </a:r>
                      <a:r>
                        <a:rPr lang="en-US" sz="2000" kern="100">
                          <a:effectLst/>
                          <a:latin typeface="微软雅黑" panose="020B0503020204020204" pitchFamily="34" charset="-122"/>
                          <a:ea typeface="微软雅黑" panose="020B0503020204020204" pitchFamily="34" charset="-122"/>
                        </a:rPr>
                        <a:t>T4900C</a:t>
                      </a:r>
                      <a:endParaRPr lang="zh-CN" sz="2000" kern="100">
                        <a:effectLst/>
                        <a:latin typeface="微软雅黑" panose="020B0503020204020204" pitchFamily="34" charset="-122"/>
                        <a:ea typeface="微软雅黑" panose="020B0503020204020204" pitchFamily="34" charset="-122"/>
                      </a:endParaRPr>
                    </a:p>
                  </a:txBody>
                  <a:tcPr marL="68580" marR="68580" marT="0" marB="0"/>
                </a:tc>
              </a:tr>
              <a:tr h="350875">
                <a:tc>
                  <a:txBody>
                    <a:bodyPr/>
                    <a:lstStyle/>
                    <a:p>
                      <a:pPr marL="133350" algn="ctr">
                        <a:spcAft>
                          <a:spcPts val="0"/>
                        </a:spcAft>
                      </a:pPr>
                      <a:r>
                        <a:rPr lang="zh-CN" sz="2000" kern="100">
                          <a:effectLst/>
                          <a:latin typeface="微软雅黑" panose="020B0503020204020204" pitchFamily="34" charset="-122"/>
                          <a:ea typeface="微软雅黑" panose="020B0503020204020204" pitchFamily="34" charset="-122"/>
                        </a:rPr>
                        <a:t>推出日期</a:t>
                      </a:r>
                    </a:p>
                  </a:txBody>
                  <a:tcPr marL="68580" marR="68580" marT="0" marB="0">
                    <a:solidFill>
                      <a:schemeClr val="accent2">
                        <a:lumMod val="20000"/>
                        <a:lumOff val="80000"/>
                      </a:schemeClr>
                    </a:solidFill>
                  </a:tcPr>
                </a:tc>
                <a:tc>
                  <a:txBody>
                    <a:bodyPr/>
                    <a:lstStyle/>
                    <a:p>
                      <a:pPr algn="just">
                        <a:spcAft>
                          <a:spcPts val="0"/>
                        </a:spcAft>
                      </a:pPr>
                      <a:r>
                        <a:rPr lang="en-US" sz="2000" kern="100">
                          <a:effectLst/>
                          <a:latin typeface="微软雅黑" panose="020B0503020204020204" pitchFamily="34" charset="-122"/>
                          <a:ea typeface="微软雅黑" panose="020B0503020204020204" pitchFamily="34" charset="-122"/>
                        </a:rPr>
                        <a:t>1981</a:t>
                      </a:r>
                      <a:r>
                        <a:rPr lang="zh-CN" sz="2000" kern="100">
                          <a:effectLst/>
                          <a:latin typeface="微软雅黑" panose="020B0503020204020204" pitchFamily="34" charset="-122"/>
                          <a:ea typeface="微软雅黑" panose="020B0503020204020204" pitchFamily="34" charset="-122"/>
                        </a:rPr>
                        <a:t>年</a:t>
                      </a:r>
                      <a:r>
                        <a:rPr lang="en-US" sz="2000" kern="100">
                          <a:effectLst/>
                          <a:latin typeface="微软雅黑" panose="020B0503020204020204" pitchFamily="34" charset="-122"/>
                          <a:ea typeface="微软雅黑" panose="020B0503020204020204" pitchFamily="34" charset="-122"/>
                        </a:rPr>
                        <a:t>8</a:t>
                      </a:r>
                      <a:r>
                        <a:rPr lang="zh-CN" sz="2000" kern="100">
                          <a:effectLst/>
                          <a:latin typeface="微软雅黑" panose="020B0503020204020204" pitchFamily="34" charset="-122"/>
                          <a:ea typeface="微软雅黑" panose="020B0503020204020204" pitchFamily="34" charset="-122"/>
                        </a:rPr>
                        <a:t>月</a:t>
                      </a:r>
                    </a:p>
                  </a:txBody>
                  <a:tcPr marL="68580" marR="68580" marT="0" marB="0"/>
                </a:tc>
                <a:tc>
                  <a:txBody>
                    <a:bodyPr/>
                    <a:lstStyle/>
                    <a:p>
                      <a:pPr algn="just">
                        <a:spcAft>
                          <a:spcPts val="0"/>
                        </a:spcAft>
                      </a:pPr>
                      <a:r>
                        <a:rPr lang="en-US" sz="2000" kern="100">
                          <a:effectLst/>
                          <a:latin typeface="微软雅黑" panose="020B0503020204020204" pitchFamily="34" charset="-122"/>
                          <a:ea typeface="微软雅黑" panose="020B0503020204020204" pitchFamily="34" charset="-122"/>
                        </a:rPr>
                        <a:t>2017</a:t>
                      </a:r>
                      <a:r>
                        <a:rPr lang="zh-CN" sz="2000" kern="100">
                          <a:effectLst/>
                          <a:latin typeface="微软雅黑" panose="020B0503020204020204" pitchFamily="34" charset="-122"/>
                          <a:ea typeface="微软雅黑" panose="020B0503020204020204" pitchFamily="34" charset="-122"/>
                        </a:rPr>
                        <a:t>年</a:t>
                      </a:r>
                      <a:r>
                        <a:rPr lang="en-US" sz="2000" kern="100">
                          <a:effectLst/>
                          <a:latin typeface="微软雅黑" panose="020B0503020204020204" pitchFamily="34" charset="-122"/>
                          <a:ea typeface="微软雅黑" panose="020B0503020204020204" pitchFamily="34" charset="-122"/>
                        </a:rPr>
                        <a:t>2</a:t>
                      </a:r>
                      <a:r>
                        <a:rPr lang="zh-CN" sz="2000" kern="100">
                          <a:effectLst/>
                          <a:latin typeface="微软雅黑" panose="020B0503020204020204" pitchFamily="34" charset="-122"/>
                          <a:ea typeface="微软雅黑" panose="020B0503020204020204" pitchFamily="34" charset="-122"/>
                        </a:rPr>
                        <a:t>月</a:t>
                      </a:r>
                    </a:p>
                  </a:txBody>
                  <a:tcPr marL="68580" marR="68580" marT="0" marB="0"/>
                </a:tc>
              </a:tr>
              <a:tr h="350875">
                <a:tc>
                  <a:txBody>
                    <a:bodyPr/>
                    <a:lstStyle/>
                    <a:p>
                      <a:pPr marL="133350" algn="ctr">
                        <a:spcAft>
                          <a:spcPts val="0"/>
                        </a:spcAft>
                      </a:pPr>
                      <a:r>
                        <a:rPr lang="en-US" sz="2000" kern="100">
                          <a:effectLst/>
                          <a:latin typeface="微软雅黑" panose="020B0503020204020204" pitchFamily="34" charset="-122"/>
                          <a:ea typeface="微软雅黑" panose="020B0503020204020204" pitchFamily="34" charset="-122"/>
                        </a:rPr>
                        <a:t>CPU</a:t>
                      </a:r>
                      <a:r>
                        <a:rPr lang="zh-CN" sz="2000" kern="100">
                          <a:effectLst/>
                          <a:latin typeface="微软雅黑" panose="020B0503020204020204" pitchFamily="34" charset="-122"/>
                          <a:ea typeface="微软雅黑" panose="020B0503020204020204" pitchFamily="34" charset="-122"/>
                        </a:rPr>
                        <a:t>型号</a:t>
                      </a:r>
                    </a:p>
                  </a:txBody>
                  <a:tcPr marL="68580" marR="68580" marT="0" marB="0">
                    <a:solidFill>
                      <a:schemeClr val="accent2">
                        <a:lumMod val="20000"/>
                        <a:lumOff val="80000"/>
                      </a:schemeClr>
                    </a:solidFill>
                  </a:tcPr>
                </a:tc>
                <a:tc>
                  <a:txBody>
                    <a:bodyPr/>
                    <a:lstStyle/>
                    <a:p>
                      <a:pPr algn="just">
                        <a:spcAft>
                          <a:spcPts val="0"/>
                        </a:spcAft>
                      </a:pPr>
                      <a:r>
                        <a:rPr lang="en-US" sz="2000" kern="100">
                          <a:effectLst/>
                          <a:latin typeface="微软雅黑" panose="020B0503020204020204" pitchFamily="34" charset="-122"/>
                          <a:ea typeface="微软雅黑" panose="020B0503020204020204" pitchFamily="34" charset="-122"/>
                        </a:rPr>
                        <a:t>Intel 8088</a:t>
                      </a:r>
                      <a:r>
                        <a:rPr lang="zh-CN" sz="2000" kern="100">
                          <a:effectLst/>
                          <a:latin typeface="微软雅黑" panose="020B0503020204020204" pitchFamily="34" charset="-122"/>
                          <a:ea typeface="微软雅黑" panose="020B0503020204020204" pitchFamily="34" charset="-122"/>
                        </a:rPr>
                        <a:t>（单核）</a:t>
                      </a:r>
                    </a:p>
                  </a:txBody>
                  <a:tcPr marL="68580" marR="68580" marT="0" marB="0"/>
                </a:tc>
                <a:tc>
                  <a:txBody>
                    <a:bodyPr/>
                    <a:lstStyle/>
                    <a:p>
                      <a:pPr algn="just">
                        <a:spcAft>
                          <a:spcPts val="0"/>
                        </a:spcAft>
                      </a:pPr>
                      <a:r>
                        <a:rPr lang="en-US" sz="2000" kern="100">
                          <a:effectLst/>
                          <a:latin typeface="微软雅黑" panose="020B0503020204020204" pitchFamily="34" charset="-122"/>
                          <a:ea typeface="微软雅黑" panose="020B0503020204020204" pitchFamily="34" charset="-122"/>
                        </a:rPr>
                        <a:t>Intel Core i7 4790</a:t>
                      </a:r>
                      <a:r>
                        <a:rPr lang="zh-CN" sz="2000" kern="100">
                          <a:effectLst/>
                          <a:latin typeface="微软雅黑" panose="020B0503020204020204" pitchFamily="34" charset="-122"/>
                          <a:ea typeface="微软雅黑" panose="020B0503020204020204" pitchFamily="34" charset="-122"/>
                        </a:rPr>
                        <a:t>（</a:t>
                      </a:r>
                      <a:r>
                        <a:rPr lang="en-US" sz="2000" kern="100">
                          <a:effectLst/>
                          <a:latin typeface="微软雅黑" panose="020B0503020204020204" pitchFamily="34" charset="-122"/>
                          <a:ea typeface="微软雅黑" panose="020B0503020204020204" pitchFamily="34" charset="-122"/>
                        </a:rPr>
                        <a:t>4</a:t>
                      </a:r>
                      <a:r>
                        <a:rPr lang="zh-CN" sz="2000" kern="100">
                          <a:effectLst/>
                          <a:latin typeface="微软雅黑" panose="020B0503020204020204" pitchFamily="34" charset="-122"/>
                          <a:ea typeface="微软雅黑" panose="020B0503020204020204" pitchFamily="34" charset="-122"/>
                        </a:rPr>
                        <a:t>核</a:t>
                      </a:r>
                      <a:r>
                        <a:rPr lang="en-US" sz="2000" kern="100">
                          <a:effectLst/>
                          <a:latin typeface="微软雅黑" panose="020B0503020204020204" pitchFamily="34" charset="-122"/>
                          <a:ea typeface="微软雅黑" panose="020B0503020204020204" pitchFamily="34" charset="-122"/>
                        </a:rPr>
                        <a:t>8</a:t>
                      </a:r>
                      <a:r>
                        <a:rPr lang="zh-CN" sz="2000" kern="100">
                          <a:effectLst/>
                          <a:latin typeface="微软雅黑" panose="020B0503020204020204" pitchFamily="34" charset="-122"/>
                          <a:ea typeface="微软雅黑" panose="020B0503020204020204" pitchFamily="34" charset="-122"/>
                        </a:rPr>
                        <a:t>线程）</a:t>
                      </a:r>
                    </a:p>
                  </a:txBody>
                  <a:tcPr marL="68580" marR="68580" marT="0" marB="0"/>
                </a:tc>
              </a:tr>
              <a:tr h="350875">
                <a:tc>
                  <a:txBody>
                    <a:bodyPr/>
                    <a:lstStyle/>
                    <a:p>
                      <a:pPr marL="133350" algn="ctr">
                        <a:spcAft>
                          <a:spcPts val="0"/>
                        </a:spcAft>
                      </a:pPr>
                      <a:r>
                        <a:rPr lang="en-US" sz="2000" kern="100">
                          <a:effectLst/>
                          <a:latin typeface="微软雅黑" panose="020B0503020204020204" pitchFamily="34" charset="-122"/>
                          <a:ea typeface="微软雅黑" panose="020B0503020204020204" pitchFamily="34" charset="-122"/>
                        </a:rPr>
                        <a:t>CPU</a:t>
                      </a:r>
                      <a:r>
                        <a:rPr lang="zh-CN" sz="2000" kern="100">
                          <a:effectLst/>
                          <a:latin typeface="微软雅黑" panose="020B0503020204020204" pitchFamily="34" charset="-122"/>
                          <a:ea typeface="微软雅黑" panose="020B0503020204020204" pitchFamily="34" charset="-122"/>
                        </a:rPr>
                        <a:t>频率</a:t>
                      </a:r>
                    </a:p>
                  </a:txBody>
                  <a:tcPr marL="68580" marR="68580" marT="0" marB="0">
                    <a:solidFill>
                      <a:schemeClr val="accent2">
                        <a:lumMod val="20000"/>
                        <a:lumOff val="80000"/>
                      </a:schemeClr>
                    </a:solidFill>
                  </a:tcPr>
                </a:tc>
                <a:tc>
                  <a:txBody>
                    <a:bodyPr/>
                    <a:lstStyle/>
                    <a:p>
                      <a:pPr algn="just">
                        <a:spcAft>
                          <a:spcPts val="0"/>
                        </a:spcAft>
                      </a:pPr>
                      <a:r>
                        <a:rPr lang="en-US" sz="2000" kern="100">
                          <a:effectLst/>
                          <a:latin typeface="微软雅黑" panose="020B0503020204020204" pitchFamily="34" charset="-122"/>
                          <a:ea typeface="微软雅黑" panose="020B0503020204020204" pitchFamily="34" charset="-122"/>
                        </a:rPr>
                        <a:t>4.77MHz</a:t>
                      </a:r>
                      <a:endParaRPr lang="zh-CN" sz="2000" kern="100">
                        <a:effectLst/>
                        <a:latin typeface="微软雅黑" panose="020B0503020204020204" pitchFamily="34" charset="-122"/>
                        <a:ea typeface="微软雅黑" panose="020B0503020204020204" pitchFamily="34" charset="-122"/>
                      </a:endParaRPr>
                    </a:p>
                  </a:txBody>
                  <a:tcPr marL="68580" marR="68580" marT="0" marB="0"/>
                </a:tc>
                <a:tc>
                  <a:txBody>
                    <a:bodyPr/>
                    <a:lstStyle/>
                    <a:p>
                      <a:pPr algn="just">
                        <a:spcAft>
                          <a:spcPts val="0"/>
                        </a:spcAft>
                      </a:pPr>
                      <a:r>
                        <a:rPr lang="en-US" sz="2000" kern="100">
                          <a:effectLst/>
                          <a:latin typeface="微软雅黑" panose="020B0503020204020204" pitchFamily="34" charset="-122"/>
                          <a:ea typeface="微软雅黑" panose="020B0503020204020204" pitchFamily="34" charset="-122"/>
                        </a:rPr>
                        <a:t>3.6GHz</a:t>
                      </a:r>
                      <a:endParaRPr lang="zh-CN" sz="2000" kern="100">
                        <a:effectLst/>
                        <a:latin typeface="微软雅黑" panose="020B0503020204020204" pitchFamily="34" charset="-122"/>
                        <a:ea typeface="微软雅黑" panose="020B0503020204020204" pitchFamily="34" charset="-122"/>
                      </a:endParaRPr>
                    </a:p>
                  </a:txBody>
                  <a:tcPr marL="68580" marR="68580" marT="0" marB="0"/>
                </a:tc>
              </a:tr>
              <a:tr h="350875">
                <a:tc>
                  <a:txBody>
                    <a:bodyPr/>
                    <a:lstStyle/>
                    <a:p>
                      <a:pPr marL="133350" algn="ctr">
                        <a:spcAft>
                          <a:spcPts val="0"/>
                        </a:spcAft>
                      </a:pPr>
                      <a:r>
                        <a:rPr lang="zh-CN" sz="2000" kern="100">
                          <a:effectLst/>
                          <a:latin typeface="微软雅黑" panose="020B0503020204020204" pitchFamily="34" charset="-122"/>
                          <a:ea typeface="微软雅黑" panose="020B0503020204020204" pitchFamily="34" charset="-122"/>
                        </a:rPr>
                        <a:t>内存容量</a:t>
                      </a:r>
                    </a:p>
                  </a:txBody>
                  <a:tcPr marL="68580" marR="68580" marT="0" marB="0">
                    <a:solidFill>
                      <a:schemeClr val="accent2">
                        <a:lumMod val="20000"/>
                        <a:lumOff val="80000"/>
                      </a:schemeClr>
                    </a:solidFill>
                  </a:tcPr>
                </a:tc>
                <a:tc>
                  <a:txBody>
                    <a:bodyPr/>
                    <a:lstStyle/>
                    <a:p>
                      <a:pPr algn="just">
                        <a:spcAft>
                          <a:spcPts val="0"/>
                        </a:spcAft>
                      </a:pPr>
                      <a:r>
                        <a:rPr lang="en-US" sz="2000" kern="100">
                          <a:effectLst/>
                          <a:latin typeface="微软雅黑" panose="020B0503020204020204" pitchFamily="34" charset="-122"/>
                          <a:ea typeface="微软雅黑" panose="020B0503020204020204" pitchFamily="34" charset="-122"/>
                        </a:rPr>
                        <a:t>64KB DRAM</a:t>
                      </a:r>
                      <a:endParaRPr lang="zh-CN" sz="2000" kern="100">
                        <a:effectLst/>
                        <a:latin typeface="微软雅黑" panose="020B0503020204020204" pitchFamily="34" charset="-122"/>
                        <a:ea typeface="微软雅黑" panose="020B0503020204020204" pitchFamily="34" charset="-122"/>
                      </a:endParaRPr>
                    </a:p>
                  </a:txBody>
                  <a:tcPr marL="68580" marR="68580" marT="0" marB="0"/>
                </a:tc>
                <a:tc>
                  <a:txBody>
                    <a:bodyPr/>
                    <a:lstStyle/>
                    <a:p>
                      <a:pPr algn="just">
                        <a:spcAft>
                          <a:spcPts val="0"/>
                        </a:spcAft>
                      </a:pPr>
                      <a:r>
                        <a:rPr lang="en-US" sz="2000" kern="100">
                          <a:effectLst/>
                          <a:latin typeface="微软雅黑" panose="020B0503020204020204" pitchFamily="34" charset="-122"/>
                          <a:ea typeface="微软雅黑" panose="020B0503020204020204" pitchFamily="34" charset="-122"/>
                        </a:rPr>
                        <a:t>16GB DDR3 DRAM</a:t>
                      </a:r>
                      <a:endParaRPr lang="zh-CN" sz="2000" kern="100">
                        <a:effectLst/>
                        <a:latin typeface="微软雅黑" panose="020B0503020204020204" pitchFamily="34" charset="-122"/>
                        <a:ea typeface="微软雅黑" panose="020B0503020204020204" pitchFamily="34" charset="-122"/>
                      </a:endParaRPr>
                    </a:p>
                  </a:txBody>
                  <a:tcPr marL="68580" marR="68580" marT="0" marB="0"/>
                </a:tc>
              </a:tr>
              <a:tr h="350875">
                <a:tc>
                  <a:txBody>
                    <a:bodyPr/>
                    <a:lstStyle/>
                    <a:p>
                      <a:pPr marL="133350" algn="ctr">
                        <a:spcAft>
                          <a:spcPts val="0"/>
                        </a:spcAft>
                      </a:pPr>
                      <a:r>
                        <a:rPr lang="zh-CN" sz="2000" kern="100">
                          <a:effectLst/>
                          <a:latin typeface="微软雅黑" panose="020B0503020204020204" pitchFamily="34" charset="-122"/>
                          <a:ea typeface="微软雅黑" panose="020B0503020204020204" pitchFamily="34" charset="-122"/>
                        </a:rPr>
                        <a:t>外存容量</a:t>
                      </a:r>
                    </a:p>
                  </a:txBody>
                  <a:tcPr marL="68580" marR="68580" marT="0" marB="0">
                    <a:solidFill>
                      <a:schemeClr val="accent2">
                        <a:lumMod val="20000"/>
                        <a:lumOff val="80000"/>
                      </a:schemeClr>
                    </a:solidFill>
                  </a:tcPr>
                </a:tc>
                <a:tc>
                  <a:txBody>
                    <a:bodyPr/>
                    <a:lstStyle/>
                    <a:p>
                      <a:pPr algn="just">
                        <a:spcAft>
                          <a:spcPts val="0"/>
                        </a:spcAft>
                      </a:pPr>
                      <a:r>
                        <a:rPr lang="en-US" sz="2000" kern="100">
                          <a:effectLst/>
                          <a:latin typeface="微软雅黑" panose="020B0503020204020204" pitchFamily="34" charset="-122"/>
                          <a:ea typeface="微软雅黑" panose="020B0503020204020204" pitchFamily="34" charset="-122"/>
                        </a:rPr>
                        <a:t>160KB</a:t>
                      </a:r>
                      <a:r>
                        <a:rPr lang="zh-CN" sz="2000" kern="100">
                          <a:effectLst/>
                          <a:latin typeface="微软雅黑" panose="020B0503020204020204" pitchFamily="34" charset="-122"/>
                          <a:ea typeface="微软雅黑" panose="020B0503020204020204" pitchFamily="34" charset="-122"/>
                        </a:rPr>
                        <a:t>的</a:t>
                      </a:r>
                      <a:r>
                        <a:rPr lang="en-US" sz="2000" kern="100">
                          <a:effectLst/>
                          <a:latin typeface="微软雅黑" panose="020B0503020204020204" pitchFamily="34" charset="-122"/>
                          <a:ea typeface="微软雅黑" panose="020B0503020204020204" pitchFamily="34" charset="-122"/>
                        </a:rPr>
                        <a:t>5.25</a:t>
                      </a:r>
                      <a:r>
                        <a:rPr lang="zh-CN" sz="2000" kern="100">
                          <a:effectLst/>
                          <a:latin typeface="微软雅黑" panose="020B0503020204020204" pitchFamily="34" charset="-122"/>
                          <a:ea typeface="微软雅黑" panose="020B0503020204020204" pitchFamily="34" charset="-122"/>
                        </a:rPr>
                        <a:t>英寸软盘</a:t>
                      </a:r>
                    </a:p>
                  </a:txBody>
                  <a:tcPr marL="68580" marR="68580" marT="0" marB="0"/>
                </a:tc>
                <a:tc>
                  <a:txBody>
                    <a:bodyPr/>
                    <a:lstStyle/>
                    <a:p>
                      <a:pPr algn="just">
                        <a:spcAft>
                          <a:spcPts val="0"/>
                        </a:spcAft>
                      </a:pPr>
                      <a:r>
                        <a:rPr lang="en-US" sz="2000" kern="100">
                          <a:effectLst/>
                          <a:latin typeface="微软雅黑" panose="020B0503020204020204" pitchFamily="34" charset="-122"/>
                          <a:ea typeface="微软雅黑" panose="020B0503020204020204" pitchFamily="34" charset="-122"/>
                        </a:rPr>
                        <a:t>192GB+2TB</a:t>
                      </a:r>
                      <a:r>
                        <a:rPr lang="zh-CN" sz="2000" kern="100">
                          <a:effectLst/>
                          <a:latin typeface="微软雅黑" panose="020B0503020204020204" pitchFamily="34" charset="-122"/>
                          <a:ea typeface="微软雅黑" panose="020B0503020204020204" pitchFamily="34" charset="-122"/>
                        </a:rPr>
                        <a:t>（电子硬盘</a:t>
                      </a:r>
                      <a:r>
                        <a:rPr lang="en-US" sz="2000" kern="100">
                          <a:effectLst/>
                          <a:latin typeface="微软雅黑" panose="020B0503020204020204" pitchFamily="34" charset="-122"/>
                          <a:ea typeface="微软雅黑" panose="020B0503020204020204" pitchFamily="34" charset="-122"/>
                        </a:rPr>
                        <a:t>+</a:t>
                      </a:r>
                      <a:r>
                        <a:rPr lang="zh-CN" sz="2000" kern="100">
                          <a:effectLst/>
                          <a:latin typeface="微软雅黑" panose="020B0503020204020204" pitchFamily="34" charset="-122"/>
                          <a:ea typeface="微软雅黑" panose="020B0503020204020204" pitchFamily="34" charset="-122"/>
                        </a:rPr>
                        <a:t>机械硬盘）</a:t>
                      </a:r>
                    </a:p>
                  </a:txBody>
                  <a:tcPr marL="68580" marR="68580" marT="0" marB="0"/>
                </a:tc>
              </a:tr>
              <a:tr h="350875">
                <a:tc>
                  <a:txBody>
                    <a:bodyPr/>
                    <a:lstStyle/>
                    <a:p>
                      <a:pPr marL="133350" algn="ctr">
                        <a:spcAft>
                          <a:spcPts val="0"/>
                        </a:spcAft>
                      </a:pPr>
                      <a:r>
                        <a:rPr lang="zh-CN" sz="2000" kern="100">
                          <a:effectLst/>
                          <a:latin typeface="微软雅黑" panose="020B0503020204020204" pitchFamily="34" charset="-122"/>
                          <a:ea typeface="微软雅黑" panose="020B0503020204020204" pitchFamily="34" charset="-122"/>
                        </a:rPr>
                        <a:t>显示系统</a:t>
                      </a:r>
                    </a:p>
                  </a:txBody>
                  <a:tcPr marL="68580" marR="68580" marT="0" marB="0">
                    <a:solidFill>
                      <a:schemeClr val="accent2">
                        <a:lumMod val="20000"/>
                        <a:lumOff val="80000"/>
                      </a:schemeClr>
                    </a:solidFill>
                  </a:tcPr>
                </a:tc>
                <a:tc>
                  <a:txBody>
                    <a:bodyPr/>
                    <a:lstStyle/>
                    <a:p>
                      <a:pPr algn="just">
                        <a:spcAft>
                          <a:spcPts val="0"/>
                        </a:spcAft>
                      </a:pPr>
                      <a:r>
                        <a:rPr lang="zh-CN" sz="2000" kern="100">
                          <a:effectLst/>
                          <a:latin typeface="微软雅黑" panose="020B0503020204020204" pitchFamily="34" charset="-122"/>
                          <a:ea typeface="微软雅黑" panose="020B0503020204020204" pitchFamily="34" charset="-122"/>
                        </a:rPr>
                        <a:t>单色</a:t>
                      </a:r>
                      <a:r>
                        <a:rPr lang="en-US" sz="2000" kern="100">
                          <a:effectLst/>
                          <a:latin typeface="微软雅黑" panose="020B0503020204020204" pitchFamily="34" charset="-122"/>
                          <a:ea typeface="微软雅黑" panose="020B0503020204020204" pitchFamily="34" charset="-122"/>
                        </a:rPr>
                        <a:t>11.5</a:t>
                      </a:r>
                      <a:r>
                        <a:rPr lang="zh-CN" sz="2000" kern="100">
                          <a:effectLst/>
                          <a:latin typeface="微软雅黑" panose="020B0503020204020204" pitchFamily="34" charset="-122"/>
                          <a:ea typeface="微软雅黑" panose="020B0503020204020204" pitchFamily="34" charset="-122"/>
                        </a:rPr>
                        <a:t>英寸阴极射线管</a:t>
                      </a:r>
                      <a:r>
                        <a:rPr lang="en-US" sz="2000" kern="100">
                          <a:effectLst/>
                          <a:latin typeface="微软雅黑" panose="020B0503020204020204" pitchFamily="34" charset="-122"/>
                          <a:ea typeface="微软雅黑" panose="020B0503020204020204" pitchFamily="34" charset="-122"/>
                        </a:rPr>
                        <a:t>CRT</a:t>
                      </a:r>
                      <a:endParaRPr lang="zh-CN" sz="2000" kern="100">
                        <a:effectLst/>
                        <a:latin typeface="微软雅黑" panose="020B0503020204020204" pitchFamily="34" charset="-122"/>
                        <a:ea typeface="微软雅黑" panose="020B0503020204020204" pitchFamily="34" charset="-122"/>
                      </a:endParaRPr>
                    </a:p>
                  </a:txBody>
                  <a:tcPr marL="68580" marR="68580" marT="0" marB="0"/>
                </a:tc>
                <a:tc>
                  <a:txBody>
                    <a:bodyPr/>
                    <a:lstStyle/>
                    <a:p>
                      <a:pPr algn="just">
                        <a:spcAft>
                          <a:spcPts val="0"/>
                        </a:spcAft>
                      </a:pPr>
                      <a:r>
                        <a:rPr lang="zh-CN" sz="2000" kern="100">
                          <a:effectLst/>
                          <a:latin typeface="微软雅黑" panose="020B0503020204020204" pitchFamily="34" charset="-122"/>
                          <a:ea typeface="微软雅黑" panose="020B0503020204020204" pitchFamily="34" charset="-122"/>
                        </a:rPr>
                        <a:t>彩色</a:t>
                      </a:r>
                      <a:r>
                        <a:rPr lang="en-US" sz="2000" kern="100">
                          <a:effectLst/>
                          <a:latin typeface="微软雅黑" panose="020B0503020204020204" pitchFamily="34" charset="-122"/>
                          <a:ea typeface="微软雅黑" panose="020B0503020204020204" pitchFamily="34" charset="-122"/>
                        </a:rPr>
                        <a:t>23</a:t>
                      </a:r>
                      <a:r>
                        <a:rPr lang="zh-CN" sz="2000" kern="100">
                          <a:effectLst/>
                          <a:latin typeface="微软雅黑" panose="020B0503020204020204" pitchFamily="34" charset="-122"/>
                          <a:ea typeface="微软雅黑" panose="020B0503020204020204" pitchFamily="34" charset="-122"/>
                        </a:rPr>
                        <a:t>英寸液晶显示屏</a:t>
                      </a:r>
                      <a:r>
                        <a:rPr lang="en-US" sz="2000" kern="100">
                          <a:effectLst/>
                          <a:latin typeface="微软雅黑" panose="020B0503020204020204" pitchFamily="34" charset="-122"/>
                          <a:ea typeface="微软雅黑" panose="020B0503020204020204" pitchFamily="34" charset="-122"/>
                        </a:rPr>
                        <a:t>LCD</a:t>
                      </a:r>
                      <a:endParaRPr lang="zh-CN" sz="2000" kern="100">
                        <a:effectLst/>
                        <a:latin typeface="微软雅黑" panose="020B0503020204020204" pitchFamily="34" charset="-122"/>
                        <a:ea typeface="微软雅黑" panose="020B0503020204020204" pitchFamily="34" charset="-122"/>
                      </a:endParaRPr>
                    </a:p>
                  </a:txBody>
                  <a:tcPr marL="68580" marR="68580" marT="0" marB="0"/>
                </a:tc>
              </a:tr>
              <a:tr h="350875">
                <a:tc>
                  <a:txBody>
                    <a:bodyPr/>
                    <a:lstStyle/>
                    <a:p>
                      <a:pPr marL="133350" algn="ctr">
                        <a:spcAft>
                          <a:spcPts val="0"/>
                        </a:spcAft>
                      </a:pPr>
                      <a:r>
                        <a:rPr lang="zh-CN" sz="2000" kern="100">
                          <a:effectLst/>
                          <a:latin typeface="微软雅黑" panose="020B0503020204020204" pitchFamily="34" charset="-122"/>
                          <a:ea typeface="微软雅黑" panose="020B0503020204020204" pitchFamily="34" charset="-122"/>
                        </a:rPr>
                        <a:t>显示模式</a:t>
                      </a:r>
                    </a:p>
                  </a:txBody>
                  <a:tcPr marL="68580" marR="68580" marT="0" marB="0">
                    <a:solidFill>
                      <a:schemeClr val="accent2">
                        <a:lumMod val="20000"/>
                        <a:lumOff val="80000"/>
                      </a:schemeClr>
                    </a:solidFill>
                  </a:tcPr>
                </a:tc>
                <a:tc>
                  <a:txBody>
                    <a:bodyPr/>
                    <a:lstStyle/>
                    <a:p>
                      <a:pPr algn="just">
                        <a:spcAft>
                          <a:spcPts val="0"/>
                        </a:spcAft>
                      </a:pPr>
                      <a:r>
                        <a:rPr lang="zh-CN" sz="2000" kern="100">
                          <a:effectLst/>
                          <a:latin typeface="微软雅黑" panose="020B0503020204020204" pitchFamily="34" charset="-122"/>
                          <a:ea typeface="微软雅黑" panose="020B0503020204020204" pitchFamily="34" charset="-122"/>
                        </a:rPr>
                        <a:t>单色，</a:t>
                      </a:r>
                      <a:r>
                        <a:rPr lang="en-US" sz="2000" kern="100">
                          <a:effectLst/>
                          <a:latin typeface="微软雅黑" panose="020B0503020204020204" pitchFamily="34" charset="-122"/>
                          <a:ea typeface="微软雅黑" panose="020B0503020204020204" pitchFamily="34" charset="-122"/>
                        </a:rPr>
                        <a:t>720×350</a:t>
                      </a:r>
                      <a:r>
                        <a:rPr lang="zh-CN" sz="2000" kern="100">
                          <a:effectLst/>
                          <a:latin typeface="微软雅黑" panose="020B0503020204020204" pitchFamily="34" charset="-122"/>
                          <a:ea typeface="微软雅黑" panose="020B0503020204020204" pitchFamily="34" charset="-122"/>
                        </a:rPr>
                        <a:t>，文本处理</a:t>
                      </a:r>
                    </a:p>
                  </a:txBody>
                  <a:tcPr marL="68580" marR="68580" marT="0" marB="0"/>
                </a:tc>
                <a:tc>
                  <a:txBody>
                    <a:bodyPr/>
                    <a:lstStyle/>
                    <a:p>
                      <a:pPr algn="just">
                        <a:spcAft>
                          <a:spcPts val="0"/>
                        </a:spcAft>
                      </a:pPr>
                      <a:r>
                        <a:rPr lang="zh-CN" sz="2000" kern="100">
                          <a:effectLst/>
                          <a:latin typeface="微软雅黑" panose="020B0503020204020204" pitchFamily="34" charset="-122"/>
                          <a:ea typeface="微软雅黑" panose="020B0503020204020204" pitchFamily="34" charset="-122"/>
                        </a:rPr>
                        <a:t>彩色，</a:t>
                      </a:r>
                      <a:r>
                        <a:rPr lang="en-US" sz="2000" kern="100">
                          <a:effectLst/>
                          <a:latin typeface="微软雅黑" panose="020B0503020204020204" pitchFamily="34" charset="-122"/>
                          <a:ea typeface="微软雅黑" panose="020B0503020204020204" pitchFamily="34" charset="-122"/>
                        </a:rPr>
                        <a:t>1920</a:t>
                      </a:r>
                      <a:r>
                        <a:rPr lang="zh-CN" sz="2000" kern="100">
                          <a:effectLst/>
                          <a:latin typeface="微软雅黑" panose="020B0503020204020204" pitchFamily="34" charset="-122"/>
                          <a:ea typeface="微软雅黑" panose="020B0503020204020204" pitchFamily="34" charset="-122"/>
                        </a:rPr>
                        <a:t>×</a:t>
                      </a:r>
                      <a:r>
                        <a:rPr lang="en-US" sz="2000" kern="100">
                          <a:effectLst/>
                          <a:latin typeface="微软雅黑" panose="020B0503020204020204" pitchFamily="34" charset="-122"/>
                          <a:ea typeface="微软雅黑" panose="020B0503020204020204" pitchFamily="34" charset="-122"/>
                        </a:rPr>
                        <a:t>1080</a:t>
                      </a:r>
                      <a:r>
                        <a:rPr lang="zh-CN" sz="2000" kern="100">
                          <a:effectLst/>
                          <a:latin typeface="微软雅黑" panose="020B0503020204020204" pitchFamily="34" charset="-122"/>
                          <a:ea typeface="微软雅黑" panose="020B0503020204020204" pitchFamily="34" charset="-122"/>
                        </a:rPr>
                        <a:t>，</a:t>
                      </a:r>
                      <a:r>
                        <a:rPr lang="en-US" sz="2000" kern="100">
                          <a:effectLst/>
                          <a:latin typeface="微软雅黑" panose="020B0503020204020204" pitchFamily="34" charset="-122"/>
                          <a:ea typeface="微软雅黑" panose="020B0503020204020204" pitchFamily="34" charset="-122"/>
                        </a:rPr>
                        <a:t>3D</a:t>
                      </a:r>
                      <a:r>
                        <a:rPr lang="zh-CN" sz="2000" kern="100">
                          <a:effectLst/>
                          <a:latin typeface="微软雅黑" panose="020B0503020204020204" pitchFamily="34" charset="-122"/>
                          <a:ea typeface="微软雅黑" panose="020B0503020204020204" pitchFamily="34" charset="-122"/>
                        </a:rPr>
                        <a:t>图形处理</a:t>
                      </a:r>
                    </a:p>
                  </a:txBody>
                  <a:tcPr marL="68580" marR="68580" marT="0" marB="0"/>
                </a:tc>
              </a:tr>
              <a:tr h="350875">
                <a:tc>
                  <a:txBody>
                    <a:bodyPr/>
                    <a:lstStyle/>
                    <a:p>
                      <a:pPr marL="133350" algn="ctr">
                        <a:spcAft>
                          <a:spcPts val="0"/>
                        </a:spcAft>
                      </a:pPr>
                      <a:r>
                        <a:rPr lang="zh-CN" sz="2000" kern="100">
                          <a:effectLst/>
                          <a:latin typeface="微软雅黑" panose="020B0503020204020204" pitchFamily="34" charset="-122"/>
                          <a:ea typeface="微软雅黑" panose="020B0503020204020204" pitchFamily="34" charset="-122"/>
                        </a:rPr>
                        <a:t>音频系统</a:t>
                      </a:r>
                    </a:p>
                  </a:txBody>
                  <a:tcPr marL="68580" marR="68580" marT="0" marB="0">
                    <a:solidFill>
                      <a:schemeClr val="accent2">
                        <a:lumMod val="20000"/>
                        <a:lumOff val="80000"/>
                      </a:schemeClr>
                    </a:solidFill>
                  </a:tcPr>
                </a:tc>
                <a:tc>
                  <a:txBody>
                    <a:bodyPr/>
                    <a:lstStyle/>
                    <a:p>
                      <a:pPr algn="just">
                        <a:spcAft>
                          <a:spcPts val="0"/>
                        </a:spcAft>
                      </a:pPr>
                      <a:r>
                        <a:rPr lang="zh-CN" sz="2000" kern="100">
                          <a:effectLst/>
                          <a:latin typeface="微软雅黑" panose="020B0503020204020204" pitchFamily="34" charset="-122"/>
                          <a:ea typeface="微软雅黑" panose="020B0503020204020204" pitchFamily="34" charset="-122"/>
                        </a:rPr>
                        <a:t>内置扬声器</a:t>
                      </a:r>
                    </a:p>
                  </a:txBody>
                  <a:tcPr marL="68580" marR="68580" marT="0" marB="0"/>
                </a:tc>
                <a:tc>
                  <a:txBody>
                    <a:bodyPr/>
                    <a:lstStyle/>
                    <a:p>
                      <a:pPr algn="just">
                        <a:spcAft>
                          <a:spcPts val="0"/>
                        </a:spcAft>
                      </a:pPr>
                      <a:r>
                        <a:rPr lang="en-US" sz="2000" kern="100">
                          <a:effectLst/>
                          <a:latin typeface="微软雅黑" panose="020B0503020204020204" pitchFamily="34" charset="-122"/>
                          <a:ea typeface="微软雅黑" panose="020B0503020204020204" pitchFamily="34" charset="-122"/>
                        </a:rPr>
                        <a:t>6</a:t>
                      </a:r>
                      <a:r>
                        <a:rPr lang="zh-CN" sz="2000" kern="100">
                          <a:effectLst/>
                          <a:latin typeface="微软雅黑" panose="020B0503020204020204" pitchFamily="34" charset="-122"/>
                          <a:ea typeface="微软雅黑" panose="020B0503020204020204" pitchFamily="34" charset="-122"/>
                        </a:rPr>
                        <a:t>声道集成声卡</a:t>
                      </a:r>
                    </a:p>
                  </a:txBody>
                  <a:tcPr marL="68580" marR="68580" marT="0" marB="0"/>
                </a:tc>
              </a:tr>
              <a:tr h="350875">
                <a:tc>
                  <a:txBody>
                    <a:bodyPr/>
                    <a:lstStyle/>
                    <a:p>
                      <a:pPr marL="133350" algn="ctr">
                        <a:spcAft>
                          <a:spcPts val="0"/>
                        </a:spcAft>
                      </a:pPr>
                      <a:r>
                        <a:rPr lang="zh-CN" sz="2000" kern="100">
                          <a:effectLst/>
                          <a:latin typeface="微软雅黑" panose="020B0503020204020204" pitchFamily="34" charset="-122"/>
                          <a:ea typeface="微软雅黑" panose="020B0503020204020204" pitchFamily="34" charset="-122"/>
                        </a:rPr>
                        <a:t>网络系统</a:t>
                      </a:r>
                    </a:p>
                  </a:txBody>
                  <a:tcPr marL="68580" marR="68580" marT="0" marB="0">
                    <a:solidFill>
                      <a:schemeClr val="accent2">
                        <a:lumMod val="20000"/>
                        <a:lumOff val="80000"/>
                      </a:schemeClr>
                    </a:solidFill>
                  </a:tcPr>
                </a:tc>
                <a:tc>
                  <a:txBody>
                    <a:bodyPr/>
                    <a:lstStyle/>
                    <a:p>
                      <a:pPr algn="just">
                        <a:spcAft>
                          <a:spcPts val="0"/>
                        </a:spcAft>
                      </a:pPr>
                      <a:r>
                        <a:rPr lang="zh-CN" sz="2000" kern="100">
                          <a:effectLst/>
                          <a:latin typeface="微软雅黑" panose="020B0503020204020204" pitchFamily="34" charset="-122"/>
                          <a:ea typeface="微软雅黑" panose="020B0503020204020204" pitchFamily="34" charset="-122"/>
                        </a:rPr>
                        <a:t>无</a:t>
                      </a:r>
                    </a:p>
                  </a:txBody>
                  <a:tcPr marL="68580" marR="68580" marT="0" marB="0"/>
                </a:tc>
                <a:tc>
                  <a:txBody>
                    <a:bodyPr/>
                    <a:lstStyle/>
                    <a:p>
                      <a:pPr algn="just">
                        <a:spcAft>
                          <a:spcPts val="0"/>
                        </a:spcAft>
                      </a:pPr>
                      <a:r>
                        <a:rPr lang="en-US" sz="2000" kern="100">
                          <a:effectLst/>
                          <a:latin typeface="微软雅黑" panose="020B0503020204020204" pitchFamily="34" charset="-122"/>
                          <a:ea typeface="微软雅黑" panose="020B0503020204020204" pitchFamily="34" charset="-122"/>
                        </a:rPr>
                        <a:t>1 000Mbit/s</a:t>
                      </a:r>
                      <a:r>
                        <a:rPr lang="zh-CN" sz="2000" kern="100">
                          <a:effectLst/>
                          <a:latin typeface="微软雅黑" panose="020B0503020204020204" pitchFamily="34" charset="-122"/>
                          <a:ea typeface="微软雅黑" panose="020B0503020204020204" pitchFamily="34" charset="-122"/>
                        </a:rPr>
                        <a:t>网卡</a:t>
                      </a:r>
                    </a:p>
                  </a:txBody>
                  <a:tcPr marL="68580" marR="68580" marT="0" marB="0"/>
                </a:tc>
              </a:tr>
              <a:tr h="350875">
                <a:tc>
                  <a:txBody>
                    <a:bodyPr/>
                    <a:lstStyle/>
                    <a:p>
                      <a:pPr marL="133350" algn="ctr">
                        <a:spcAft>
                          <a:spcPts val="0"/>
                        </a:spcAft>
                      </a:pPr>
                      <a:r>
                        <a:rPr lang="zh-CN" sz="2000" kern="100">
                          <a:effectLst/>
                          <a:latin typeface="微软雅黑" panose="020B0503020204020204" pitchFamily="34" charset="-122"/>
                          <a:ea typeface="微软雅黑" panose="020B0503020204020204" pitchFamily="34" charset="-122"/>
                        </a:rPr>
                        <a:t>操作系统</a:t>
                      </a:r>
                    </a:p>
                  </a:txBody>
                  <a:tcPr marL="68580" marR="68580" marT="0" marB="0">
                    <a:solidFill>
                      <a:schemeClr val="accent2">
                        <a:lumMod val="20000"/>
                        <a:lumOff val="80000"/>
                      </a:schemeClr>
                    </a:solidFill>
                  </a:tcPr>
                </a:tc>
                <a:tc>
                  <a:txBody>
                    <a:bodyPr/>
                    <a:lstStyle/>
                    <a:p>
                      <a:pPr algn="just">
                        <a:spcAft>
                          <a:spcPts val="0"/>
                        </a:spcAft>
                      </a:pPr>
                      <a:r>
                        <a:rPr lang="en-US" sz="2000" kern="100">
                          <a:effectLst/>
                          <a:latin typeface="微软雅黑" panose="020B0503020204020204" pitchFamily="34" charset="-122"/>
                          <a:ea typeface="微软雅黑" panose="020B0503020204020204" pitchFamily="34" charset="-122"/>
                        </a:rPr>
                        <a:t>DOS 1.0</a:t>
                      </a:r>
                      <a:r>
                        <a:rPr lang="zh-CN" sz="2000" kern="100">
                          <a:effectLst/>
                          <a:latin typeface="微软雅黑" panose="020B0503020204020204" pitchFamily="34" charset="-122"/>
                          <a:ea typeface="微软雅黑" panose="020B0503020204020204" pitchFamily="34" charset="-122"/>
                        </a:rPr>
                        <a:t>（</a:t>
                      </a:r>
                      <a:r>
                        <a:rPr lang="en-US" sz="2000" kern="100">
                          <a:effectLst/>
                          <a:latin typeface="微软雅黑" panose="020B0503020204020204" pitchFamily="34" charset="-122"/>
                          <a:ea typeface="微软雅黑" panose="020B0503020204020204" pitchFamily="34" charset="-122"/>
                        </a:rPr>
                        <a:t>16</a:t>
                      </a:r>
                      <a:r>
                        <a:rPr lang="zh-CN" sz="2000" kern="100">
                          <a:effectLst/>
                          <a:latin typeface="微软雅黑" panose="020B0503020204020204" pitchFamily="34" charset="-122"/>
                          <a:ea typeface="微软雅黑" panose="020B0503020204020204" pitchFamily="34" charset="-122"/>
                        </a:rPr>
                        <a:t>位、字符界面）</a:t>
                      </a:r>
                    </a:p>
                  </a:txBody>
                  <a:tcPr marL="68580" marR="68580" marT="0" marB="0"/>
                </a:tc>
                <a:tc>
                  <a:txBody>
                    <a:bodyPr/>
                    <a:lstStyle/>
                    <a:p>
                      <a:pPr algn="just">
                        <a:spcAft>
                          <a:spcPts val="0"/>
                        </a:spcAft>
                      </a:pPr>
                      <a:r>
                        <a:rPr lang="en-US" sz="2000" kern="100">
                          <a:effectLst/>
                          <a:latin typeface="微软雅黑" panose="020B0503020204020204" pitchFamily="34" charset="-122"/>
                          <a:ea typeface="微软雅黑" panose="020B0503020204020204" pitchFamily="34" charset="-122"/>
                        </a:rPr>
                        <a:t>Windows 10</a:t>
                      </a:r>
                      <a:r>
                        <a:rPr lang="zh-CN" sz="2000" kern="100">
                          <a:effectLst/>
                          <a:latin typeface="微软雅黑" panose="020B0503020204020204" pitchFamily="34" charset="-122"/>
                          <a:ea typeface="微软雅黑" panose="020B0503020204020204" pitchFamily="34" charset="-122"/>
                        </a:rPr>
                        <a:t>（</a:t>
                      </a:r>
                      <a:r>
                        <a:rPr lang="en-US" sz="2000" kern="100">
                          <a:effectLst/>
                          <a:latin typeface="微软雅黑" panose="020B0503020204020204" pitchFamily="34" charset="-122"/>
                          <a:ea typeface="微软雅黑" panose="020B0503020204020204" pitchFamily="34" charset="-122"/>
                        </a:rPr>
                        <a:t>64</a:t>
                      </a:r>
                      <a:r>
                        <a:rPr lang="zh-CN" sz="2000" kern="100">
                          <a:effectLst/>
                          <a:latin typeface="微软雅黑" panose="020B0503020204020204" pitchFamily="34" charset="-122"/>
                          <a:ea typeface="微软雅黑" panose="020B0503020204020204" pitchFamily="34" charset="-122"/>
                        </a:rPr>
                        <a:t>位、图形用户界面）</a:t>
                      </a:r>
                    </a:p>
                  </a:txBody>
                  <a:tcPr marL="68580" marR="68580" marT="0" marB="0"/>
                </a:tc>
              </a:tr>
              <a:tr h="350875">
                <a:tc>
                  <a:txBody>
                    <a:bodyPr/>
                    <a:lstStyle/>
                    <a:p>
                      <a:pPr marL="133350" algn="ctr">
                        <a:spcAft>
                          <a:spcPts val="0"/>
                        </a:spcAft>
                      </a:pPr>
                      <a:r>
                        <a:rPr lang="zh-CN" sz="2000" kern="100">
                          <a:effectLst/>
                          <a:latin typeface="微软雅黑" panose="020B0503020204020204" pitchFamily="34" charset="-122"/>
                          <a:ea typeface="微软雅黑" panose="020B0503020204020204" pitchFamily="34" charset="-122"/>
                        </a:rPr>
                        <a:t>启动时间</a:t>
                      </a:r>
                    </a:p>
                  </a:txBody>
                  <a:tcPr marL="68580" marR="68580" marT="0" marB="0">
                    <a:solidFill>
                      <a:schemeClr val="accent2">
                        <a:lumMod val="20000"/>
                        <a:lumOff val="80000"/>
                      </a:schemeClr>
                    </a:solidFill>
                  </a:tcPr>
                </a:tc>
                <a:tc>
                  <a:txBody>
                    <a:bodyPr/>
                    <a:lstStyle/>
                    <a:p>
                      <a:pPr algn="just">
                        <a:spcAft>
                          <a:spcPts val="0"/>
                        </a:spcAft>
                      </a:pPr>
                      <a:r>
                        <a:rPr lang="en-US" sz="2000" kern="100">
                          <a:effectLst/>
                          <a:latin typeface="微软雅黑" panose="020B0503020204020204" pitchFamily="34" charset="-122"/>
                          <a:ea typeface="微软雅黑" panose="020B0503020204020204" pitchFamily="34" charset="-122"/>
                        </a:rPr>
                        <a:t>16</a:t>
                      </a:r>
                      <a:r>
                        <a:rPr lang="zh-CN" sz="2000" kern="100">
                          <a:effectLst/>
                          <a:latin typeface="微软雅黑" panose="020B0503020204020204" pitchFamily="34" charset="-122"/>
                          <a:ea typeface="微软雅黑" panose="020B0503020204020204" pitchFamily="34" charset="-122"/>
                        </a:rPr>
                        <a:t>秒左右</a:t>
                      </a:r>
                    </a:p>
                  </a:txBody>
                  <a:tcPr marL="68580" marR="68580" marT="0" marB="0"/>
                </a:tc>
                <a:tc>
                  <a:txBody>
                    <a:bodyPr/>
                    <a:lstStyle/>
                    <a:p>
                      <a:pPr algn="just">
                        <a:spcAft>
                          <a:spcPts val="0"/>
                        </a:spcAft>
                      </a:pPr>
                      <a:r>
                        <a:rPr lang="en-US" sz="2000" kern="100">
                          <a:effectLst/>
                          <a:latin typeface="微软雅黑" panose="020B0503020204020204" pitchFamily="34" charset="-122"/>
                          <a:ea typeface="微软雅黑" panose="020B0503020204020204" pitchFamily="34" charset="-122"/>
                        </a:rPr>
                        <a:t>10</a:t>
                      </a:r>
                      <a:r>
                        <a:rPr lang="zh-CN" sz="2000" kern="100">
                          <a:effectLst/>
                          <a:latin typeface="微软雅黑" panose="020B0503020204020204" pitchFamily="34" charset="-122"/>
                          <a:ea typeface="微软雅黑" panose="020B0503020204020204" pitchFamily="34" charset="-122"/>
                        </a:rPr>
                        <a:t>秒左右</a:t>
                      </a:r>
                    </a:p>
                  </a:txBody>
                  <a:tcPr marL="68580" marR="68580" marT="0" marB="0"/>
                </a:tc>
              </a:tr>
              <a:tr h="350875">
                <a:tc>
                  <a:txBody>
                    <a:bodyPr/>
                    <a:lstStyle/>
                    <a:p>
                      <a:pPr marL="133350" algn="ctr">
                        <a:spcAft>
                          <a:spcPts val="0"/>
                        </a:spcAft>
                      </a:pPr>
                      <a:r>
                        <a:rPr lang="zh-CN" sz="2000" kern="100">
                          <a:effectLst/>
                          <a:latin typeface="微软雅黑" panose="020B0503020204020204" pitchFamily="34" charset="-122"/>
                          <a:ea typeface="微软雅黑" panose="020B0503020204020204" pitchFamily="34" charset="-122"/>
                        </a:rPr>
                        <a:t>操作方式</a:t>
                      </a:r>
                    </a:p>
                  </a:txBody>
                  <a:tcPr marL="68580" marR="68580" marT="0" marB="0">
                    <a:solidFill>
                      <a:schemeClr val="accent2">
                        <a:lumMod val="20000"/>
                        <a:lumOff val="80000"/>
                      </a:schemeClr>
                    </a:solidFill>
                  </a:tcPr>
                </a:tc>
                <a:tc>
                  <a:txBody>
                    <a:bodyPr/>
                    <a:lstStyle/>
                    <a:p>
                      <a:pPr algn="just">
                        <a:spcAft>
                          <a:spcPts val="0"/>
                        </a:spcAft>
                      </a:pPr>
                      <a:r>
                        <a:rPr lang="en-US" sz="2000" kern="100">
                          <a:effectLst/>
                          <a:latin typeface="微软雅黑" panose="020B0503020204020204" pitchFamily="34" charset="-122"/>
                          <a:ea typeface="微软雅黑" panose="020B0503020204020204" pitchFamily="34" charset="-122"/>
                        </a:rPr>
                        <a:t>87</a:t>
                      </a:r>
                      <a:r>
                        <a:rPr lang="zh-CN" sz="2000" kern="100">
                          <a:effectLst/>
                          <a:latin typeface="微软雅黑" panose="020B0503020204020204" pitchFamily="34" charset="-122"/>
                          <a:ea typeface="微软雅黑" panose="020B0503020204020204" pitchFamily="34" charset="-122"/>
                        </a:rPr>
                        <a:t>键键盘</a:t>
                      </a:r>
                    </a:p>
                  </a:txBody>
                  <a:tcPr marL="68580" marR="68580" marT="0" marB="0"/>
                </a:tc>
                <a:tc>
                  <a:txBody>
                    <a:bodyPr/>
                    <a:lstStyle/>
                    <a:p>
                      <a:pPr algn="just">
                        <a:spcAft>
                          <a:spcPts val="0"/>
                        </a:spcAft>
                      </a:pPr>
                      <a:r>
                        <a:rPr lang="en-US" sz="2000" kern="100">
                          <a:effectLst/>
                          <a:latin typeface="微软雅黑" panose="020B0503020204020204" pitchFamily="34" charset="-122"/>
                          <a:ea typeface="微软雅黑" panose="020B0503020204020204" pitchFamily="34" charset="-122"/>
                        </a:rPr>
                        <a:t>107</a:t>
                      </a:r>
                      <a:r>
                        <a:rPr lang="zh-CN" sz="2000" kern="100">
                          <a:effectLst/>
                          <a:latin typeface="微软雅黑" panose="020B0503020204020204" pitchFamily="34" charset="-122"/>
                          <a:ea typeface="微软雅黑" panose="020B0503020204020204" pitchFamily="34" charset="-122"/>
                        </a:rPr>
                        <a:t>键键盘</a:t>
                      </a:r>
                      <a:r>
                        <a:rPr lang="en-US" sz="2000" kern="100">
                          <a:effectLst/>
                          <a:latin typeface="微软雅黑" panose="020B0503020204020204" pitchFamily="34" charset="-122"/>
                          <a:ea typeface="微软雅黑" panose="020B0503020204020204" pitchFamily="34" charset="-122"/>
                        </a:rPr>
                        <a:t>+</a:t>
                      </a:r>
                      <a:r>
                        <a:rPr lang="zh-CN" sz="2000" kern="100">
                          <a:effectLst/>
                          <a:latin typeface="微软雅黑" panose="020B0503020204020204" pitchFamily="34" charset="-122"/>
                          <a:ea typeface="微软雅黑" panose="020B0503020204020204" pitchFamily="34" charset="-122"/>
                        </a:rPr>
                        <a:t>鼠标</a:t>
                      </a:r>
                    </a:p>
                  </a:txBody>
                  <a:tcPr marL="68580" marR="68580" marT="0" marB="0"/>
                </a:tc>
              </a:tr>
              <a:tr h="350875">
                <a:tc>
                  <a:txBody>
                    <a:bodyPr/>
                    <a:lstStyle/>
                    <a:p>
                      <a:pPr marL="133350" algn="ctr">
                        <a:spcAft>
                          <a:spcPts val="0"/>
                        </a:spcAft>
                      </a:pPr>
                      <a:r>
                        <a:rPr lang="zh-CN" sz="2000" kern="100">
                          <a:effectLst/>
                          <a:latin typeface="微软雅黑" panose="020B0503020204020204" pitchFamily="34" charset="-122"/>
                          <a:ea typeface="微软雅黑" panose="020B0503020204020204" pitchFamily="34" charset="-122"/>
                        </a:rPr>
                        <a:t>外部接口</a:t>
                      </a:r>
                    </a:p>
                  </a:txBody>
                  <a:tcPr marL="68580" marR="68580" marT="0" marB="0">
                    <a:solidFill>
                      <a:schemeClr val="accent2">
                        <a:lumMod val="20000"/>
                        <a:lumOff val="80000"/>
                      </a:schemeClr>
                    </a:solidFill>
                  </a:tcPr>
                </a:tc>
                <a:tc>
                  <a:txBody>
                    <a:bodyPr/>
                    <a:lstStyle/>
                    <a:p>
                      <a:pPr algn="just">
                        <a:spcAft>
                          <a:spcPts val="0"/>
                        </a:spcAft>
                      </a:pPr>
                      <a:r>
                        <a:rPr lang="en-US" sz="2000" kern="100">
                          <a:effectLst/>
                          <a:latin typeface="微软雅黑" panose="020B0503020204020204" pitchFamily="34" charset="-122"/>
                          <a:ea typeface="微软雅黑" panose="020B0503020204020204" pitchFamily="34" charset="-122"/>
                        </a:rPr>
                        <a:t>1</a:t>
                      </a:r>
                      <a:r>
                        <a:rPr lang="zh-CN" sz="2000" kern="100">
                          <a:effectLst/>
                          <a:latin typeface="微软雅黑" panose="020B0503020204020204" pitchFamily="34" charset="-122"/>
                          <a:ea typeface="微软雅黑" panose="020B0503020204020204" pitchFamily="34" charset="-122"/>
                        </a:rPr>
                        <a:t>个</a:t>
                      </a:r>
                      <a:r>
                        <a:rPr lang="en-US" sz="2000" kern="100">
                          <a:effectLst/>
                          <a:latin typeface="微软雅黑" panose="020B0503020204020204" pitchFamily="34" charset="-122"/>
                          <a:ea typeface="微软雅黑" panose="020B0503020204020204" pitchFamily="34" charset="-122"/>
                        </a:rPr>
                        <a:t>LPT</a:t>
                      </a:r>
                      <a:r>
                        <a:rPr lang="zh-CN" sz="2000" kern="100">
                          <a:effectLst/>
                          <a:latin typeface="微软雅黑" panose="020B0503020204020204" pitchFamily="34" charset="-122"/>
                          <a:ea typeface="微软雅黑" panose="020B0503020204020204" pitchFamily="34" charset="-122"/>
                        </a:rPr>
                        <a:t>并口，</a:t>
                      </a:r>
                      <a:r>
                        <a:rPr lang="en-US" sz="2000" kern="100">
                          <a:effectLst/>
                          <a:latin typeface="微软雅黑" panose="020B0503020204020204" pitchFamily="34" charset="-122"/>
                          <a:ea typeface="微软雅黑" panose="020B0503020204020204" pitchFamily="34" charset="-122"/>
                        </a:rPr>
                        <a:t>2</a:t>
                      </a:r>
                      <a:r>
                        <a:rPr lang="zh-CN" sz="2000" kern="100">
                          <a:effectLst/>
                          <a:latin typeface="微软雅黑" panose="020B0503020204020204" pitchFamily="34" charset="-122"/>
                          <a:ea typeface="微软雅黑" panose="020B0503020204020204" pitchFamily="34" charset="-122"/>
                        </a:rPr>
                        <a:t>个</a:t>
                      </a:r>
                      <a:r>
                        <a:rPr lang="en-US" sz="2000" kern="100">
                          <a:effectLst/>
                          <a:latin typeface="微软雅黑" panose="020B0503020204020204" pitchFamily="34" charset="-122"/>
                          <a:ea typeface="微软雅黑" panose="020B0503020204020204" pitchFamily="34" charset="-122"/>
                        </a:rPr>
                        <a:t>COM</a:t>
                      </a:r>
                      <a:r>
                        <a:rPr lang="zh-CN" sz="2000" kern="100">
                          <a:effectLst/>
                          <a:latin typeface="微软雅黑" panose="020B0503020204020204" pitchFamily="34" charset="-122"/>
                          <a:ea typeface="微软雅黑" panose="020B0503020204020204" pitchFamily="34" charset="-122"/>
                        </a:rPr>
                        <a:t>串口</a:t>
                      </a:r>
                    </a:p>
                  </a:txBody>
                  <a:tcPr marL="68580" marR="68580" marT="0" marB="0"/>
                </a:tc>
                <a:tc>
                  <a:txBody>
                    <a:bodyPr/>
                    <a:lstStyle/>
                    <a:p>
                      <a:pPr algn="just">
                        <a:spcAft>
                          <a:spcPts val="0"/>
                        </a:spcAft>
                      </a:pPr>
                      <a:r>
                        <a:rPr lang="en-US" sz="2000" kern="100">
                          <a:effectLst/>
                          <a:latin typeface="微软雅黑" panose="020B0503020204020204" pitchFamily="34" charset="-122"/>
                          <a:ea typeface="微软雅黑" panose="020B0503020204020204" pitchFamily="34" charset="-122"/>
                        </a:rPr>
                        <a:t>2×USB2.0+4×USB3.0</a:t>
                      </a:r>
                      <a:endParaRPr lang="zh-CN" sz="2000" kern="100">
                        <a:effectLst/>
                        <a:latin typeface="微软雅黑" panose="020B0503020204020204" pitchFamily="34" charset="-122"/>
                        <a:ea typeface="微软雅黑" panose="020B0503020204020204" pitchFamily="34" charset="-122"/>
                      </a:endParaRPr>
                    </a:p>
                  </a:txBody>
                  <a:tcPr marL="68580" marR="68580" marT="0" marB="0"/>
                </a:tc>
              </a:tr>
              <a:tr h="350875">
                <a:tc>
                  <a:txBody>
                    <a:bodyPr/>
                    <a:lstStyle/>
                    <a:p>
                      <a:pPr marL="133350" algn="ctr">
                        <a:spcAft>
                          <a:spcPts val="0"/>
                        </a:spcAft>
                      </a:pPr>
                      <a:r>
                        <a:rPr lang="zh-CN" sz="2000" kern="100" dirty="0">
                          <a:effectLst/>
                          <a:latin typeface="微软雅黑" panose="020B0503020204020204" pitchFamily="34" charset="-122"/>
                          <a:ea typeface="微软雅黑" panose="020B0503020204020204" pitchFamily="34" charset="-122"/>
                        </a:rPr>
                        <a:t>市场价格</a:t>
                      </a:r>
                    </a:p>
                  </a:txBody>
                  <a:tcPr marL="68580" marR="68580" marT="0" marB="0">
                    <a:solidFill>
                      <a:schemeClr val="accent2">
                        <a:lumMod val="20000"/>
                        <a:lumOff val="80000"/>
                      </a:schemeClr>
                    </a:solidFill>
                  </a:tcPr>
                </a:tc>
                <a:tc>
                  <a:txBody>
                    <a:bodyPr/>
                    <a:lstStyle/>
                    <a:p>
                      <a:pPr algn="just">
                        <a:spcAft>
                          <a:spcPts val="0"/>
                        </a:spcAft>
                      </a:pPr>
                      <a:r>
                        <a:rPr lang="en-US" sz="2000" kern="100">
                          <a:effectLst/>
                          <a:latin typeface="微软雅黑" panose="020B0503020204020204" pitchFamily="34" charset="-122"/>
                          <a:ea typeface="微软雅黑" panose="020B0503020204020204" pitchFamily="34" charset="-122"/>
                        </a:rPr>
                        <a:t>3 045</a:t>
                      </a:r>
                      <a:r>
                        <a:rPr lang="zh-CN" sz="2000" kern="100">
                          <a:effectLst/>
                          <a:latin typeface="微软雅黑" panose="020B0503020204020204" pitchFamily="34" charset="-122"/>
                          <a:ea typeface="微软雅黑" panose="020B0503020204020204" pitchFamily="34" charset="-122"/>
                        </a:rPr>
                        <a:t>美元（</a:t>
                      </a:r>
                      <a:r>
                        <a:rPr lang="en-US" sz="2000" kern="100">
                          <a:effectLst/>
                          <a:latin typeface="微软雅黑" panose="020B0503020204020204" pitchFamily="34" charset="-122"/>
                          <a:ea typeface="微软雅黑" panose="020B0503020204020204" pitchFamily="34" charset="-122"/>
                        </a:rPr>
                        <a:t>1981</a:t>
                      </a:r>
                      <a:r>
                        <a:rPr lang="zh-CN" sz="2000" kern="100">
                          <a:effectLst/>
                          <a:latin typeface="微软雅黑" panose="020B0503020204020204" pitchFamily="34" charset="-122"/>
                          <a:ea typeface="微软雅黑" panose="020B0503020204020204" pitchFamily="34" charset="-122"/>
                        </a:rPr>
                        <a:t>年）</a:t>
                      </a:r>
                    </a:p>
                  </a:txBody>
                  <a:tcPr marL="68580" marR="68580" marT="0" marB="0"/>
                </a:tc>
                <a:tc>
                  <a:txBody>
                    <a:bodyPr/>
                    <a:lstStyle/>
                    <a:p>
                      <a:pPr algn="just">
                        <a:spcAft>
                          <a:spcPts val="0"/>
                        </a:spcAft>
                      </a:pPr>
                      <a:r>
                        <a:rPr lang="en-US" sz="2000" kern="100" dirty="0">
                          <a:effectLst/>
                          <a:latin typeface="微软雅黑" panose="020B0503020204020204" pitchFamily="34" charset="-122"/>
                          <a:ea typeface="微软雅黑" panose="020B0503020204020204" pitchFamily="34" charset="-122"/>
                        </a:rPr>
                        <a:t>RMB 9 000</a:t>
                      </a:r>
                      <a:r>
                        <a:rPr lang="zh-CN" sz="2000" kern="100" dirty="0">
                          <a:effectLst/>
                          <a:latin typeface="微软雅黑" panose="020B0503020204020204" pitchFamily="34" charset="-122"/>
                          <a:ea typeface="微软雅黑" panose="020B0503020204020204" pitchFamily="34" charset="-122"/>
                        </a:rPr>
                        <a:t>元（</a:t>
                      </a:r>
                      <a:r>
                        <a:rPr lang="en-US" sz="2000" kern="100" dirty="0">
                          <a:effectLst/>
                          <a:latin typeface="微软雅黑" panose="020B0503020204020204" pitchFamily="34" charset="-122"/>
                          <a:ea typeface="微软雅黑" panose="020B0503020204020204" pitchFamily="34" charset="-122"/>
                        </a:rPr>
                        <a:t>2017</a:t>
                      </a:r>
                      <a:r>
                        <a:rPr lang="zh-CN" sz="2000" kern="100" dirty="0">
                          <a:effectLst/>
                          <a:latin typeface="微软雅黑" panose="020B0503020204020204" pitchFamily="34" charset="-122"/>
                          <a:ea typeface="微软雅黑" panose="020B0503020204020204" pitchFamily="34" charset="-122"/>
                        </a:rPr>
                        <a:t>年</a:t>
                      </a:r>
                      <a:r>
                        <a:rPr lang="en-US" sz="2000" kern="100" dirty="0">
                          <a:effectLst/>
                          <a:latin typeface="微软雅黑" panose="020B0503020204020204" pitchFamily="34" charset="-122"/>
                          <a:ea typeface="微软雅黑" panose="020B0503020204020204" pitchFamily="34" charset="-122"/>
                        </a:rPr>
                        <a:t>2</a:t>
                      </a:r>
                      <a:r>
                        <a:rPr lang="zh-CN" sz="2000" kern="100" dirty="0">
                          <a:effectLst/>
                          <a:latin typeface="微软雅黑" panose="020B0503020204020204" pitchFamily="34" charset="-122"/>
                          <a:ea typeface="微软雅黑" panose="020B0503020204020204" pitchFamily="34" charset="-122"/>
                        </a:rPr>
                        <a:t>月）</a:t>
                      </a:r>
                    </a:p>
                  </a:txBody>
                  <a:tcPr marL="68580" marR="68580" marT="0" marB="0"/>
                </a:tc>
              </a:tr>
            </a:tbl>
          </a:graphicData>
        </a:graphic>
      </p:graphicFrame>
    </p:spTree>
    <p:extLst>
      <p:ext uri="{BB962C8B-B14F-4D97-AF65-F5344CB8AC3E}">
        <p14:creationId xmlns:p14="http://schemas.microsoft.com/office/powerpoint/2010/main" val="498946736"/>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1.1.4  </a:t>
            </a:r>
            <a:r>
              <a:rPr lang="zh-CN" altLang="en-US" smtClean="0"/>
              <a:t>微型计算机</a:t>
            </a:r>
            <a:r>
              <a:rPr lang="zh-CN" altLang="en-US"/>
              <a:t>发展</a:t>
            </a:r>
          </a:p>
        </p:txBody>
      </p:sp>
      <p:sp>
        <p:nvSpPr>
          <p:cNvPr id="3" name="内容占位符 2"/>
          <p:cNvSpPr>
            <a:spLocks noGrp="1"/>
          </p:cNvSpPr>
          <p:nvPr>
            <p:ph idx="1"/>
          </p:nvPr>
        </p:nvSpPr>
        <p:spPr/>
        <p:txBody>
          <a:bodyPr>
            <a:normAutofit/>
          </a:bodyPr>
          <a:lstStyle/>
          <a:p>
            <a:pPr lvl="1"/>
            <a:r>
              <a:rPr lang="zh-CN" altLang="en-US" smtClean="0"/>
              <a:t>每当</a:t>
            </a:r>
            <a:r>
              <a:rPr lang="zh-CN" altLang="en-US"/>
              <a:t>英特尔公司推出新型</a:t>
            </a:r>
            <a:r>
              <a:rPr lang="en-US" altLang="zh-CN"/>
              <a:t>CPU</a:t>
            </a:r>
            <a:r>
              <a:rPr lang="zh-CN" altLang="en-US"/>
              <a:t>产品时，马上会有新型</a:t>
            </a:r>
            <a:r>
              <a:rPr lang="en-US" altLang="zh-CN"/>
              <a:t>PC</a:t>
            </a:r>
            <a:r>
              <a:rPr lang="zh-CN" altLang="en-US"/>
              <a:t>推出</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225297"/>
            <a:ext cx="12192000" cy="5632703"/>
          </a:xfrm>
          <a:prstGeom prst="rect">
            <a:avLst/>
          </a:prstGeom>
        </p:spPr>
      </p:pic>
    </p:spTree>
    <p:extLst>
      <p:ext uri="{BB962C8B-B14F-4D97-AF65-F5344CB8AC3E}">
        <p14:creationId xmlns:p14="http://schemas.microsoft.com/office/powerpoint/2010/main" val="498946736"/>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1.1.4  </a:t>
            </a:r>
            <a:r>
              <a:rPr lang="zh-CN" altLang="en-US" smtClean="0"/>
              <a:t>微型计算机</a:t>
            </a:r>
            <a:r>
              <a:rPr lang="zh-CN" altLang="en-US"/>
              <a:t>发展</a:t>
            </a:r>
          </a:p>
        </p:txBody>
      </p:sp>
      <p:sp>
        <p:nvSpPr>
          <p:cNvPr id="3" name="内容占位符 2"/>
          <p:cNvSpPr>
            <a:spLocks noGrp="1"/>
          </p:cNvSpPr>
          <p:nvPr>
            <p:ph idx="1"/>
          </p:nvPr>
        </p:nvSpPr>
        <p:spPr/>
        <p:txBody>
          <a:bodyPr>
            <a:normAutofit/>
          </a:bodyPr>
          <a:lstStyle/>
          <a:p>
            <a:r>
              <a:rPr lang="zh-CN" altLang="zh-CN" dirty="0"/>
              <a:t>国家工信部统计数据</a:t>
            </a:r>
            <a:r>
              <a:rPr lang="zh-CN" altLang="zh-CN" dirty="0" smtClean="0"/>
              <a:t>表明</a:t>
            </a:r>
            <a:r>
              <a:rPr lang="zh-CN" altLang="en-US" dirty="0" smtClean="0"/>
              <a:t>：</a:t>
            </a:r>
            <a:endParaRPr lang="en-US" altLang="zh-CN" dirty="0" smtClean="0"/>
          </a:p>
          <a:p>
            <a:pPr lvl="2"/>
            <a:r>
              <a:rPr lang="en-US" altLang="zh-CN" dirty="0" smtClean="0"/>
              <a:t>2016</a:t>
            </a:r>
            <a:r>
              <a:rPr lang="zh-CN" altLang="zh-CN" dirty="0" smtClean="0"/>
              <a:t>年</a:t>
            </a:r>
            <a:r>
              <a:rPr lang="zh-CN" altLang="zh-CN" dirty="0"/>
              <a:t>中国计算机产量达到</a:t>
            </a:r>
            <a:r>
              <a:rPr lang="zh-CN" altLang="zh-CN" dirty="0" smtClean="0"/>
              <a:t>了</a:t>
            </a:r>
            <a:r>
              <a:rPr lang="en-US" altLang="zh-CN" dirty="0" smtClean="0">
                <a:solidFill>
                  <a:srgbClr val="C00000"/>
                </a:solidFill>
              </a:rPr>
              <a:t>2.9</a:t>
            </a:r>
            <a:r>
              <a:rPr lang="zh-CN" altLang="zh-CN" dirty="0" smtClean="0">
                <a:solidFill>
                  <a:srgbClr val="C00000"/>
                </a:solidFill>
              </a:rPr>
              <a:t>亿台</a:t>
            </a:r>
            <a:r>
              <a:rPr lang="zh-CN" altLang="en-US" dirty="0" smtClean="0"/>
              <a:t>；</a:t>
            </a:r>
            <a:endParaRPr lang="en-US" altLang="zh-CN" dirty="0" smtClean="0"/>
          </a:p>
          <a:p>
            <a:pPr lvl="2"/>
            <a:r>
              <a:rPr lang="zh-CN" altLang="zh-CN" dirty="0" smtClean="0"/>
              <a:t>占</a:t>
            </a:r>
            <a:r>
              <a:rPr lang="zh-CN" altLang="zh-CN" dirty="0"/>
              <a:t>全球计算机产量</a:t>
            </a:r>
            <a:r>
              <a:rPr lang="en-US" altLang="zh-CN" dirty="0">
                <a:solidFill>
                  <a:srgbClr val="C00000"/>
                </a:solidFill>
              </a:rPr>
              <a:t>80%</a:t>
            </a:r>
            <a:r>
              <a:rPr lang="zh-CN" altLang="zh-CN" dirty="0" smtClean="0"/>
              <a:t>以上。</a:t>
            </a:r>
            <a:endParaRPr lang="en-US" altLang="zh-CN" dirty="0" smtClean="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589099709"/>
              </p:ext>
            </p:extLst>
          </p:nvPr>
        </p:nvGraphicFramePr>
        <p:xfrm>
          <a:off x="1955685" y="1956390"/>
          <a:ext cx="7486027" cy="4901609"/>
        </p:xfrm>
        <a:graphic>
          <a:graphicData uri="http://schemas.openxmlformats.org/presentationml/2006/ole">
            <mc:AlternateContent xmlns:mc="http://schemas.openxmlformats.org/markup-compatibility/2006">
              <mc:Choice xmlns:v="urn:schemas-microsoft-com:vml" Requires="v">
                <p:oleObj spid="_x0000_s1043" name="Image" r:id="rId3" imgW="10006349" imgH="6552381" progId="">
                  <p:embed/>
                </p:oleObj>
              </mc:Choice>
              <mc:Fallback>
                <p:oleObj name="Image" r:id="rId3" imgW="10006349" imgH="6552381" progId="">
                  <p:embed/>
                  <p:pic>
                    <p:nvPicPr>
                      <p:cNvPr id="0"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5685" y="1956390"/>
                        <a:ext cx="7486027" cy="49016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664549169"/>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flipH="1">
            <a:off x="6634737" y="1860711"/>
            <a:ext cx="10632" cy="26988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645369" y="1860711"/>
            <a:ext cx="65922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659540" y="2801697"/>
            <a:ext cx="65922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6640053" y="3661162"/>
            <a:ext cx="65922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627649" y="4559609"/>
            <a:ext cx="65922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5968429" y="3250071"/>
            <a:ext cx="65922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7262057" y="1616164"/>
            <a:ext cx="4316818" cy="64858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lvl="0"/>
            <a:r>
              <a:rPr lang="en-US" altLang="zh-CN" sz="240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1.2.1  </a:t>
            </a:r>
            <a:r>
              <a:rPr lang="zh-CN" altLang="en-US" sz="240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类型与特点</a:t>
            </a:r>
            <a:endParaRPr lang="zh-CN" altLang="en-US" sz="24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矩形 9"/>
          <p:cNvSpPr/>
          <p:nvPr/>
        </p:nvSpPr>
        <p:spPr>
          <a:xfrm>
            <a:off x="7262057" y="2431330"/>
            <a:ext cx="4316818" cy="648586"/>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lvl="0"/>
            <a:r>
              <a:rPr lang="en-US" altLang="zh-CN" sz="240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1.2.2  </a:t>
            </a:r>
            <a:r>
              <a:rPr lang="zh-CN" altLang="en-US" sz="240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大型计算机</a:t>
            </a:r>
            <a:endParaRPr lang="zh-CN" altLang="en-US"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 name="矩形 10"/>
          <p:cNvSpPr/>
          <p:nvPr/>
        </p:nvSpPr>
        <p:spPr>
          <a:xfrm>
            <a:off x="7276228" y="3296106"/>
            <a:ext cx="4316818" cy="648586"/>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lvl="0"/>
            <a:r>
              <a:rPr lang="en-US" altLang="zh-CN" sz="240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1.2.3  </a:t>
            </a:r>
            <a:r>
              <a:rPr lang="zh-CN" altLang="en-US" sz="240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微型计算机</a:t>
            </a:r>
            <a:endParaRPr lang="zh-CN" altLang="en-US"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 name="矩形 11"/>
          <p:cNvSpPr/>
          <p:nvPr/>
        </p:nvSpPr>
        <p:spPr>
          <a:xfrm>
            <a:off x="7262057" y="4224683"/>
            <a:ext cx="4316818" cy="648586"/>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lvl="0"/>
            <a:r>
              <a:rPr lang="en-US" altLang="zh-CN" sz="240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1.2.4  </a:t>
            </a:r>
            <a:r>
              <a:rPr lang="zh-CN" altLang="en-US" sz="240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嵌入式计算机</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en-US" altLang="zh-CN" sz="2400" dirty="0"/>
              <a:t>《</a:t>
            </a:r>
            <a:r>
              <a:rPr lang="zh-CN" altLang="en-US" sz="2400" dirty="0"/>
              <a:t>计算机导论</a:t>
            </a:r>
            <a:r>
              <a:rPr lang="en-US" altLang="zh-CN" sz="2400" dirty="0"/>
              <a:t>——</a:t>
            </a:r>
            <a:r>
              <a:rPr lang="zh-CN" altLang="en-US" sz="2400" dirty="0"/>
              <a:t>计算思维和应用技术</a:t>
            </a:r>
            <a:r>
              <a:rPr lang="en-US" altLang="zh-CN" sz="2400" dirty="0"/>
              <a:t>》</a:t>
            </a:r>
            <a:r>
              <a:rPr lang="zh-CN" altLang="en-US" sz="2400" dirty="0"/>
              <a:t>第</a:t>
            </a:r>
            <a:r>
              <a:rPr lang="en-US" altLang="zh-CN" sz="2400" dirty="0"/>
              <a:t>2</a:t>
            </a:r>
            <a:r>
              <a:rPr lang="zh-CN" altLang="en-US" sz="2400" dirty="0"/>
              <a:t>版</a:t>
            </a:r>
          </a:p>
        </p:txBody>
      </p:sp>
      <p:sp>
        <p:nvSpPr>
          <p:cNvPr id="3" name="内容占位符 2"/>
          <p:cNvSpPr>
            <a:spLocks noGrp="1"/>
          </p:cNvSpPr>
          <p:nvPr>
            <p:ph idx="1"/>
          </p:nvPr>
        </p:nvSpPr>
        <p:spPr/>
        <p:txBody>
          <a:bodyPr>
            <a:normAutofit/>
          </a:bodyPr>
          <a:lstStyle/>
          <a:p>
            <a:pPr marL="0" indent="0">
              <a:lnSpc>
                <a:spcPct val="150000"/>
              </a:lnSpc>
              <a:buNone/>
            </a:pPr>
            <a:r>
              <a:rPr lang="zh-CN" altLang="en-US" smtClean="0"/>
              <a:t>               计算机</a:t>
            </a:r>
            <a:endParaRPr lang="zh-CN" altLang="en-US"/>
          </a:p>
        </p:txBody>
      </p:sp>
      <p:graphicFrame>
        <p:nvGraphicFramePr>
          <p:cNvPr id="4" name="图示 3"/>
          <p:cNvGraphicFramePr/>
          <p:nvPr>
            <p:extLst>
              <p:ext uri="{D42A27DB-BD31-4B8C-83A1-F6EECF244321}">
                <p14:modId xmlns:p14="http://schemas.microsoft.com/office/powerpoint/2010/main" val="646754580"/>
              </p:ext>
            </p:extLst>
          </p:nvPr>
        </p:nvGraphicFramePr>
        <p:xfrm>
          <a:off x="0" y="679205"/>
          <a:ext cx="6946605" cy="51049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43067676"/>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1.2.1  </a:t>
            </a:r>
            <a:r>
              <a:rPr lang="zh-CN" altLang="en-US" smtClean="0"/>
              <a:t>计算机的类型</a:t>
            </a:r>
            <a:endParaRPr lang="zh-CN" altLang="en-US"/>
          </a:p>
        </p:txBody>
      </p:sp>
      <p:sp>
        <p:nvSpPr>
          <p:cNvPr id="3" name="内容占位符 2"/>
          <p:cNvSpPr>
            <a:spLocks noGrp="1"/>
          </p:cNvSpPr>
          <p:nvPr>
            <p:ph idx="1"/>
          </p:nvPr>
        </p:nvSpPr>
        <p:spPr/>
        <p:txBody>
          <a:bodyPr>
            <a:normAutofit/>
          </a:bodyPr>
          <a:lstStyle/>
          <a:p>
            <a:pPr marL="0" indent="0">
              <a:buNone/>
            </a:pPr>
            <a:r>
              <a:rPr lang="en-US" altLang="zh-CN" b="1" dirty="0" smtClean="0"/>
              <a:t>1</a:t>
            </a:r>
            <a:r>
              <a:rPr lang="zh-CN" altLang="en-US" b="1" dirty="0" smtClean="0"/>
              <a:t>、</a:t>
            </a:r>
            <a:r>
              <a:rPr lang="zh-CN" altLang="zh-CN" b="1" dirty="0" smtClean="0"/>
              <a:t>计算机</a:t>
            </a:r>
            <a:r>
              <a:rPr lang="zh-CN" altLang="zh-CN" b="1" dirty="0"/>
              <a:t>的定义</a:t>
            </a:r>
            <a:endParaRPr lang="zh-CN" altLang="zh-CN" dirty="0"/>
          </a:p>
          <a:p>
            <a:pPr lvl="1"/>
            <a:endParaRPr lang="en-US" altLang="zh-CN" sz="1000" dirty="0" smtClean="0"/>
          </a:p>
          <a:p>
            <a:pPr lvl="1"/>
            <a:r>
              <a:rPr lang="zh-CN" altLang="zh-CN" dirty="0" smtClean="0"/>
              <a:t>计算机是</a:t>
            </a:r>
            <a:r>
              <a:rPr lang="zh-CN" altLang="zh-CN" dirty="0"/>
              <a:t>一种在</a:t>
            </a:r>
            <a:r>
              <a:rPr lang="zh-CN" altLang="zh-CN" b="1" dirty="0">
                <a:solidFill>
                  <a:srgbClr val="C00000"/>
                </a:solidFill>
              </a:rPr>
              <a:t>程序控制</a:t>
            </a:r>
            <a:r>
              <a:rPr lang="zh-CN" altLang="zh-CN" dirty="0"/>
              <a:t>下，自动高速进行计算和</a:t>
            </a:r>
            <a:r>
              <a:rPr lang="zh-CN" altLang="zh-CN" b="1" dirty="0">
                <a:solidFill>
                  <a:srgbClr val="C00000"/>
                </a:solidFill>
              </a:rPr>
              <a:t>信息转换</a:t>
            </a:r>
            <a:r>
              <a:rPr lang="zh-CN" altLang="zh-CN" dirty="0"/>
              <a:t>工作，并且具有</a:t>
            </a:r>
            <a:r>
              <a:rPr lang="zh-CN" altLang="zh-CN" b="1" dirty="0">
                <a:solidFill>
                  <a:srgbClr val="C00000"/>
                </a:solidFill>
              </a:rPr>
              <a:t>信息存储</a:t>
            </a:r>
            <a:r>
              <a:rPr lang="zh-CN" altLang="zh-CN" dirty="0"/>
              <a:t>能力，友好交互界面的数字化信息处理设备</a:t>
            </a:r>
            <a:r>
              <a:rPr lang="zh-CN" altLang="zh-CN" dirty="0" smtClean="0"/>
              <a:t>。</a:t>
            </a:r>
            <a:endParaRPr lang="en-US" altLang="zh-CN" dirty="0" smtClean="0"/>
          </a:p>
          <a:p>
            <a:pPr lvl="1"/>
            <a:endParaRPr lang="zh-CN" altLang="zh-CN" dirty="0"/>
          </a:p>
          <a:p>
            <a:pPr lvl="1"/>
            <a:r>
              <a:rPr lang="zh-CN" altLang="zh-CN" dirty="0"/>
              <a:t>计算机</a:t>
            </a:r>
            <a:r>
              <a:rPr lang="zh-CN" altLang="en-US" dirty="0"/>
              <a:t>由</a:t>
            </a:r>
            <a:r>
              <a:rPr lang="zh-CN" altLang="zh-CN" dirty="0">
                <a:solidFill>
                  <a:srgbClr val="C00000"/>
                </a:solidFill>
              </a:rPr>
              <a:t>硬件</a:t>
            </a:r>
            <a:r>
              <a:rPr lang="zh-CN" altLang="zh-CN" dirty="0"/>
              <a:t>系统</a:t>
            </a:r>
            <a:r>
              <a:rPr lang="zh-CN" altLang="en-US" dirty="0"/>
              <a:t>和</a:t>
            </a:r>
            <a:r>
              <a:rPr lang="zh-CN" altLang="zh-CN" dirty="0">
                <a:solidFill>
                  <a:srgbClr val="C00000"/>
                </a:solidFill>
              </a:rPr>
              <a:t>软件</a:t>
            </a:r>
            <a:r>
              <a:rPr lang="zh-CN" altLang="zh-CN" dirty="0"/>
              <a:t>系统</a:t>
            </a:r>
            <a:r>
              <a:rPr lang="zh-CN" altLang="en-US" dirty="0"/>
              <a:t>组成</a:t>
            </a:r>
            <a:r>
              <a:rPr lang="zh-CN" altLang="en-US" dirty="0" smtClean="0"/>
              <a:t>。</a:t>
            </a:r>
            <a:endParaRPr lang="en-US" altLang="zh-CN" b="1" dirty="0" smtClean="0"/>
          </a:p>
          <a:p>
            <a:pPr lvl="1"/>
            <a:endParaRPr lang="en-US" altLang="zh-CN" b="1" dirty="0"/>
          </a:p>
          <a:p>
            <a:pPr lvl="1"/>
            <a:r>
              <a:rPr lang="zh-CN" altLang="zh-CN" b="1" dirty="0" smtClean="0"/>
              <a:t>硬件系统</a:t>
            </a:r>
            <a:endParaRPr lang="en-US" altLang="zh-CN" b="1" dirty="0" smtClean="0"/>
          </a:p>
          <a:p>
            <a:pPr marL="800100" lvl="1" indent="-342900"/>
            <a:r>
              <a:rPr lang="zh-CN" altLang="zh-CN" dirty="0" smtClean="0"/>
              <a:t>由电子</a:t>
            </a:r>
            <a:r>
              <a:rPr lang="zh-CN" altLang="zh-CN" dirty="0"/>
              <a:t>元器件</a:t>
            </a:r>
            <a:r>
              <a:rPr lang="zh-CN" altLang="zh-CN" dirty="0" smtClean="0"/>
              <a:t>按一定</a:t>
            </a:r>
            <a:r>
              <a:rPr lang="zh-CN" altLang="zh-CN" dirty="0"/>
              <a:t>逻辑关系连接而</a:t>
            </a:r>
            <a:r>
              <a:rPr lang="zh-CN" altLang="zh-CN" dirty="0" smtClean="0"/>
              <a:t>成。</a:t>
            </a:r>
            <a:endParaRPr lang="en-US" altLang="zh-CN" dirty="0" smtClean="0"/>
          </a:p>
          <a:p>
            <a:pPr marL="800100" lvl="1" indent="-342900"/>
            <a:endParaRPr lang="en-US" altLang="zh-CN" dirty="0" smtClean="0"/>
          </a:p>
          <a:p>
            <a:pPr lvl="1"/>
            <a:r>
              <a:rPr lang="zh-CN" altLang="zh-CN" b="1" dirty="0" smtClean="0"/>
              <a:t>软件系统</a:t>
            </a:r>
            <a:endParaRPr lang="en-US" altLang="zh-CN" b="1" dirty="0" smtClean="0"/>
          </a:p>
          <a:p>
            <a:pPr marL="800100" lvl="1" indent="-342900"/>
            <a:r>
              <a:rPr lang="zh-CN" altLang="zh-CN" dirty="0" smtClean="0"/>
              <a:t>由</a:t>
            </a:r>
            <a:r>
              <a:rPr lang="zh-CN" altLang="zh-CN" dirty="0"/>
              <a:t>操作系统以及各种应用软件</a:t>
            </a:r>
            <a:r>
              <a:rPr lang="zh-CN" altLang="zh-CN" dirty="0" smtClean="0"/>
              <a:t>组成</a:t>
            </a:r>
            <a:r>
              <a:rPr lang="zh-CN" altLang="en-US" dirty="0" smtClean="0"/>
              <a:t>。</a:t>
            </a:r>
            <a:endParaRPr lang="en-US" altLang="zh-CN" dirty="0" smtClean="0"/>
          </a:p>
          <a:p>
            <a:pPr marL="800100" lvl="1" indent="-342900"/>
            <a:r>
              <a:rPr lang="zh-CN" altLang="zh-CN" dirty="0" smtClean="0"/>
              <a:t>软件</a:t>
            </a:r>
            <a:r>
              <a:rPr lang="zh-CN" altLang="zh-CN" dirty="0"/>
              <a:t>管理和控制硬件设备按照预定的程序运行和</a:t>
            </a:r>
            <a:r>
              <a:rPr lang="zh-CN" altLang="zh-CN" dirty="0" smtClean="0"/>
              <a:t>工作。</a:t>
            </a:r>
            <a:endParaRPr lang="zh-CN" altLang="en-US" dirty="0"/>
          </a:p>
        </p:txBody>
      </p:sp>
    </p:spTree>
    <p:extLst>
      <p:ext uri="{BB962C8B-B14F-4D97-AF65-F5344CB8AC3E}">
        <p14:creationId xmlns:p14="http://schemas.microsoft.com/office/powerpoint/2010/main" val="3116423600"/>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1.2.1  </a:t>
            </a:r>
            <a:r>
              <a:rPr lang="zh-CN" altLang="en-US" smtClean="0"/>
              <a:t>计算机的类型</a:t>
            </a:r>
            <a:endParaRPr lang="zh-CN" altLang="en-US"/>
          </a:p>
        </p:txBody>
      </p:sp>
      <p:sp>
        <p:nvSpPr>
          <p:cNvPr id="3" name="内容占位符 2"/>
          <p:cNvSpPr>
            <a:spLocks noGrp="1"/>
          </p:cNvSpPr>
          <p:nvPr>
            <p:ph idx="1"/>
          </p:nvPr>
        </p:nvSpPr>
        <p:spPr/>
        <p:txBody>
          <a:bodyPr>
            <a:normAutofit/>
          </a:bodyPr>
          <a:lstStyle/>
          <a:p>
            <a:pPr marL="0" indent="0">
              <a:buNone/>
            </a:pPr>
            <a:r>
              <a:rPr lang="en-US" altLang="zh-CN" b="1" dirty="0" smtClean="0"/>
              <a:t>2</a:t>
            </a:r>
            <a:r>
              <a:rPr lang="zh-CN" altLang="en-US" b="1" dirty="0" smtClean="0"/>
              <a:t>、</a:t>
            </a:r>
            <a:r>
              <a:rPr lang="zh-CN" altLang="zh-CN" b="1" dirty="0" smtClean="0"/>
              <a:t>计算机</a:t>
            </a:r>
            <a:r>
              <a:rPr lang="zh-CN" altLang="zh-CN" b="1" dirty="0"/>
              <a:t>的类型</a:t>
            </a:r>
            <a:endParaRPr lang="zh-CN" altLang="zh-CN" dirty="0"/>
          </a:p>
          <a:p>
            <a:pPr lvl="1"/>
            <a:endParaRPr lang="en-US" altLang="zh-CN" sz="1000" dirty="0" smtClean="0"/>
          </a:p>
          <a:p>
            <a:pPr lvl="1"/>
            <a:r>
              <a:rPr lang="en-US" altLang="zh-CN" dirty="0" smtClean="0"/>
              <a:t>IEEE</a:t>
            </a:r>
            <a:r>
              <a:rPr lang="zh-CN" altLang="zh-CN" sz="2000" dirty="0"/>
              <a:t>（国际电子与电气工程师协会）</a:t>
            </a:r>
            <a:r>
              <a:rPr lang="en-US" altLang="zh-CN" dirty="0"/>
              <a:t>1989</a:t>
            </a:r>
            <a:r>
              <a:rPr lang="zh-CN" altLang="zh-CN" dirty="0" smtClean="0"/>
              <a:t>年</a:t>
            </a:r>
            <a:r>
              <a:rPr lang="zh-CN" altLang="en-US" dirty="0" smtClean="0"/>
              <a:t>分类</a:t>
            </a:r>
            <a:endParaRPr lang="en-US" altLang="zh-CN" dirty="0" smtClean="0"/>
          </a:p>
          <a:p>
            <a:pPr lvl="2"/>
            <a:r>
              <a:rPr lang="zh-CN" altLang="zh-CN" dirty="0" smtClean="0"/>
              <a:t>巨型计算机</a:t>
            </a:r>
            <a:r>
              <a:rPr lang="zh-CN" altLang="en-US" dirty="0" smtClean="0"/>
              <a:t>；</a:t>
            </a:r>
            <a:endParaRPr lang="en-US" altLang="zh-CN" dirty="0" smtClean="0"/>
          </a:p>
          <a:p>
            <a:pPr lvl="2"/>
            <a:r>
              <a:rPr lang="zh-CN" altLang="zh-CN" dirty="0" smtClean="0"/>
              <a:t>小巨型计算机</a:t>
            </a:r>
            <a:r>
              <a:rPr lang="zh-CN" altLang="en-US" dirty="0" smtClean="0"/>
              <a:t>；</a:t>
            </a:r>
            <a:endParaRPr lang="en-US" altLang="zh-CN" dirty="0" smtClean="0"/>
          </a:p>
          <a:p>
            <a:pPr lvl="2"/>
            <a:r>
              <a:rPr lang="zh-CN" altLang="zh-CN" dirty="0" smtClean="0"/>
              <a:t>小型计算机</a:t>
            </a:r>
            <a:r>
              <a:rPr lang="zh-CN" altLang="en-US" dirty="0" smtClean="0"/>
              <a:t>；</a:t>
            </a:r>
            <a:endParaRPr lang="en-US" altLang="zh-CN" dirty="0" smtClean="0"/>
          </a:p>
          <a:p>
            <a:pPr lvl="2"/>
            <a:r>
              <a:rPr lang="zh-CN" altLang="zh-CN" dirty="0" smtClean="0"/>
              <a:t>工作站</a:t>
            </a:r>
            <a:r>
              <a:rPr lang="zh-CN" altLang="zh-CN" dirty="0"/>
              <a:t>（</a:t>
            </a:r>
            <a:r>
              <a:rPr lang="en-US" altLang="zh-CN" dirty="0"/>
              <a:t>WS</a:t>
            </a:r>
            <a:r>
              <a:rPr lang="zh-CN" altLang="zh-CN" dirty="0" smtClean="0"/>
              <a:t>）</a:t>
            </a:r>
            <a:r>
              <a:rPr lang="zh-CN" altLang="en-US" dirty="0" smtClean="0"/>
              <a:t>；</a:t>
            </a:r>
            <a:endParaRPr lang="en-US" altLang="zh-CN" dirty="0" smtClean="0"/>
          </a:p>
          <a:p>
            <a:pPr lvl="2"/>
            <a:r>
              <a:rPr lang="zh-CN" altLang="zh-CN" dirty="0" smtClean="0"/>
              <a:t>个人计算机</a:t>
            </a:r>
            <a:r>
              <a:rPr lang="zh-CN" altLang="zh-CN" dirty="0"/>
              <a:t>（</a:t>
            </a:r>
            <a:r>
              <a:rPr lang="en-US" altLang="zh-CN" dirty="0"/>
              <a:t>PC</a:t>
            </a:r>
            <a:r>
              <a:rPr lang="zh-CN" altLang="zh-CN" dirty="0" smtClean="0"/>
              <a:t>）。</a:t>
            </a:r>
            <a:endParaRPr lang="en-US" altLang="zh-CN" dirty="0" smtClean="0"/>
          </a:p>
          <a:p>
            <a:pPr lvl="2"/>
            <a:endParaRPr lang="en-US" altLang="zh-CN" dirty="0"/>
          </a:p>
          <a:p>
            <a:pPr lvl="1"/>
            <a:r>
              <a:rPr lang="zh-CN" altLang="en-US" dirty="0" smtClean="0"/>
              <a:t>缺点：</a:t>
            </a:r>
            <a:endParaRPr lang="en-US" altLang="zh-CN" dirty="0" smtClean="0"/>
          </a:p>
          <a:p>
            <a:pPr lvl="2"/>
            <a:r>
              <a:rPr lang="zh-CN" altLang="zh-CN" dirty="0" smtClean="0"/>
              <a:t>计算性能会</a:t>
            </a:r>
            <a:r>
              <a:rPr lang="zh-CN" altLang="zh-CN" dirty="0"/>
              <a:t>随时间而</a:t>
            </a:r>
            <a:r>
              <a:rPr lang="zh-CN" altLang="zh-CN" dirty="0" smtClean="0"/>
              <a:t>改变</a:t>
            </a:r>
            <a:r>
              <a:rPr lang="zh-CN" altLang="en-US" dirty="0" smtClean="0"/>
              <a:t>；</a:t>
            </a:r>
            <a:endParaRPr lang="en-US" altLang="zh-CN" dirty="0" smtClean="0"/>
          </a:p>
          <a:p>
            <a:pPr lvl="2"/>
            <a:r>
              <a:rPr lang="zh-CN" altLang="zh-CN" dirty="0" smtClean="0"/>
              <a:t>集群</a:t>
            </a:r>
            <a:r>
              <a:rPr lang="zh-CN" altLang="zh-CN" dirty="0"/>
              <a:t>技术的发展，</a:t>
            </a:r>
            <a:r>
              <a:rPr lang="zh-CN" altLang="zh-CN" dirty="0" smtClean="0"/>
              <a:t>使大</a:t>
            </a:r>
            <a:r>
              <a:rPr lang="zh-CN" altLang="zh-CN" dirty="0"/>
              <a:t>、中、小型计算机之间的界限越来越</a:t>
            </a:r>
            <a:r>
              <a:rPr lang="zh-CN" altLang="zh-CN" dirty="0" smtClean="0"/>
              <a:t>模糊</a:t>
            </a:r>
            <a:r>
              <a:rPr lang="zh-CN" altLang="en-US" dirty="0" smtClean="0"/>
              <a:t>；</a:t>
            </a:r>
            <a:endParaRPr lang="en-US" altLang="zh-CN" dirty="0" smtClean="0"/>
          </a:p>
          <a:p>
            <a:pPr lvl="2"/>
            <a:r>
              <a:rPr lang="zh-CN" altLang="zh-CN" dirty="0" smtClean="0"/>
              <a:t>工作站被</a:t>
            </a:r>
            <a:r>
              <a:rPr lang="zh-CN" altLang="zh-CN" dirty="0"/>
              <a:t>服务器所取代。</a:t>
            </a:r>
            <a:endParaRPr lang="zh-CN" altLang="en-US" dirty="0"/>
          </a:p>
        </p:txBody>
      </p:sp>
      <p:grpSp>
        <p:nvGrpSpPr>
          <p:cNvPr id="6" name="组合 5"/>
          <p:cNvGrpSpPr/>
          <p:nvPr/>
        </p:nvGrpSpPr>
        <p:grpSpPr>
          <a:xfrm>
            <a:off x="6374932" y="1729060"/>
            <a:ext cx="2503261" cy="1958408"/>
            <a:chOff x="6374932" y="1729060"/>
            <a:chExt cx="2503261" cy="1958408"/>
          </a:xfrm>
        </p:grpSpPr>
        <p:sp>
          <p:nvSpPr>
            <p:cNvPr id="5" name="圆角矩形 4"/>
            <p:cNvSpPr/>
            <p:nvPr/>
          </p:nvSpPr>
          <p:spPr>
            <a:xfrm>
              <a:off x="6374932" y="1729060"/>
              <a:ext cx="2503261" cy="1958408"/>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zh-CN" altLang="en-US" sz="2000" b="1"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分类困境</a:t>
              </a:r>
              <a:endParaRPr lang="en-US" altLang="zh-CN" sz="2000" b="1"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zh-CN" altLang="en-US" sz="2000" b="1"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按性能？</a:t>
              </a:r>
              <a:endParaRPr lang="en-US" altLang="zh-CN" sz="2000" b="1"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zh-CN" altLang="en-US" sz="2000" b="1"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按大小？</a:t>
              </a:r>
              <a:endParaRPr lang="en-US" altLang="zh-CN" sz="2000" b="1"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zh-CN" altLang="en-US" sz="20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2000" b="1"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按</a:t>
              </a:r>
              <a:r>
                <a:rPr lang="zh-CN" altLang="en-US" sz="20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原理</a:t>
              </a:r>
              <a:r>
                <a:rPr lang="zh-CN" altLang="en-US" sz="2000" b="1"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en-US" altLang="zh-CN" sz="2000" b="1"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zh-CN" altLang="en-US" sz="2000" b="1"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按应用？</a:t>
              </a:r>
              <a:endParaRPr lang="en-US" altLang="zh-CN" sz="2000" b="1"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 name="矩形 3"/>
            <p:cNvSpPr/>
            <p:nvPr/>
          </p:nvSpPr>
          <p:spPr>
            <a:xfrm>
              <a:off x="7961189" y="2142248"/>
              <a:ext cx="905075" cy="1323439"/>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80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a:t>
              </a:r>
              <a:endParaRPr lang="zh-CN" altLang="en-US" sz="8000"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grpSp>
    </p:spTree>
    <p:extLst>
      <p:ext uri="{BB962C8B-B14F-4D97-AF65-F5344CB8AC3E}">
        <p14:creationId xmlns:p14="http://schemas.microsoft.com/office/powerpoint/2010/main" val="4249644953"/>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1.2.1  </a:t>
            </a:r>
            <a:r>
              <a:rPr lang="zh-CN" altLang="en-US" smtClean="0"/>
              <a:t>计算机的类型</a:t>
            </a:r>
            <a:endParaRPr lang="zh-CN" altLang="en-US"/>
          </a:p>
        </p:txBody>
      </p:sp>
      <p:sp>
        <p:nvSpPr>
          <p:cNvPr id="3" name="内容占位符 2"/>
          <p:cNvSpPr>
            <a:spLocks noGrp="1"/>
          </p:cNvSpPr>
          <p:nvPr>
            <p:ph idx="1"/>
          </p:nvPr>
        </p:nvSpPr>
        <p:spPr/>
        <p:txBody>
          <a:bodyPr>
            <a:normAutofit/>
          </a:bodyPr>
          <a:lstStyle/>
          <a:p>
            <a:pPr lvl="1"/>
            <a:r>
              <a:rPr lang="zh-CN" altLang="zh-CN" dirty="0" smtClean="0"/>
              <a:t>按计算机产品应用分为</a:t>
            </a:r>
            <a:r>
              <a:rPr lang="zh-CN" altLang="zh-CN" dirty="0"/>
              <a:t>：</a:t>
            </a:r>
            <a:r>
              <a:rPr lang="zh-CN" altLang="zh-CN" dirty="0">
                <a:solidFill>
                  <a:srgbClr val="C00000"/>
                </a:solidFill>
              </a:rPr>
              <a:t>大型计算机，微型计算机，嵌入式计算机</a:t>
            </a:r>
            <a:r>
              <a:rPr lang="zh-CN" altLang="zh-CN" dirty="0" smtClean="0"/>
              <a:t>等</a:t>
            </a:r>
            <a:r>
              <a:rPr lang="zh-CN" altLang="en-US" dirty="0" smtClean="0"/>
              <a:t>。</a:t>
            </a:r>
            <a:endParaRPr lang="en-US" altLang="zh-CN" dirty="0" smtClean="0"/>
          </a:p>
          <a:p>
            <a:pPr lvl="1"/>
            <a:endParaRPr lang="en-US" altLang="zh-CN" sz="2000" dirty="0" smtClean="0"/>
          </a:p>
          <a:p>
            <a:pPr marL="0" lvl="1" indent="0">
              <a:buNone/>
            </a:pPr>
            <a:r>
              <a:rPr lang="zh-CN" altLang="en-US" sz="2000" dirty="0"/>
              <a:t>                                         </a:t>
            </a:r>
            <a:r>
              <a:rPr lang="zh-CN" altLang="en-US" sz="2000" dirty="0" smtClean="0"/>
              <a:t>大型</a:t>
            </a:r>
            <a:r>
              <a:rPr lang="zh-CN" altLang="en-US" sz="2000" dirty="0"/>
              <a:t>集群计算机</a:t>
            </a:r>
            <a:endParaRPr lang="en-US" altLang="zh-CN" sz="2000" dirty="0" smtClean="0"/>
          </a:p>
          <a:p>
            <a:pPr marL="0" lvl="1" indent="0">
              <a:buNone/>
            </a:pPr>
            <a:r>
              <a:rPr lang="zh-CN" altLang="en-US" sz="2000" dirty="0" smtClean="0"/>
              <a:t>                大型计算机        </a:t>
            </a:r>
            <a:r>
              <a:rPr lang="en-US" altLang="zh-CN" sz="2000" dirty="0" smtClean="0"/>
              <a:t>MPP</a:t>
            </a:r>
            <a:r>
              <a:rPr lang="zh-CN" altLang="en-US" sz="2000" dirty="0" smtClean="0"/>
              <a:t>超级计算机</a:t>
            </a:r>
            <a:endParaRPr lang="en-US" altLang="zh-CN" sz="2000" dirty="0" smtClean="0"/>
          </a:p>
          <a:p>
            <a:pPr marL="0" lvl="1" indent="0">
              <a:buNone/>
            </a:pPr>
            <a:r>
              <a:rPr lang="en-US" altLang="zh-CN" sz="2000" dirty="0" smtClean="0"/>
              <a:t>                                         PC</a:t>
            </a:r>
            <a:r>
              <a:rPr lang="zh-CN" altLang="en-US" sz="2000" dirty="0" smtClean="0"/>
              <a:t>服务器</a:t>
            </a:r>
            <a:endParaRPr lang="en-US" altLang="zh-CN" sz="2000" dirty="0" smtClean="0"/>
          </a:p>
          <a:p>
            <a:pPr marL="0" lvl="1" indent="0">
              <a:buNone/>
            </a:pPr>
            <a:r>
              <a:rPr lang="zh-CN" altLang="en-US" sz="2000" dirty="0" smtClean="0"/>
              <a:t>      计</a:t>
            </a:r>
            <a:endParaRPr lang="en-US" altLang="zh-CN" sz="2000" dirty="0" smtClean="0"/>
          </a:p>
          <a:p>
            <a:pPr marL="0" lvl="1" indent="0">
              <a:buNone/>
            </a:pPr>
            <a:r>
              <a:rPr lang="zh-CN" altLang="en-US" sz="2000" dirty="0" smtClean="0"/>
              <a:t>      算                               个人计算机</a:t>
            </a:r>
            <a:endParaRPr lang="en-US" altLang="zh-CN" sz="2000" dirty="0" smtClean="0"/>
          </a:p>
          <a:p>
            <a:pPr marL="0" lvl="1" indent="0">
              <a:buNone/>
            </a:pPr>
            <a:r>
              <a:rPr lang="zh-CN" altLang="en-US" sz="2000" dirty="0" smtClean="0"/>
              <a:t>      机      微型计算机        苹果计算机</a:t>
            </a:r>
            <a:endParaRPr lang="en-US" altLang="zh-CN" sz="2000" dirty="0" smtClean="0"/>
          </a:p>
          <a:p>
            <a:pPr marL="0" lvl="1" indent="0">
              <a:buNone/>
            </a:pPr>
            <a:r>
              <a:rPr lang="zh-CN" altLang="en-US" sz="2000" dirty="0" smtClean="0"/>
              <a:t>      类                               笔记本计算机</a:t>
            </a:r>
            <a:endParaRPr lang="en-US" altLang="zh-CN" sz="2000" dirty="0" smtClean="0"/>
          </a:p>
          <a:p>
            <a:pPr marL="0" lvl="1" indent="0">
              <a:buNone/>
            </a:pPr>
            <a:r>
              <a:rPr lang="zh-CN" altLang="en-US" sz="2000" dirty="0" smtClean="0"/>
              <a:t>      型                               其他微机</a:t>
            </a:r>
            <a:endParaRPr lang="en-US" altLang="zh-CN" sz="2000" dirty="0" smtClean="0"/>
          </a:p>
          <a:p>
            <a:pPr lvl="1"/>
            <a:endParaRPr lang="en-US" altLang="zh-CN" sz="2000" dirty="0" smtClean="0"/>
          </a:p>
          <a:p>
            <a:pPr marL="0" lvl="1" indent="0">
              <a:buNone/>
            </a:pPr>
            <a:r>
              <a:rPr lang="zh-CN" altLang="en-US" sz="2000" dirty="0" smtClean="0"/>
              <a:t>                                          智能手机</a:t>
            </a:r>
            <a:endParaRPr lang="en-US" altLang="zh-CN" sz="2000" dirty="0" smtClean="0"/>
          </a:p>
          <a:p>
            <a:pPr marL="0" lvl="1" indent="0">
              <a:buNone/>
            </a:pPr>
            <a:r>
              <a:rPr lang="zh-CN" altLang="en-US" sz="2000" dirty="0" smtClean="0"/>
              <a:t>                 嵌入式计算机     工业计算机：</a:t>
            </a:r>
            <a:r>
              <a:rPr lang="en-US" altLang="zh-CN" sz="2000" dirty="0" smtClean="0"/>
              <a:t>PC104</a:t>
            </a:r>
            <a:r>
              <a:rPr lang="zh-CN" altLang="en-US" sz="2000" dirty="0" smtClean="0"/>
              <a:t>总线机、</a:t>
            </a:r>
            <a:r>
              <a:rPr lang="en-US" altLang="zh-CN" sz="2000" dirty="0" smtClean="0"/>
              <a:t>CPCI</a:t>
            </a:r>
            <a:r>
              <a:rPr lang="zh-CN" altLang="en-US" sz="2000" dirty="0" smtClean="0"/>
              <a:t>总线机、</a:t>
            </a:r>
            <a:r>
              <a:rPr lang="en-US" altLang="zh-CN" sz="2000" dirty="0" smtClean="0"/>
              <a:t>ACTA</a:t>
            </a:r>
            <a:r>
              <a:rPr lang="zh-CN" altLang="en-US" sz="2000" dirty="0" smtClean="0"/>
              <a:t>机、</a:t>
            </a:r>
            <a:r>
              <a:rPr lang="en-US" altLang="zh-CN" sz="2000" dirty="0" smtClean="0"/>
              <a:t>VME</a:t>
            </a:r>
            <a:r>
              <a:rPr lang="zh-CN" altLang="en-US" sz="2000" dirty="0" smtClean="0"/>
              <a:t>机</a:t>
            </a:r>
            <a:endParaRPr lang="en-US" altLang="zh-CN" sz="2000" dirty="0" smtClean="0"/>
          </a:p>
          <a:p>
            <a:pPr marL="0" lvl="1" indent="0">
              <a:buNone/>
            </a:pPr>
            <a:r>
              <a:rPr lang="zh-CN" altLang="en-US" sz="2000" dirty="0" smtClean="0"/>
              <a:t>                                          其他计算机：单片机、</a:t>
            </a:r>
            <a:r>
              <a:rPr lang="en-US" altLang="zh-CN" sz="2000" dirty="0" smtClean="0"/>
              <a:t>ATM</a:t>
            </a:r>
            <a:r>
              <a:rPr lang="zh-CN" altLang="en-US" sz="2000" dirty="0" smtClean="0"/>
              <a:t>机、穿戴式计算机</a:t>
            </a:r>
            <a:endParaRPr lang="en-US" altLang="zh-CN" sz="2000" dirty="0" smtClean="0"/>
          </a:p>
        </p:txBody>
      </p:sp>
      <p:grpSp>
        <p:nvGrpSpPr>
          <p:cNvPr id="5" name="组合 4"/>
          <p:cNvGrpSpPr/>
          <p:nvPr/>
        </p:nvGrpSpPr>
        <p:grpSpPr>
          <a:xfrm>
            <a:off x="1239300" y="1416818"/>
            <a:ext cx="2299392" cy="3719558"/>
            <a:chOff x="1239300" y="1416818"/>
            <a:chExt cx="2299392" cy="3719558"/>
          </a:xfrm>
        </p:grpSpPr>
        <p:sp>
          <p:nvSpPr>
            <p:cNvPr id="4" name="左大括号 3"/>
            <p:cNvSpPr/>
            <p:nvPr/>
          </p:nvSpPr>
          <p:spPr>
            <a:xfrm>
              <a:off x="3104942" y="1416818"/>
              <a:ext cx="321547" cy="834014"/>
            </a:xfrm>
            <a:prstGeom prst="leftBrace">
              <a:avLst/>
            </a:prstGeom>
            <a:ln w="1905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左大括号 5"/>
            <p:cNvSpPr/>
            <p:nvPr/>
          </p:nvSpPr>
          <p:spPr>
            <a:xfrm>
              <a:off x="3217145" y="4302362"/>
              <a:ext cx="321547" cy="834014"/>
            </a:xfrm>
            <a:prstGeom prst="leftBrace">
              <a:avLst/>
            </a:prstGeom>
            <a:ln w="1905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左大括号 6"/>
            <p:cNvSpPr/>
            <p:nvPr/>
          </p:nvSpPr>
          <p:spPr>
            <a:xfrm>
              <a:off x="3086524" y="2714732"/>
              <a:ext cx="309821" cy="1123738"/>
            </a:xfrm>
            <a:prstGeom prst="leftBrace">
              <a:avLst/>
            </a:prstGeom>
            <a:ln w="1905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左大括号 7"/>
            <p:cNvSpPr/>
            <p:nvPr/>
          </p:nvSpPr>
          <p:spPr>
            <a:xfrm>
              <a:off x="1239300" y="1808703"/>
              <a:ext cx="348340" cy="2994409"/>
            </a:xfrm>
            <a:prstGeom prst="leftBrace">
              <a:avLst/>
            </a:prstGeom>
            <a:ln w="1905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extLst>
      <p:ext uri="{BB962C8B-B14F-4D97-AF65-F5344CB8AC3E}">
        <p14:creationId xmlns:p14="http://schemas.microsoft.com/office/powerpoint/2010/main" val="705521107"/>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1.2.1  </a:t>
            </a:r>
            <a:r>
              <a:rPr lang="zh-CN" altLang="en-US" smtClean="0"/>
              <a:t>计算机的类型</a:t>
            </a:r>
            <a:endParaRPr lang="zh-CN" altLang="en-US"/>
          </a:p>
        </p:txBody>
      </p:sp>
      <p:sp>
        <p:nvSpPr>
          <p:cNvPr id="3" name="内容占位符 2"/>
          <p:cNvSpPr>
            <a:spLocks noGrp="1"/>
          </p:cNvSpPr>
          <p:nvPr>
            <p:ph idx="1"/>
          </p:nvPr>
        </p:nvSpPr>
        <p:spPr/>
        <p:txBody>
          <a:bodyPr>
            <a:normAutofit/>
          </a:bodyPr>
          <a:lstStyle/>
          <a:p>
            <a:pPr marL="0" indent="0">
              <a:buNone/>
            </a:pPr>
            <a:r>
              <a:rPr lang="en-US" altLang="zh-CN" b="1" dirty="0" smtClean="0"/>
              <a:t>3</a:t>
            </a:r>
            <a:r>
              <a:rPr lang="zh-CN" altLang="en-US" b="1" dirty="0" smtClean="0"/>
              <a:t>、</a:t>
            </a:r>
            <a:r>
              <a:rPr lang="zh-CN" altLang="zh-CN" b="1" dirty="0" smtClean="0"/>
              <a:t>各种</a:t>
            </a:r>
            <a:r>
              <a:rPr lang="zh-CN" altLang="zh-CN" b="1" dirty="0"/>
              <a:t>计算机的</a:t>
            </a:r>
            <a:r>
              <a:rPr lang="zh-CN" altLang="zh-CN" b="1" dirty="0" smtClean="0"/>
              <a:t>特点</a:t>
            </a:r>
            <a:endParaRPr lang="en-US" altLang="zh-CN" b="1" dirty="0" smtClean="0"/>
          </a:p>
          <a:p>
            <a:pPr marL="0" lvl="1" indent="0">
              <a:buNone/>
            </a:pPr>
            <a:endParaRPr lang="en-US" altLang="zh-CN" sz="1000" dirty="0" smtClean="0"/>
          </a:p>
          <a:p>
            <a:pPr marL="0" lvl="1" indent="0">
              <a:buNone/>
            </a:pPr>
            <a:r>
              <a:rPr lang="zh-CN" altLang="zh-CN" dirty="0" smtClean="0"/>
              <a:t>（</a:t>
            </a:r>
            <a:r>
              <a:rPr lang="en-US" altLang="zh-CN" dirty="0"/>
              <a:t>1</a:t>
            </a:r>
            <a:r>
              <a:rPr lang="zh-CN" altLang="zh-CN" dirty="0"/>
              <a:t>）</a:t>
            </a:r>
            <a:r>
              <a:rPr lang="zh-CN" altLang="zh-CN" dirty="0" smtClean="0"/>
              <a:t>大型计算机</a:t>
            </a:r>
            <a:endParaRPr lang="en-US" altLang="zh-CN" dirty="0" smtClean="0"/>
          </a:p>
          <a:p>
            <a:pPr lvl="2"/>
            <a:r>
              <a:rPr lang="zh-CN" altLang="zh-CN" dirty="0" smtClean="0"/>
              <a:t>体积大，多台服务器联网组成，用于</a:t>
            </a:r>
            <a:r>
              <a:rPr lang="zh-CN" altLang="zh-CN" dirty="0"/>
              <a:t>计算密集型</a:t>
            </a:r>
            <a:r>
              <a:rPr lang="zh-CN" altLang="zh-CN" dirty="0" smtClean="0"/>
              <a:t>领域</a:t>
            </a:r>
            <a:r>
              <a:rPr lang="zh-CN" altLang="en-US" dirty="0" smtClean="0"/>
              <a:t>；</a:t>
            </a:r>
            <a:endParaRPr lang="en-US" altLang="zh-CN" dirty="0" smtClean="0"/>
          </a:p>
          <a:p>
            <a:pPr lvl="2"/>
            <a:r>
              <a:rPr lang="zh-CN" altLang="zh-CN" dirty="0" smtClean="0"/>
              <a:t>采用</a:t>
            </a:r>
            <a:r>
              <a:rPr lang="en-US" altLang="zh-CN" dirty="0"/>
              <a:t>Linux</a:t>
            </a:r>
            <a:r>
              <a:rPr lang="zh-CN" altLang="zh-CN" dirty="0"/>
              <a:t>操作系统，</a:t>
            </a:r>
            <a:r>
              <a:rPr lang="zh-CN" altLang="zh-CN" dirty="0" smtClean="0"/>
              <a:t>软件采用并行计算</a:t>
            </a:r>
            <a:r>
              <a:rPr lang="zh-CN" altLang="en-US" dirty="0" smtClean="0"/>
              <a:t>；</a:t>
            </a:r>
            <a:endParaRPr lang="en-US" altLang="zh-CN" dirty="0" smtClean="0"/>
          </a:p>
          <a:p>
            <a:pPr lvl="2"/>
            <a:r>
              <a:rPr lang="zh-CN" altLang="zh-CN" dirty="0" smtClean="0"/>
              <a:t>投资</a:t>
            </a:r>
            <a:r>
              <a:rPr lang="zh-CN" altLang="zh-CN" dirty="0"/>
              <a:t>大</a:t>
            </a:r>
            <a:r>
              <a:rPr lang="zh-CN" altLang="zh-CN" dirty="0" smtClean="0"/>
              <a:t>，能耗</a:t>
            </a:r>
            <a:r>
              <a:rPr lang="zh-CN" altLang="zh-CN" dirty="0"/>
              <a:t>大，计算任务</a:t>
            </a:r>
            <a:r>
              <a:rPr lang="zh-CN" altLang="zh-CN" dirty="0" smtClean="0"/>
              <a:t>复杂</a:t>
            </a:r>
            <a:r>
              <a:rPr lang="zh-CN" altLang="en-US" dirty="0" smtClean="0"/>
              <a:t>；</a:t>
            </a:r>
            <a:endParaRPr lang="en-US" altLang="zh-CN" dirty="0" smtClean="0"/>
          </a:p>
          <a:p>
            <a:pPr lvl="2"/>
            <a:r>
              <a:rPr lang="zh-CN" altLang="zh-CN" dirty="0" smtClean="0"/>
              <a:t>要求</a:t>
            </a:r>
            <a:r>
              <a:rPr lang="zh-CN" altLang="en-US" dirty="0" smtClean="0"/>
              <a:t>：</a:t>
            </a:r>
            <a:r>
              <a:rPr lang="zh-CN" altLang="zh-CN" b="1" dirty="0" smtClean="0">
                <a:solidFill>
                  <a:srgbClr val="C00000"/>
                </a:solidFill>
              </a:rPr>
              <a:t>计算</a:t>
            </a:r>
            <a:r>
              <a:rPr lang="zh-CN" altLang="zh-CN" b="1" dirty="0">
                <a:solidFill>
                  <a:srgbClr val="C00000"/>
                </a:solidFill>
              </a:rPr>
              <a:t>速度快</a:t>
            </a:r>
            <a:r>
              <a:rPr lang="zh-CN" altLang="zh-CN" dirty="0"/>
              <a:t>，利用率高</a:t>
            </a:r>
            <a:r>
              <a:rPr lang="zh-CN" altLang="zh-CN" dirty="0" smtClean="0"/>
              <a:t>。</a:t>
            </a:r>
            <a:endParaRPr lang="zh-CN" altLang="zh-CN" dirty="0"/>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84381" y="3019282"/>
            <a:ext cx="6907619" cy="3926435"/>
          </a:xfrm>
          <a:prstGeom prst="rect">
            <a:avLst/>
          </a:prstGeom>
        </p:spPr>
      </p:pic>
    </p:spTree>
    <p:extLst>
      <p:ext uri="{BB962C8B-B14F-4D97-AF65-F5344CB8AC3E}">
        <p14:creationId xmlns:p14="http://schemas.microsoft.com/office/powerpoint/2010/main" val="356000691"/>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1.1.1  </a:t>
            </a:r>
            <a:r>
              <a:rPr lang="zh-CN" altLang="en-US" smtClean="0"/>
              <a:t>早期的计算工具</a:t>
            </a:r>
            <a:endParaRPr lang="zh-CN" altLang="en-US"/>
          </a:p>
        </p:txBody>
      </p:sp>
      <p:sp>
        <p:nvSpPr>
          <p:cNvPr id="3" name="内容占位符 2"/>
          <p:cNvSpPr>
            <a:spLocks noGrp="1"/>
          </p:cNvSpPr>
          <p:nvPr>
            <p:ph idx="1"/>
          </p:nvPr>
        </p:nvSpPr>
        <p:spPr/>
        <p:txBody>
          <a:bodyPr>
            <a:normAutofit/>
          </a:bodyPr>
          <a:lstStyle/>
          <a:p>
            <a:pPr marL="0" lvl="1" indent="0">
              <a:buNone/>
            </a:pPr>
            <a:r>
              <a:rPr lang="en-US" altLang="zh-CN" sz="2800" b="1" dirty="0"/>
              <a:t>1</a:t>
            </a:r>
            <a:r>
              <a:rPr lang="zh-CN" altLang="en-US" sz="2800" b="1" dirty="0" smtClean="0"/>
              <a:t>、</a:t>
            </a:r>
            <a:r>
              <a:rPr lang="zh-CN" altLang="zh-CN" sz="2800" b="1" dirty="0"/>
              <a:t>人类最早的记数</a:t>
            </a:r>
            <a:r>
              <a:rPr lang="zh-CN" altLang="zh-CN" sz="2800" b="1" dirty="0" smtClean="0"/>
              <a:t>工具</a:t>
            </a:r>
            <a:endParaRPr lang="zh-CN" altLang="en-US" sz="2800" b="1" dirty="0"/>
          </a:p>
          <a:p>
            <a:pPr lvl="1"/>
            <a:endParaRPr lang="en-US" altLang="zh-CN" dirty="0" smtClean="0"/>
          </a:p>
          <a:p>
            <a:pPr lvl="1"/>
            <a:r>
              <a:rPr lang="zh-CN" altLang="zh-CN" dirty="0" smtClean="0"/>
              <a:t>人类</a:t>
            </a:r>
            <a:r>
              <a:rPr lang="zh-CN" altLang="zh-CN" dirty="0"/>
              <a:t>最早保存数字的方法有</a:t>
            </a:r>
            <a:r>
              <a:rPr lang="zh-CN" altLang="zh-CN" dirty="0">
                <a:solidFill>
                  <a:srgbClr val="C00000"/>
                </a:solidFill>
                <a:effectLst>
                  <a:outerShdw blurRad="38100" dist="38100" dir="2700000" algn="tl">
                    <a:srgbClr val="000000">
                      <a:alpha val="43137"/>
                    </a:srgbClr>
                  </a:outerShdw>
                </a:effectLst>
              </a:rPr>
              <a:t>结绳</a:t>
            </a:r>
            <a:r>
              <a:rPr lang="zh-CN" altLang="zh-CN" dirty="0"/>
              <a:t>和</a:t>
            </a:r>
            <a:r>
              <a:rPr lang="zh-CN" altLang="zh-CN" dirty="0">
                <a:solidFill>
                  <a:srgbClr val="C00000"/>
                </a:solidFill>
                <a:effectLst>
                  <a:outerShdw blurRad="38100" dist="38100" dir="2700000" algn="tl">
                    <a:srgbClr val="000000">
                      <a:alpha val="43137"/>
                    </a:srgbClr>
                  </a:outerShdw>
                </a:effectLst>
              </a:rPr>
              <a:t>刻痕</a:t>
            </a:r>
            <a:r>
              <a:rPr lang="zh-CN" altLang="zh-CN" dirty="0" smtClean="0"/>
              <a:t>。</a:t>
            </a:r>
            <a:endParaRPr lang="zh-CN" altLang="en-US"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14" descr="http://img2.imgtn.bdimg.com/it/u=2981861477,3920523391&amp;fm=21&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17" descr="http://img2.imgtn.bdimg.com/it/u=2981861477,3920523391&amp;fm=21&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 name="图片 1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1339183"/>
            <a:ext cx="12192001" cy="5518817"/>
          </a:xfrm>
          <a:prstGeom prst="rect">
            <a:avLst/>
          </a:prstGeom>
        </p:spPr>
      </p:pic>
    </p:spTree>
    <p:extLst>
      <p:ext uri="{BB962C8B-B14F-4D97-AF65-F5344CB8AC3E}">
        <p14:creationId xmlns:p14="http://schemas.microsoft.com/office/powerpoint/2010/main" val="4186062367"/>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1.2.1  </a:t>
            </a:r>
            <a:r>
              <a:rPr lang="zh-CN" altLang="en-US" smtClean="0"/>
              <a:t>计算机的类型</a:t>
            </a:r>
            <a:endParaRPr lang="zh-CN" altLang="en-US"/>
          </a:p>
        </p:txBody>
      </p:sp>
      <p:sp>
        <p:nvSpPr>
          <p:cNvPr id="3" name="内容占位符 2"/>
          <p:cNvSpPr>
            <a:spLocks noGrp="1"/>
          </p:cNvSpPr>
          <p:nvPr>
            <p:ph idx="1"/>
          </p:nvPr>
        </p:nvSpPr>
        <p:spPr/>
        <p:txBody>
          <a:bodyPr>
            <a:normAutofit/>
          </a:bodyPr>
          <a:lstStyle/>
          <a:p>
            <a:pPr marL="0" lvl="1" indent="0">
              <a:buNone/>
            </a:pPr>
            <a:r>
              <a:rPr lang="zh-CN" altLang="zh-CN" dirty="0"/>
              <a:t>（</a:t>
            </a:r>
            <a:r>
              <a:rPr lang="en-US" altLang="zh-CN" dirty="0"/>
              <a:t>2</a:t>
            </a:r>
            <a:r>
              <a:rPr lang="zh-CN" altLang="zh-CN" dirty="0"/>
              <a:t>）微机</a:t>
            </a:r>
            <a:endParaRPr lang="en-US" altLang="zh-CN" dirty="0"/>
          </a:p>
          <a:p>
            <a:pPr lvl="2"/>
            <a:r>
              <a:rPr lang="zh-CN" altLang="zh-CN" dirty="0"/>
              <a:t>体积较小，价格便宜，应用广泛</a:t>
            </a:r>
            <a:r>
              <a:rPr lang="zh-CN" altLang="en-US" dirty="0"/>
              <a:t>；</a:t>
            </a:r>
            <a:endParaRPr lang="en-US" altLang="zh-CN" dirty="0"/>
          </a:p>
          <a:p>
            <a:pPr lvl="2"/>
            <a:r>
              <a:rPr lang="zh-CN" altLang="en-US" dirty="0"/>
              <a:t>个人微机</a:t>
            </a:r>
            <a:r>
              <a:rPr lang="zh-CN" altLang="zh-CN" dirty="0"/>
              <a:t>多采用</a:t>
            </a:r>
            <a:r>
              <a:rPr lang="en-US" altLang="zh-CN" dirty="0"/>
              <a:t>Windows</a:t>
            </a:r>
            <a:r>
              <a:rPr lang="zh-CN" altLang="zh-CN" dirty="0"/>
              <a:t>操作系统</a:t>
            </a:r>
            <a:r>
              <a:rPr lang="zh-CN" altLang="en-US" dirty="0"/>
              <a:t>；</a:t>
            </a:r>
            <a:endParaRPr lang="en-US" altLang="zh-CN" dirty="0"/>
          </a:p>
          <a:p>
            <a:pPr lvl="2"/>
            <a:r>
              <a:rPr lang="zh-CN" altLang="zh-CN" dirty="0"/>
              <a:t>服务器采用</a:t>
            </a:r>
            <a:r>
              <a:rPr lang="en-US" altLang="zh-CN" dirty="0"/>
              <a:t>Windows Server</a:t>
            </a:r>
            <a:r>
              <a:rPr lang="zh-CN" altLang="zh-CN" dirty="0"/>
              <a:t>、</a:t>
            </a:r>
            <a:r>
              <a:rPr lang="en-US" altLang="zh-CN" dirty="0"/>
              <a:t>Linux</a:t>
            </a:r>
            <a:r>
              <a:rPr lang="zh-CN" altLang="en-US" dirty="0"/>
              <a:t>；</a:t>
            </a:r>
            <a:endParaRPr lang="en-US" altLang="zh-CN" dirty="0"/>
          </a:p>
          <a:p>
            <a:pPr lvl="2"/>
            <a:r>
              <a:rPr lang="zh-CN" altLang="zh-CN" dirty="0"/>
              <a:t>平板</a:t>
            </a:r>
            <a:r>
              <a:rPr lang="zh-CN" altLang="en-US" dirty="0"/>
              <a:t>微机</a:t>
            </a:r>
            <a:r>
              <a:rPr lang="zh-CN" altLang="zh-CN" dirty="0"/>
              <a:t>采用</a:t>
            </a:r>
            <a:r>
              <a:rPr lang="zh-CN" altLang="en-US" dirty="0"/>
              <a:t>：</a:t>
            </a:r>
            <a:r>
              <a:rPr lang="en-US" altLang="zh-CN" dirty="0" smtClean="0"/>
              <a:t>iOS</a:t>
            </a:r>
            <a:r>
              <a:rPr lang="zh-CN" altLang="zh-CN" dirty="0"/>
              <a:t>、</a:t>
            </a:r>
            <a:r>
              <a:rPr lang="en-US" altLang="zh-CN" dirty="0"/>
              <a:t>Android</a:t>
            </a:r>
            <a:r>
              <a:rPr lang="zh-CN" altLang="zh-CN" dirty="0"/>
              <a:t>（安卓</a:t>
            </a:r>
            <a:r>
              <a:rPr lang="zh-CN" altLang="zh-CN" dirty="0" smtClean="0"/>
              <a:t>）等</a:t>
            </a:r>
            <a:r>
              <a:rPr lang="zh-CN" altLang="en-US" dirty="0" smtClean="0"/>
              <a:t>；</a:t>
            </a:r>
            <a:endParaRPr lang="en-US" altLang="zh-CN" dirty="0" smtClean="0"/>
          </a:p>
          <a:p>
            <a:pPr lvl="2"/>
            <a:r>
              <a:rPr lang="zh-CN" altLang="en-US" dirty="0"/>
              <a:t>要求：</a:t>
            </a:r>
            <a:r>
              <a:rPr lang="zh-CN" altLang="zh-CN" dirty="0"/>
              <a:t>通用性较强，</a:t>
            </a:r>
            <a:r>
              <a:rPr lang="zh-CN" altLang="zh-CN" b="1" dirty="0">
                <a:solidFill>
                  <a:srgbClr val="C00000"/>
                </a:solidFill>
              </a:rPr>
              <a:t>易用性好</a:t>
            </a:r>
            <a:r>
              <a:rPr lang="zh-CN" altLang="zh-CN" dirty="0"/>
              <a:t>。</a:t>
            </a:r>
          </a:p>
        </p:txBody>
      </p:sp>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37888" y="2925430"/>
            <a:ext cx="10702563" cy="3932570"/>
          </a:xfrm>
          <a:prstGeom prst="rect">
            <a:avLst/>
          </a:prstGeom>
        </p:spPr>
      </p:pic>
    </p:spTree>
    <p:extLst>
      <p:ext uri="{BB962C8B-B14F-4D97-AF65-F5344CB8AC3E}">
        <p14:creationId xmlns:p14="http://schemas.microsoft.com/office/powerpoint/2010/main" val="2381422248"/>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986130" y="1497820"/>
            <a:ext cx="6205870" cy="5360180"/>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994269"/>
            <a:ext cx="5986130" cy="4863731"/>
          </a:xfrm>
          <a:prstGeom prst="rect">
            <a:avLst/>
          </a:prstGeom>
        </p:spPr>
      </p:pic>
      <p:sp>
        <p:nvSpPr>
          <p:cNvPr id="2" name="标题 1"/>
          <p:cNvSpPr>
            <a:spLocks noGrp="1"/>
          </p:cNvSpPr>
          <p:nvPr>
            <p:ph type="title"/>
          </p:nvPr>
        </p:nvSpPr>
        <p:spPr/>
        <p:txBody>
          <a:bodyPr/>
          <a:lstStyle/>
          <a:p>
            <a:r>
              <a:rPr lang="en-US" altLang="zh-CN" smtClean="0"/>
              <a:t>1.2.1  </a:t>
            </a:r>
            <a:r>
              <a:rPr lang="zh-CN" altLang="en-US" smtClean="0"/>
              <a:t>计算机的类型</a:t>
            </a:r>
            <a:endParaRPr lang="zh-CN" altLang="en-US"/>
          </a:p>
        </p:txBody>
      </p:sp>
      <p:sp>
        <p:nvSpPr>
          <p:cNvPr id="3" name="内容占位符 2"/>
          <p:cNvSpPr>
            <a:spLocks noGrp="1"/>
          </p:cNvSpPr>
          <p:nvPr>
            <p:ph idx="1"/>
          </p:nvPr>
        </p:nvSpPr>
        <p:spPr/>
        <p:txBody>
          <a:bodyPr>
            <a:normAutofit/>
          </a:bodyPr>
          <a:lstStyle/>
          <a:p>
            <a:pPr marL="0" lvl="1" indent="0">
              <a:buNone/>
            </a:pPr>
            <a:r>
              <a:rPr lang="zh-CN" altLang="zh-CN" dirty="0"/>
              <a:t>（</a:t>
            </a:r>
            <a:r>
              <a:rPr lang="en-US" altLang="zh-CN" dirty="0"/>
              <a:t>3</a:t>
            </a:r>
            <a:r>
              <a:rPr lang="zh-CN" altLang="zh-CN" dirty="0"/>
              <a:t>）嵌入式计算机</a:t>
            </a:r>
            <a:endParaRPr lang="en-US" altLang="zh-CN" dirty="0"/>
          </a:p>
          <a:p>
            <a:pPr lvl="2"/>
            <a:r>
              <a:rPr lang="zh-CN" altLang="zh-CN" dirty="0"/>
              <a:t>智能手机要求</a:t>
            </a:r>
            <a:r>
              <a:rPr lang="zh-CN" altLang="en-US" dirty="0"/>
              <a:t>：</a:t>
            </a:r>
            <a:r>
              <a:rPr lang="zh-CN" altLang="zh-CN" dirty="0"/>
              <a:t>节约电能。</a:t>
            </a:r>
            <a:endParaRPr lang="en-US" altLang="zh-CN" dirty="0"/>
          </a:p>
          <a:p>
            <a:pPr lvl="2"/>
            <a:r>
              <a:rPr lang="zh-CN" altLang="zh-CN" dirty="0"/>
              <a:t>工业计算机使用环境恶劣，维护困难</a:t>
            </a:r>
            <a:r>
              <a:rPr lang="zh-CN" altLang="en-US" dirty="0"/>
              <a:t>；</a:t>
            </a:r>
            <a:endParaRPr lang="en-US" altLang="zh-CN" dirty="0"/>
          </a:p>
          <a:p>
            <a:pPr lvl="2"/>
            <a:r>
              <a:rPr lang="zh-CN" altLang="en-US" dirty="0"/>
              <a:t>要求：</a:t>
            </a:r>
            <a:r>
              <a:rPr lang="zh-CN" altLang="zh-CN" b="1" dirty="0">
                <a:solidFill>
                  <a:srgbClr val="C00000"/>
                </a:solidFill>
              </a:rPr>
              <a:t>可靠性要求高</a:t>
            </a:r>
            <a:r>
              <a:rPr lang="zh-CN" altLang="zh-CN" dirty="0"/>
              <a:t>。</a:t>
            </a:r>
          </a:p>
        </p:txBody>
      </p:sp>
      <p:sp>
        <p:nvSpPr>
          <p:cNvPr id="9" name="圆角矩形 8"/>
          <p:cNvSpPr/>
          <p:nvPr/>
        </p:nvSpPr>
        <p:spPr>
          <a:xfrm>
            <a:off x="7878726" y="6221317"/>
            <a:ext cx="2243470" cy="486117"/>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0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ATM</a:t>
            </a:r>
            <a:r>
              <a:rPr lang="zh-CN" altLang="en-US" sz="20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提款机应用</a:t>
            </a:r>
            <a:endPar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0393241"/>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1.2.2  </a:t>
            </a:r>
            <a:r>
              <a:rPr lang="zh-CN" altLang="en-US" smtClean="0"/>
              <a:t>大型</a:t>
            </a:r>
            <a:r>
              <a:rPr lang="zh-CN" altLang="zh-CN" smtClean="0"/>
              <a:t>计算机</a:t>
            </a:r>
            <a:endParaRPr lang="zh-CN" altLang="en-US"/>
          </a:p>
        </p:txBody>
      </p:sp>
      <p:sp>
        <p:nvSpPr>
          <p:cNvPr id="3" name="内容占位符 2"/>
          <p:cNvSpPr>
            <a:spLocks noGrp="1"/>
          </p:cNvSpPr>
          <p:nvPr>
            <p:ph idx="1"/>
          </p:nvPr>
        </p:nvSpPr>
        <p:spPr/>
        <p:txBody>
          <a:bodyPr>
            <a:normAutofit/>
          </a:bodyPr>
          <a:lstStyle/>
          <a:p>
            <a:pPr marL="0" indent="0">
              <a:buNone/>
            </a:pPr>
            <a:r>
              <a:rPr lang="en-US" altLang="zh-CN" b="1" dirty="0" smtClean="0"/>
              <a:t>1</a:t>
            </a:r>
            <a:r>
              <a:rPr lang="zh-CN" altLang="en-US" b="1" dirty="0" smtClean="0"/>
              <a:t>、</a:t>
            </a:r>
            <a:r>
              <a:rPr lang="zh-CN" altLang="zh-CN" b="1" dirty="0" smtClean="0"/>
              <a:t>计算机</a:t>
            </a:r>
            <a:r>
              <a:rPr lang="zh-CN" altLang="zh-CN" b="1" dirty="0"/>
              <a:t>集群技术</a:t>
            </a:r>
            <a:endParaRPr lang="zh-CN" altLang="zh-CN" dirty="0"/>
          </a:p>
          <a:p>
            <a:pPr lvl="1"/>
            <a:endParaRPr lang="en-US" altLang="zh-CN" sz="1000" dirty="0" smtClean="0"/>
          </a:p>
          <a:p>
            <a:pPr lvl="1"/>
            <a:r>
              <a:rPr lang="zh-CN" altLang="zh-CN" dirty="0" smtClean="0"/>
              <a:t>设计思想</a:t>
            </a:r>
            <a:r>
              <a:rPr lang="zh-CN" altLang="en-US" dirty="0" smtClean="0"/>
              <a:t>：</a:t>
            </a:r>
            <a:endParaRPr lang="en-US" altLang="zh-CN" dirty="0" smtClean="0"/>
          </a:p>
          <a:p>
            <a:pPr marL="0" lvl="1" indent="0">
              <a:buNone/>
            </a:pPr>
            <a:r>
              <a:rPr lang="en-US" altLang="zh-CN" dirty="0"/>
              <a:t> </a:t>
            </a:r>
            <a:r>
              <a:rPr lang="en-US" altLang="zh-CN" dirty="0" smtClean="0"/>
              <a:t>   </a:t>
            </a:r>
            <a:r>
              <a:rPr lang="zh-CN" altLang="en-US" dirty="0" smtClean="0"/>
              <a:t> </a:t>
            </a:r>
            <a:r>
              <a:rPr lang="zh-CN" altLang="zh-CN" b="1" dirty="0" smtClean="0">
                <a:solidFill>
                  <a:srgbClr val="C00000"/>
                </a:solidFill>
              </a:rPr>
              <a:t>计算机</a:t>
            </a:r>
            <a:r>
              <a:rPr lang="zh-CN" altLang="zh-CN" b="1" dirty="0">
                <a:solidFill>
                  <a:srgbClr val="C00000"/>
                </a:solidFill>
              </a:rPr>
              <a:t>集群结构</a:t>
            </a:r>
            <a:r>
              <a:rPr lang="zh-CN" altLang="zh-CN" sz="1800" dirty="0"/>
              <a:t>（占超级计算机</a:t>
            </a:r>
            <a:r>
              <a:rPr lang="en-US" altLang="zh-CN" sz="1800" dirty="0"/>
              <a:t>97%</a:t>
            </a:r>
            <a:r>
              <a:rPr lang="zh-CN" altLang="zh-CN" sz="1800" dirty="0"/>
              <a:t>以上）</a:t>
            </a:r>
            <a:r>
              <a:rPr lang="zh-CN" altLang="zh-CN" dirty="0" smtClean="0"/>
              <a:t>。</a:t>
            </a:r>
            <a:endParaRPr lang="en-US" altLang="zh-CN" dirty="0" smtClean="0"/>
          </a:p>
          <a:p>
            <a:pPr lvl="1"/>
            <a:endParaRPr lang="zh-CN" altLang="zh-CN" dirty="0"/>
          </a:p>
          <a:p>
            <a:pPr lvl="1"/>
            <a:r>
              <a:rPr lang="zh-CN" altLang="zh-CN" dirty="0"/>
              <a:t>计算机</a:t>
            </a:r>
            <a:r>
              <a:rPr lang="zh-CN" altLang="zh-CN" dirty="0" smtClean="0"/>
              <a:t>集群</a:t>
            </a:r>
            <a:r>
              <a:rPr lang="zh-CN" altLang="en-US" dirty="0" smtClean="0"/>
              <a:t>：</a:t>
            </a:r>
            <a:endParaRPr lang="en-US" altLang="zh-CN" dirty="0" smtClean="0"/>
          </a:p>
          <a:p>
            <a:pPr marL="0" lvl="1" indent="0">
              <a:buNone/>
            </a:pPr>
            <a:r>
              <a:rPr lang="en-US" altLang="zh-CN" dirty="0" smtClean="0"/>
              <a:t>    </a:t>
            </a:r>
            <a:r>
              <a:rPr lang="zh-CN" altLang="zh-CN" dirty="0" smtClean="0"/>
              <a:t>将</a:t>
            </a:r>
            <a:r>
              <a:rPr lang="zh-CN" altLang="zh-CN" dirty="0"/>
              <a:t>多台</a:t>
            </a:r>
            <a:r>
              <a:rPr lang="zh-CN" altLang="zh-CN" sz="1800" dirty="0"/>
              <a:t>（几台到上万台）</a:t>
            </a:r>
            <a:r>
              <a:rPr lang="zh-CN" altLang="zh-CN" dirty="0"/>
              <a:t>独立计算机</a:t>
            </a:r>
            <a:r>
              <a:rPr lang="zh-CN" altLang="zh-CN" sz="1800" dirty="0" smtClean="0"/>
              <a:t>（</a:t>
            </a:r>
            <a:r>
              <a:rPr lang="en-US" altLang="zh-CN" sz="1800" dirty="0" smtClean="0"/>
              <a:t>PC</a:t>
            </a:r>
            <a:r>
              <a:rPr lang="zh-CN" altLang="zh-CN" sz="1800" dirty="0"/>
              <a:t>服务器）</a:t>
            </a:r>
            <a:r>
              <a:rPr lang="zh-CN" altLang="zh-CN" dirty="0"/>
              <a:t>，通过高速局域网组成一个机群</a:t>
            </a:r>
            <a:r>
              <a:rPr lang="zh-CN" altLang="zh-CN" dirty="0" smtClean="0"/>
              <a:t>，</a:t>
            </a:r>
            <a:endParaRPr lang="en-US" altLang="zh-CN" dirty="0" smtClean="0"/>
          </a:p>
          <a:p>
            <a:pPr marL="0" lvl="1" indent="0">
              <a:buNone/>
            </a:pPr>
            <a:r>
              <a:rPr lang="en-US" altLang="zh-CN" dirty="0"/>
              <a:t> </a:t>
            </a:r>
            <a:r>
              <a:rPr lang="en-US" altLang="zh-CN" dirty="0" smtClean="0"/>
              <a:t>   </a:t>
            </a:r>
            <a:r>
              <a:rPr lang="zh-CN" altLang="zh-CN" dirty="0" smtClean="0"/>
              <a:t>使超级计算机</a:t>
            </a:r>
            <a:r>
              <a:rPr lang="zh-CN" altLang="zh-CN" b="1" dirty="0" smtClean="0">
                <a:solidFill>
                  <a:srgbClr val="C00000"/>
                </a:solidFill>
              </a:rPr>
              <a:t>统一</a:t>
            </a:r>
            <a:r>
              <a:rPr lang="zh-CN" altLang="zh-CN" b="1" dirty="0">
                <a:solidFill>
                  <a:srgbClr val="C00000"/>
                </a:solidFill>
              </a:rPr>
              <a:t>管理</a:t>
            </a:r>
            <a:r>
              <a:rPr lang="zh-CN" altLang="zh-CN" dirty="0"/>
              <a:t>和</a:t>
            </a:r>
            <a:r>
              <a:rPr lang="zh-CN" altLang="zh-CN" b="1" dirty="0">
                <a:solidFill>
                  <a:srgbClr val="C00000"/>
                </a:solidFill>
              </a:rPr>
              <a:t>并行计算</a:t>
            </a:r>
            <a:r>
              <a:rPr lang="zh-CN" altLang="zh-CN" dirty="0" smtClean="0"/>
              <a:t>。</a:t>
            </a:r>
            <a:endParaRPr lang="en-US" altLang="zh-CN" dirty="0" smtClean="0"/>
          </a:p>
          <a:p>
            <a:pPr lvl="1"/>
            <a:endParaRPr lang="en-US" altLang="zh-CN" dirty="0" smtClean="0"/>
          </a:p>
          <a:p>
            <a:pPr lvl="1"/>
            <a:r>
              <a:rPr lang="zh-CN" altLang="en-US" dirty="0" smtClean="0"/>
              <a:t>集群计算机特征： </a:t>
            </a:r>
            <a:endParaRPr lang="en-US" altLang="zh-CN" dirty="0" smtClean="0"/>
          </a:p>
          <a:p>
            <a:pPr lvl="2"/>
            <a:r>
              <a:rPr lang="zh-CN" altLang="zh-CN" dirty="0" smtClean="0"/>
              <a:t>集群中的</a:t>
            </a:r>
            <a:r>
              <a:rPr lang="zh-CN" altLang="zh-CN" dirty="0"/>
              <a:t>单台</a:t>
            </a:r>
            <a:r>
              <a:rPr lang="zh-CN" altLang="zh-CN" dirty="0" smtClean="0"/>
              <a:t>计算机不一定</a:t>
            </a:r>
            <a:r>
              <a:rPr lang="zh-CN" altLang="zh-CN" dirty="0"/>
              <a:t>是高档</a:t>
            </a:r>
            <a:r>
              <a:rPr lang="zh-CN" altLang="zh-CN" dirty="0" smtClean="0"/>
              <a:t>计算机</a:t>
            </a:r>
            <a:r>
              <a:rPr lang="zh-CN" altLang="en-US" dirty="0" smtClean="0"/>
              <a:t>；</a:t>
            </a:r>
            <a:endParaRPr lang="en-US" altLang="zh-CN" dirty="0" smtClean="0"/>
          </a:p>
          <a:p>
            <a:pPr lvl="2"/>
            <a:r>
              <a:rPr lang="zh-CN" altLang="zh-CN" dirty="0" smtClean="0"/>
              <a:t>集群系统提供</a:t>
            </a:r>
            <a:r>
              <a:rPr lang="zh-CN" altLang="zh-CN" dirty="0"/>
              <a:t>高性能不停机</a:t>
            </a:r>
            <a:r>
              <a:rPr lang="zh-CN" altLang="zh-CN" dirty="0" smtClean="0"/>
              <a:t>服务</a:t>
            </a:r>
            <a:r>
              <a:rPr lang="zh-CN" altLang="en-US" dirty="0" smtClean="0"/>
              <a:t>；</a:t>
            </a:r>
            <a:endParaRPr lang="en-US" altLang="zh-CN" dirty="0" smtClean="0"/>
          </a:p>
          <a:p>
            <a:pPr lvl="2"/>
            <a:r>
              <a:rPr lang="zh-CN" altLang="zh-CN" dirty="0" smtClean="0"/>
              <a:t>集群系统有</a:t>
            </a:r>
            <a:r>
              <a:rPr lang="zh-CN" altLang="zh-CN" dirty="0"/>
              <a:t>很好的容错</a:t>
            </a:r>
            <a:r>
              <a:rPr lang="zh-CN" altLang="zh-CN" dirty="0" smtClean="0"/>
              <a:t>功能。</a:t>
            </a:r>
            <a:endParaRPr lang="zh-CN" altLang="zh-CN" dirty="0"/>
          </a:p>
          <a:p>
            <a:pPr lvl="1"/>
            <a:endParaRPr lang="zh-CN" altLang="en-US"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530896525"/>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1.2.2  </a:t>
            </a:r>
            <a:r>
              <a:rPr lang="zh-CN" altLang="en-US" smtClean="0"/>
              <a:t>大型</a:t>
            </a:r>
            <a:r>
              <a:rPr lang="zh-CN" altLang="zh-CN" smtClean="0"/>
              <a:t>计算机</a:t>
            </a:r>
            <a:endParaRPr lang="zh-CN" altLang="en-US"/>
          </a:p>
        </p:txBody>
      </p:sp>
      <p:sp>
        <p:nvSpPr>
          <p:cNvPr id="3" name="内容占位符 2"/>
          <p:cNvSpPr>
            <a:spLocks noGrp="1"/>
          </p:cNvSpPr>
          <p:nvPr>
            <p:ph idx="1"/>
          </p:nvPr>
        </p:nvSpPr>
        <p:spPr/>
        <p:txBody>
          <a:bodyPr>
            <a:normAutofit/>
          </a:bodyPr>
          <a:lstStyle/>
          <a:p>
            <a:pPr marL="0" lvl="1" indent="0">
              <a:buNone/>
            </a:pPr>
            <a:r>
              <a:rPr lang="en-US" altLang="zh-CN" dirty="0" smtClean="0"/>
              <a:t>【</a:t>
            </a:r>
            <a:r>
              <a:rPr lang="zh-CN" altLang="en-US" dirty="0" smtClean="0"/>
              <a:t>例</a:t>
            </a:r>
            <a:r>
              <a:rPr lang="en-US" altLang="zh-CN" dirty="0" smtClean="0"/>
              <a:t>】</a:t>
            </a:r>
            <a:r>
              <a:rPr lang="zh-CN" altLang="zh-CN" dirty="0" smtClean="0"/>
              <a:t>世界</a:t>
            </a:r>
            <a:r>
              <a:rPr lang="en-US" altLang="zh-CN" dirty="0"/>
              <a:t>500</a:t>
            </a:r>
            <a:r>
              <a:rPr lang="zh-CN" altLang="zh-CN" dirty="0" smtClean="0"/>
              <a:t>强</a:t>
            </a:r>
            <a:r>
              <a:rPr lang="zh-CN" altLang="en-US" dirty="0" smtClean="0"/>
              <a:t>超级</a:t>
            </a:r>
            <a:r>
              <a:rPr lang="zh-CN" altLang="zh-CN" dirty="0" smtClean="0"/>
              <a:t>计算机</a:t>
            </a:r>
            <a:r>
              <a:rPr lang="zh-CN" altLang="en-US" dirty="0" smtClean="0"/>
              <a:t>“神威</a:t>
            </a:r>
            <a:r>
              <a:rPr lang="en-US" altLang="zh-CN" dirty="0" smtClean="0"/>
              <a:t>-</a:t>
            </a:r>
            <a:r>
              <a:rPr lang="zh-CN" altLang="en-US" dirty="0" smtClean="0"/>
              <a:t>太湖之光”。</a:t>
            </a:r>
            <a:endParaRPr lang="en-US" altLang="zh-CN" sz="1800" dirty="0" smtClean="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30" name="Picture 6" descr="http://www.xiangyannew.com/uploads/allimg/160621/1_160621091540_1.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 y="1222252"/>
            <a:ext cx="12192000" cy="5635748"/>
          </a:xfrm>
          <a:prstGeom prst="rect">
            <a:avLst/>
          </a:prstGeom>
          <a:noFill/>
          <a:ln>
            <a:solidFill>
              <a:srgbClr val="0000FF"/>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2488402"/>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1.2.2  </a:t>
            </a:r>
            <a:r>
              <a:rPr lang="zh-CN" altLang="en-US" smtClean="0"/>
              <a:t>大型</a:t>
            </a:r>
            <a:r>
              <a:rPr lang="zh-CN" altLang="zh-CN" smtClean="0"/>
              <a:t>计算机</a:t>
            </a:r>
            <a:endParaRPr lang="zh-CN" altLang="en-US"/>
          </a:p>
        </p:txBody>
      </p:sp>
      <p:sp>
        <p:nvSpPr>
          <p:cNvPr id="3" name="内容占位符 2"/>
          <p:cNvSpPr>
            <a:spLocks noGrp="1"/>
          </p:cNvSpPr>
          <p:nvPr>
            <p:ph idx="1"/>
          </p:nvPr>
        </p:nvSpPr>
        <p:spPr/>
        <p:txBody>
          <a:bodyPr>
            <a:normAutofit/>
          </a:bodyPr>
          <a:lstStyle/>
          <a:p>
            <a:pPr marL="0" lvl="1" indent="0">
              <a:buNone/>
            </a:pPr>
            <a:r>
              <a:rPr lang="en-US" altLang="zh-CN" dirty="0" smtClean="0"/>
              <a:t>【</a:t>
            </a:r>
            <a:r>
              <a:rPr lang="zh-CN" altLang="en-US" dirty="0" smtClean="0"/>
              <a:t>例</a:t>
            </a:r>
            <a:r>
              <a:rPr lang="en-US" altLang="zh-CN" dirty="0" smtClean="0"/>
              <a:t>】</a:t>
            </a:r>
            <a:r>
              <a:rPr lang="zh-CN" altLang="zh-CN" dirty="0" smtClean="0"/>
              <a:t>世界</a:t>
            </a:r>
            <a:r>
              <a:rPr lang="en-US" altLang="zh-CN" dirty="0"/>
              <a:t>500</a:t>
            </a:r>
            <a:r>
              <a:rPr lang="zh-CN" altLang="zh-CN" dirty="0" smtClean="0"/>
              <a:t>强</a:t>
            </a:r>
            <a:r>
              <a:rPr lang="zh-CN" altLang="en-US" dirty="0" smtClean="0"/>
              <a:t>超级</a:t>
            </a:r>
            <a:r>
              <a:rPr lang="zh-CN" altLang="zh-CN" dirty="0" smtClean="0"/>
              <a:t>计算机</a:t>
            </a:r>
            <a:r>
              <a:rPr lang="en-US" altLang="zh-CN" dirty="0" smtClean="0"/>
              <a:t>TITAN</a:t>
            </a:r>
            <a:r>
              <a:rPr lang="zh-CN" altLang="en-US" sz="1800" dirty="0" smtClean="0"/>
              <a:t>（泰坦）</a:t>
            </a:r>
            <a:endParaRPr lang="en-US" altLang="zh-CN" sz="1800" dirty="0" smtClean="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58799" y="1144033"/>
            <a:ext cx="10475507" cy="4750411"/>
          </a:xfrm>
          <a:prstGeom prst="rect">
            <a:avLst/>
          </a:prstGeom>
        </p:spPr>
      </p:pic>
    </p:spTree>
    <p:extLst>
      <p:ext uri="{BB962C8B-B14F-4D97-AF65-F5344CB8AC3E}">
        <p14:creationId xmlns:p14="http://schemas.microsoft.com/office/powerpoint/2010/main" val="586065041"/>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1.2.2  </a:t>
            </a:r>
            <a:r>
              <a:rPr lang="zh-CN" altLang="en-US" smtClean="0"/>
              <a:t>大型</a:t>
            </a:r>
            <a:r>
              <a:rPr lang="zh-CN" altLang="zh-CN" smtClean="0"/>
              <a:t>计算机</a:t>
            </a:r>
            <a:endParaRPr lang="zh-CN" altLang="en-US"/>
          </a:p>
        </p:txBody>
      </p:sp>
      <p:sp>
        <p:nvSpPr>
          <p:cNvPr id="3" name="内容占位符 2"/>
          <p:cNvSpPr>
            <a:spLocks noGrp="1"/>
          </p:cNvSpPr>
          <p:nvPr>
            <p:ph idx="1"/>
          </p:nvPr>
        </p:nvSpPr>
        <p:spPr/>
        <p:txBody>
          <a:bodyPr>
            <a:normAutofit/>
          </a:bodyPr>
          <a:lstStyle/>
          <a:p>
            <a:pPr lvl="1"/>
            <a:r>
              <a:rPr lang="zh-CN" altLang="zh-CN" smtClean="0"/>
              <a:t>计算机</a:t>
            </a:r>
            <a:r>
              <a:rPr lang="zh-CN" altLang="zh-CN"/>
              <a:t>集群具有</a:t>
            </a:r>
            <a:r>
              <a:rPr lang="zh-CN" altLang="zh-CN" b="1">
                <a:solidFill>
                  <a:srgbClr val="C00000"/>
                </a:solidFill>
              </a:rPr>
              <a:t>可增长</a:t>
            </a:r>
            <a:r>
              <a:rPr lang="zh-CN" altLang="zh-CN"/>
              <a:t>特性</a:t>
            </a:r>
            <a:r>
              <a:rPr lang="zh-CN" altLang="zh-CN" smtClean="0"/>
              <a:t>，可以</a:t>
            </a:r>
            <a:r>
              <a:rPr lang="zh-CN" altLang="zh-CN"/>
              <a:t>不断向</a:t>
            </a:r>
            <a:r>
              <a:rPr lang="zh-CN" altLang="zh-CN" smtClean="0"/>
              <a:t>集群</a:t>
            </a:r>
            <a:r>
              <a:rPr lang="zh-CN" altLang="en-US" smtClean="0"/>
              <a:t>中</a:t>
            </a:r>
            <a:r>
              <a:rPr lang="zh-CN" altLang="zh-CN" smtClean="0"/>
              <a:t>加入</a:t>
            </a:r>
            <a:r>
              <a:rPr lang="zh-CN" altLang="zh-CN"/>
              <a:t>新计算机</a:t>
            </a:r>
            <a:r>
              <a:rPr lang="zh-CN" altLang="zh-CN" smtClean="0"/>
              <a:t>。</a:t>
            </a:r>
            <a:endParaRPr lang="zh-CN" altLang="en-US"/>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圆角矩形 5"/>
          <p:cNvSpPr/>
          <p:nvPr/>
        </p:nvSpPr>
        <p:spPr>
          <a:xfrm>
            <a:off x="3736114" y="5716808"/>
            <a:ext cx="2260650" cy="486117"/>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计算机集群系统</a:t>
            </a:r>
            <a:endPar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6639" y="1150303"/>
            <a:ext cx="11938950" cy="4421160"/>
          </a:xfrm>
          <a:prstGeom prst="rect">
            <a:avLst/>
          </a:prstGeom>
        </p:spPr>
      </p:pic>
    </p:spTree>
    <p:extLst>
      <p:ext uri="{BB962C8B-B14F-4D97-AF65-F5344CB8AC3E}">
        <p14:creationId xmlns:p14="http://schemas.microsoft.com/office/powerpoint/2010/main" val="4166097179"/>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1.2.2  </a:t>
            </a:r>
            <a:r>
              <a:rPr lang="zh-CN" altLang="en-US" smtClean="0"/>
              <a:t>大型</a:t>
            </a:r>
            <a:r>
              <a:rPr lang="zh-CN" altLang="zh-CN" smtClean="0"/>
              <a:t>计算机</a:t>
            </a:r>
            <a:endParaRPr lang="zh-CN" altLang="en-US"/>
          </a:p>
        </p:txBody>
      </p:sp>
      <p:sp>
        <p:nvSpPr>
          <p:cNvPr id="3" name="内容占位符 2"/>
          <p:cNvSpPr>
            <a:spLocks noGrp="1"/>
          </p:cNvSpPr>
          <p:nvPr>
            <p:ph idx="1"/>
          </p:nvPr>
        </p:nvSpPr>
        <p:spPr/>
        <p:txBody>
          <a:bodyPr>
            <a:normAutofit/>
          </a:bodyPr>
          <a:lstStyle/>
          <a:p>
            <a:pPr lvl="1"/>
            <a:r>
              <a:rPr lang="zh-CN" altLang="zh-CN"/>
              <a:t>世界</a:t>
            </a:r>
            <a:r>
              <a:rPr lang="en-US" altLang="zh-CN"/>
              <a:t>500</a:t>
            </a:r>
            <a:r>
              <a:rPr lang="zh-CN" altLang="zh-CN"/>
              <a:t>强计算机</a:t>
            </a:r>
            <a:r>
              <a:rPr lang="en-US" altLang="zh-CN"/>
              <a:t>97%</a:t>
            </a:r>
            <a:r>
              <a:rPr lang="zh-CN" altLang="zh-CN"/>
              <a:t>采用</a:t>
            </a:r>
            <a:r>
              <a:rPr lang="en-US" altLang="zh-CN" smtClean="0"/>
              <a:t>Linux</a:t>
            </a:r>
            <a:r>
              <a:rPr lang="zh-CN" altLang="zh-CN" smtClean="0"/>
              <a:t>操作系统和</a:t>
            </a:r>
            <a:r>
              <a:rPr lang="zh-CN" altLang="zh-CN"/>
              <a:t>集群软件实现</a:t>
            </a:r>
            <a:r>
              <a:rPr lang="zh-CN" altLang="zh-CN" smtClean="0">
                <a:solidFill>
                  <a:srgbClr val="C00000"/>
                </a:solidFill>
              </a:rPr>
              <a:t>并行计算</a:t>
            </a:r>
            <a:r>
              <a:rPr lang="zh-CN" altLang="zh-CN" smtClean="0"/>
              <a:t>。</a:t>
            </a:r>
            <a:endParaRPr lang="en-US" altLang="zh-CN" smtClean="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圆角矩形 5"/>
          <p:cNvSpPr/>
          <p:nvPr/>
        </p:nvSpPr>
        <p:spPr>
          <a:xfrm>
            <a:off x="4716245" y="5916173"/>
            <a:ext cx="4502182" cy="486117"/>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0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2010</a:t>
            </a:r>
            <a:r>
              <a:rPr lang="zh-CN" altLang="en-US" sz="20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年世界</a:t>
            </a:r>
            <a:r>
              <a:rPr lang="en-US" altLang="zh-CN" sz="20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500</a:t>
            </a:r>
            <a:r>
              <a:rPr lang="zh-CN" altLang="en-US" sz="20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强计算机操作系统</a:t>
            </a:r>
            <a:endPar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84400" y="1102431"/>
            <a:ext cx="9154485" cy="4760577"/>
          </a:xfrm>
          <a:prstGeom prst="rect">
            <a:avLst/>
          </a:prstGeom>
        </p:spPr>
      </p:pic>
    </p:spTree>
    <p:extLst>
      <p:ext uri="{BB962C8B-B14F-4D97-AF65-F5344CB8AC3E}">
        <p14:creationId xmlns:p14="http://schemas.microsoft.com/office/powerpoint/2010/main" val="4038523446"/>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1.2.2  </a:t>
            </a:r>
            <a:r>
              <a:rPr lang="zh-CN" altLang="en-US" smtClean="0"/>
              <a:t>大型</a:t>
            </a:r>
            <a:r>
              <a:rPr lang="zh-CN" altLang="zh-CN" smtClean="0"/>
              <a:t>计算机</a:t>
            </a:r>
            <a:endParaRPr lang="zh-CN" altLang="en-US"/>
          </a:p>
        </p:txBody>
      </p:sp>
      <p:sp>
        <p:nvSpPr>
          <p:cNvPr id="3" name="内容占位符 2"/>
          <p:cNvSpPr>
            <a:spLocks noGrp="1"/>
          </p:cNvSpPr>
          <p:nvPr>
            <p:ph idx="1"/>
          </p:nvPr>
        </p:nvSpPr>
        <p:spPr/>
        <p:txBody>
          <a:bodyPr>
            <a:normAutofit/>
          </a:bodyPr>
          <a:lstStyle/>
          <a:p>
            <a:pPr marL="0" indent="0">
              <a:buNone/>
            </a:pPr>
            <a:r>
              <a:rPr lang="en-US" altLang="zh-CN" b="1" dirty="0" smtClean="0"/>
              <a:t>2</a:t>
            </a:r>
            <a:r>
              <a:rPr lang="zh-CN" altLang="en-US" b="1" dirty="0" smtClean="0"/>
              <a:t>、</a:t>
            </a:r>
            <a:r>
              <a:rPr lang="zh-CN" altLang="zh-CN" b="1" dirty="0" smtClean="0"/>
              <a:t>超级计算机</a:t>
            </a:r>
            <a:r>
              <a:rPr lang="zh-CN" altLang="zh-CN" b="1" dirty="0"/>
              <a:t>系统</a:t>
            </a:r>
            <a:endParaRPr lang="zh-CN" altLang="zh-CN" dirty="0"/>
          </a:p>
          <a:p>
            <a:pPr lvl="1"/>
            <a:endParaRPr lang="en-US" altLang="zh-CN" sz="1000" dirty="0" smtClean="0"/>
          </a:p>
          <a:p>
            <a:pPr lvl="1"/>
            <a:r>
              <a:rPr lang="zh-CN" altLang="zh-CN" dirty="0" smtClean="0"/>
              <a:t>国防</a:t>
            </a:r>
            <a:r>
              <a:rPr lang="zh-CN" altLang="zh-CN" dirty="0"/>
              <a:t>科技</a:t>
            </a:r>
            <a:r>
              <a:rPr lang="zh-CN" altLang="zh-CN" dirty="0" smtClean="0"/>
              <a:t>大学</a:t>
            </a:r>
            <a:r>
              <a:rPr lang="en-US" altLang="zh-CN" dirty="0" smtClean="0"/>
              <a:t>“</a:t>
            </a:r>
            <a:r>
              <a:rPr lang="zh-CN" altLang="zh-CN" dirty="0"/>
              <a:t>天河</a:t>
            </a:r>
            <a:r>
              <a:rPr lang="en-US" altLang="zh-CN" dirty="0"/>
              <a:t>2</a:t>
            </a:r>
            <a:r>
              <a:rPr lang="zh-CN" altLang="zh-CN" dirty="0"/>
              <a:t>号</a:t>
            </a:r>
            <a:r>
              <a:rPr lang="en-US" altLang="zh-CN" dirty="0" smtClean="0"/>
              <a:t>”</a:t>
            </a:r>
            <a:r>
              <a:rPr lang="zh-CN" altLang="zh-CN" dirty="0" smtClean="0"/>
              <a:t>超级计算机，</a:t>
            </a:r>
            <a:r>
              <a:rPr lang="en-US" altLang="zh-CN" dirty="0" smtClean="0"/>
              <a:t>2014</a:t>
            </a:r>
            <a:r>
              <a:rPr lang="zh-CN" altLang="zh-CN" dirty="0"/>
              <a:t>年蝉联世界</a:t>
            </a:r>
            <a:r>
              <a:rPr lang="en-US" altLang="zh-CN" dirty="0"/>
              <a:t>500</a:t>
            </a:r>
            <a:r>
              <a:rPr lang="zh-CN" altLang="zh-CN" dirty="0"/>
              <a:t>强计算机第</a:t>
            </a:r>
            <a:r>
              <a:rPr lang="en-US" altLang="zh-CN" dirty="0"/>
              <a:t>1</a:t>
            </a:r>
            <a:r>
              <a:rPr lang="zh-CN" altLang="zh-CN" dirty="0"/>
              <a:t>名</a:t>
            </a:r>
            <a:r>
              <a:rPr lang="zh-CN" altLang="zh-CN" dirty="0" smtClean="0"/>
              <a:t>。</a:t>
            </a:r>
            <a:endParaRPr lang="en-US" altLang="zh-CN" dirty="0"/>
          </a:p>
          <a:p>
            <a:pPr lvl="1"/>
            <a:endParaRPr lang="en-US" altLang="zh-CN" dirty="0" smtClean="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5" name="表格 4"/>
          <p:cNvGraphicFramePr>
            <a:graphicFrameLocks noGrp="1"/>
          </p:cNvGraphicFramePr>
          <p:nvPr>
            <p:extLst>
              <p:ext uri="{D42A27DB-BD31-4B8C-83A1-F6EECF244321}">
                <p14:modId xmlns:p14="http://schemas.microsoft.com/office/powerpoint/2010/main" val="1813218443"/>
              </p:ext>
            </p:extLst>
          </p:nvPr>
        </p:nvGraphicFramePr>
        <p:xfrm>
          <a:off x="595086" y="1733222"/>
          <a:ext cx="11173361" cy="4821960"/>
        </p:xfrm>
        <a:graphic>
          <a:graphicData uri="http://schemas.openxmlformats.org/drawingml/2006/table">
            <a:tbl>
              <a:tblPr firstRow="1" bandRow="1">
                <a:tableStyleId>{5C22544A-7EE6-4342-B048-85BDC9FD1C3A}</a:tableStyleId>
              </a:tblPr>
              <a:tblGrid>
                <a:gridCol w="5897755"/>
                <a:gridCol w="5275606"/>
              </a:tblGrid>
              <a:tr h="438360">
                <a:tc>
                  <a:txBody>
                    <a:bodyPr/>
                    <a:lstStyle/>
                    <a:p>
                      <a:r>
                        <a:rPr lang="zh-CN" altLang="en-US" sz="2200" b="0" dirty="0" smtClean="0">
                          <a:latin typeface="微软雅黑" panose="020B0503020204020204" pitchFamily="34" charset="-122"/>
                          <a:ea typeface="微软雅黑" panose="020B0503020204020204" pitchFamily="34" charset="-122"/>
                        </a:rPr>
                        <a:t>全球超级计算机</a:t>
                      </a:r>
                      <a:r>
                        <a:rPr lang="en-US" altLang="zh-CN" sz="2200" b="0" dirty="0" smtClean="0">
                          <a:latin typeface="微软雅黑" panose="020B0503020204020204" pitchFamily="34" charset="-122"/>
                          <a:ea typeface="微软雅黑" panose="020B0503020204020204" pitchFamily="34" charset="-122"/>
                        </a:rPr>
                        <a:t>500</a:t>
                      </a:r>
                      <a:r>
                        <a:rPr lang="zh-CN" altLang="en-US" sz="2200" b="0" dirty="0" smtClean="0">
                          <a:latin typeface="微软雅黑" panose="020B0503020204020204" pitchFamily="34" charset="-122"/>
                          <a:ea typeface="微软雅黑" panose="020B0503020204020204" pitchFamily="34" charset="-122"/>
                        </a:rPr>
                        <a:t>强</a:t>
                      </a:r>
                      <a:endParaRPr lang="zh-CN" altLang="en-US" sz="2200" b="0" dirty="0">
                        <a:latin typeface="微软雅黑" panose="020B0503020204020204" pitchFamily="34" charset="-122"/>
                        <a:ea typeface="微软雅黑" panose="020B0503020204020204" pitchFamily="34" charset="-122"/>
                      </a:endParaRPr>
                    </a:p>
                  </a:txBody>
                  <a:tcPr anchor="ctr">
                    <a:solidFill>
                      <a:srgbClr val="003399"/>
                    </a:solidFill>
                  </a:tcPr>
                </a:tc>
                <a:tc>
                  <a:txBody>
                    <a:bodyPr/>
                    <a:lstStyle/>
                    <a:p>
                      <a:r>
                        <a:rPr lang="zh-CN" altLang="en-US" sz="2200" b="0" dirty="0" smtClean="0">
                          <a:latin typeface="微软雅黑" panose="020B0503020204020204" pitchFamily="34" charset="-122"/>
                          <a:ea typeface="微软雅黑" panose="020B0503020204020204" pitchFamily="34" charset="-122"/>
                        </a:rPr>
                        <a:t>运算速度</a:t>
                      </a:r>
                      <a:endParaRPr lang="zh-CN" altLang="en-US" sz="2200" b="0" dirty="0">
                        <a:latin typeface="微软雅黑" panose="020B0503020204020204" pitchFamily="34" charset="-122"/>
                        <a:ea typeface="微软雅黑" panose="020B0503020204020204" pitchFamily="34" charset="-122"/>
                      </a:endParaRPr>
                    </a:p>
                  </a:txBody>
                  <a:tcPr anchor="ctr">
                    <a:solidFill>
                      <a:srgbClr val="003399"/>
                    </a:solidFill>
                  </a:tcPr>
                </a:tc>
              </a:tr>
              <a:tr h="438360">
                <a:tc>
                  <a:txBody>
                    <a:bodyPr/>
                    <a:lstStyle/>
                    <a:p>
                      <a:r>
                        <a:rPr lang="zh-CN" altLang="en-US" sz="2200" b="0" dirty="0" smtClean="0">
                          <a:latin typeface="微软雅黑" panose="020B0503020204020204" pitchFamily="34" charset="-122"/>
                          <a:ea typeface="微软雅黑" panose="020B0503020204020204" pitchFamily="34" charset="-122"/>
                        </a:rPr>
                        <a:t>中国</a:t>
                      </a:r>
                      <a:r>
                        <a:rPr lang="en-US" altLang="zh-CN" sz="2200" b="0" dirty="0" smtClean="0">
                          <a:latin typeface="微软雅黑" panose="020B0503020204020204" pitchFamily="34" charset="-122"/>
                          <a:ea typeface="微软雅黑" panose="020B0503020204020204" pitchFamily="34" charset="-122"/>
                        </a:rPr>
                        <a:t>”</a:t>
                      </a:r>
                      <a:r>
                        <a:rPr lang="zh-CN" altLang="en-US" sz="2200" b="0" dirty="0" smtClean="0">
                          <a:latin typeface="微软雅黑" panose="020B0503020204020204" pitchFamily="34" charset="-122"/>
                          <a:ea typeface="微软雅黑" panose="020B0503020204020204" pitchFamily="34" charset="-122"/>
                        </a:rPr>
                        <a:t>天河二号</a:t>
                      </a:r>
                      <a:r>
                        <a:rPr lang="en-US" altLang="zh-CN" sz="2200" b="0" dirty="0" smtClean="0">
                          <a:latin typeface="微软雅黑" panose="020B0503020204020204" pitchFamily="34" charset="-122"/>
                          <a:ea typeface="微软雅黑" panose="020B0503020204020204" pitchFamily="34" charset="-122"/>
                        </a:rPr>
                        <a:t>”</a:t>
                      </a:r>
                      <a:endParaRPr lang="zh-CN" altLang="en-US" sz="2200" b="0" dirty="0">
                        <a:latin typeface="微软雅黑" panose="020B0503020204020204" pitchFamily="34" charset="-122"/>
                        <a:ea typeface="微软雅黑" panose="020B0503020204020204" pitchFamily="34" charset="-122"/>
                      </a:endParaRPr>
                    </a:p>
                  </a:txBody>
                  <a:tcPr anchor="ctr"/>
                </a:tc>
                <a:tc>
                  <a:txBody>
                    <a:bodyPr/>
                    <a:lstStyle/>
                    <a:p>
                      <a:r>
                        <a:rPr lang="zh-CN" altLang="en-US" sz="2200" b="0" dirty="0" smtClean="0">
                          <a:latin typeface="微软雅黑" panose="020B0503020204020204" pitchFamily="34" charset="-122"/>
                          <a:ea typeface="微软雅黑" panose="020B0503020204020204" pitchFamily="34" charset="-122"/>
                        </a:rPr>
                        <a:t>每秒</a:t>
                      </a:r>
                      <a:r>
                        <a:rPr lang="en-US" altLang="zh-CN" sz="2200" b="0" dirty="0" smtClean="0">
                          <a:latin typeface="微软雅黑" panose="020B0503020204020204" pitchFamily="34" charset="-122"/>
                          <a:ea typeface="微软雅黑" panose="020B0503020204020204" pitchFamily="34" charset="-122"/>
                        </a:rPr>
                        <a:t>33.86</a:t>
                      </a:r>
                      <a:r>
                        <a:rPr lang="zh-CN" altLang="en-US" sz="2200" b="0" dirty="0" smtClean="0">
                          <a:latin typeface="微软雅黑" panose="020B0503020204020204" pitchFamily="34" charset="-122"/>
                          <a:ea typeface="微软雅黑" panose="020B0503020204020204" pitchFamily="34" charset="-122"/>
                        </a:rPr>
                        <a:t>千万亿次</a:t>
                      </a:r>
                      <a:endParaRPr lang="zh-CN" altLang="en-US" sz="2200" b="0" dirty="0">
                        <a:latin typeface="微软雅黑" panose="020B0503020204020204" pitchFamily="34" charset="-122"/>
                        <a:ea typeface="微软雅黑" panose="020B0503020204020204" pitchFamily="34" charset="-122"/>
                      </a:endParaRPr>
                    </a:p>
                  </a:txBody>
                  <a:tcPr anchor="ctr"/>
                </a:tc>
              </a:tr>
              <a:tr h="438360">
                <a:tc>
                  <a:txBody>
                    <a:bodyPr/>
                    <a:lstStyle/>
                    <a:p>
                      <a:r>
                        <a:rPr lang="zh-CN" altLang="en-US" sz="2200" b="0" dirty="0" smtClean="0">
                          <a:latin typeface="微软雅黑" panose="020B0503020204020204" pitchFamily="34" charset="-122"/>
                          <a:ea typeface="微软雅黑" panose="020B0503020204020204" pitchFamily="34" charset="-122"/>
                        </a:rPr>
                        <a:t>美国能源部“泰坦”</a:t>
                      </a:r>
                      <a:endParaRPr lang="zh-CN" altLang="en-US" sz="2200" b="0" dirty="0">
                        <a:latin typeface="微软雅黑" panose="020B0503020204020204" pitchFamily="34" charset="-122"/>
                        <a:ea typeface="微软雅黑" panose="020B0503020204020204"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200" b="0" dirty="0" smtClean="0">
                          <a:latin typeface="微软雅黑" panose="020B0503020204020204" pitchFamily="34" charset="-122"/>
                          <a:ea typeface="微软雅黑" panose="020B0503020204020204" pitchFamily="34" charset="-122"/>
                        </a:rPr>
                        <a:t>每秒</a:t>
                      </a:r>
                      <a:r>
                        <a:rPr lang="en-US" altLang="zh-CN" sz="2200" b="0" dirty="0" smtClean="0">
                          <a:latin typeface="微软雅黑" panose="020B0503020204020204" pitchFamily="34" charset="-122"/>
                          <a:ea typeface="微软雅黑" panose="020B0503020204020204" pitchFamily="34" charset="-122"/>
                        </a:rPr>
                        <a:t>17.59</a:t>
                      </a:r>
                      <a:r>
                        <a:rPr lang="zh-CN" altLang="en-US" sz="2200" b="0" dirty="0" smtClean="0">
                          <a:latin typeface="微软雅黑" panose="020B0503020204020204" pitchFamily="34" charset="-122"/>
                          <a:ea typeface="微软雅黑" panose="020B0503020204020204" pitchFamily="34" charset="-122"/>
                        </a:rPr>
                        <a:t>千万亿次</a:t>
                      </a:r>
                    </a:p>
                  </a:txBody>
                  <a:tcPr anchor="ctr"/>
                </a:tc>
              </a:tr>
              <a:tr h="438360">
                <a:tc>
                  <a:txBody>
                    <a:bodyPr/>
                    <a:lstStyle/>
                    <a:p>
                      <a:r>
                        <a:rPr lang="zh-CN" altLang="en-US" sz="2200" b="0" dirty="0" smtClean="0">
                          <a:latin typeface="微软雅黑" panose="020B0503020204020204" pitchFamily="34" charset="-122"/>
                          <a:ea typeface="微软雅黑" panose="020B0503020204020204" pitchFamily="34" charset="-122"/>
                        </a:rPr>
                        <a:t>美国劳伦斯国家实验室“红杉”</a:t>
                      </a:r>
                      <a:endParaRPr lang="zh-CN" altLang="en-US" sz="2200" b="0" dirty="0">
                        <a:latin typeface="微软雅黑" panose="020B0503020204020204" pitchFamily="34" charset="-122"/>
                        <a:ea typeface="微软雅黑" panose="020B0503020204020204" pitchFamily="34" charset="-122"/>
                      </a:endParaRPr>
                    </a:p>
                  </a:txBody>
                  <a:tcPr anchor="ctr"/>
                </a:tc>
                <a:tc>
                  <a:txBody>
                    <a:bodyPr/>
                    <a:lstStyle/>
                    <a:p>
                      <a:r>
                        <a:rPr lang="zh-CN" altLang="en-US" sz="2200" b="0" dirty="0" smtClean="0">
                          <a:latin typeface="微软雅黑" panose="020B0503020204020204" pitchFamily="34" charset="-122"/>
                          <a:ea typeface="微软雅黑" panose="020B0503020204020204" pitchFamily="34" charset="-122"/>
                        </a:rPr>
                        <a:t>每秒</a:t>
                      </a:r>
                      <a:r>
                        <a:rPr lang="en-US" altLang="zh-CN" sz="2200" b="0" dirty="0" smtClean="0">
                          <a:latin typeface="微软雅黑" panose="020B0503020204020204" pitchFamily="34" charset="-122"/>
                          <a:ea typeface="微软雅黑" panose="020B0503020204020204" pitchFamily="34" charset="-122"/>
                        </a:rPr>
                        <a:t>17.17</a:t>
                      </a:r>
                      <a:r>
                        <a:rPr lang="zh-CN" altLang="en-US" sz="2200" b="0" dirty="0" smtClean="0">
                          <a:latin typeface="微软雅黑" panose="020B0503020204020204" pitchFamily="34" charset="-122"/>
                          <a:ea typeface="微软雅黑" panose="020B0503020204020204" pitchFamily="34" charset="-122"/>
                        </a:rPr>
                        <a:t>千万亿次</a:t>
                      </a:r>
                      <a:endParaRPr lang="zh-CN" altLang="en-US" sz="2200" b="0" dirty="0">
                        <a:latin typeface="微软雅黑" panose="020B0503020204020204" pitchFamily="34" charset="-122"/>
                        <a:ea typeface="微软雅黑" panose="020B0503020204020204" pitchFamily="34" charset="-122"/>
                      </a:endParaRPr>
                    </a:p>
                  </a:txBody>
                  <a:tcPr anchor="ctr"/>
                </a:tc>
              </a:tr>
              <a:tr h="438360">
                <a:tc>
                  <a:txBody>
                    <a:bodyPr/>
                    <a:lstStyle/>
                    <a:p>
                      <a:r>
                        <a:rPr lang="zh-CN" altLang="en-US" sz="2200" b="0" dirty="0" smtClean="0">
                          <a:latin typeface="微软雅黑" panose="020B0503020204020204" pitchFamily="34" charset="-122"/>
                          <a:ea typeface="微软雅黑" panose="020B0503020204020204" pitchFamily="34" charset="-122"/>
                        </a:rPr>
                        <a:t>日本现代化研究所“京”</a:t>
                      </a:r>
                      <a:endParaRPr lang="zh-CN" altLang="en-US" sz="2200" b="0" dirty="0">
                        <a:latin typeface="微软雅黑" panose="020B0503020204020204" pitchFamily="34" charset="-122"/>
                        <a:ea typeface="微软雅黑" panose="020B0503020204020204" pitchFamily="34" charset="-122"/>
                      </a:endParaRPr>
                    </a:p>
                  </a:txBody>
                  <a:tcPr anchor="ctr"/>
                </a:tc>
                <a:tc>
                  <a:txBody>
                    <a:bodyPr/>
                    <a:lstStyle/>
                    <a:p>
                      <a:r>
                        <a:rPr lang="zh-CN" altLang="en-US" sz="2200" b="0" dirty="0" smtClean="0">
                          <a:latin typeface="微软雅黑" panose="020B0503020204020204" pitchFamily="34" charset="-122"/>
                          <a:ea typeface="微软雅黑" panose="020B0503020204020204" pitchFamily="34" charset="-122"/>
                        </a:rPr>
                        <a:t>每秒</a:t>
                      </a:r>
                      <a:r>
                        <a:rPr lang="en-US" altLang="zh-CN" sz="2200" b="0" dirty="0" smtClean="0">
                          <a:latin typeface="微软雅黑" panose="020B0503020204020204" pitchFamily="34" charset="-122"/>
                          <a:ea typeface="微软雅黑" panose="020B0503020204020204" pitchFamily="34" charset="-122"/>
                        </a:rPr>
                        <a:t>10.51</a:t>
                      </a:r>
                      <a:r>
                        <a:rPr lang="zh-CN" altLang="en-US" sz="2200" b="0" dirty="0" smtClean="0">
                          <a:latin typeface="微软雅黑" panose="020B0503020204020204" pitchFamily="34" charset="-122"/>
                          <a:ea typeface="微软雅黑" panose="020B0503020204020204" pitchFamily="34" charset="-122"/>
                        </a:rPr>
                        <a:t>千万亿次</a:t>
                      </a:r>
                      <a:endParaRPr lang="zh-CN" altLang="en-US" sz="2200" b="0" dirty="0">
                        <a:latin typeface="微软雅黑" panose="020B0503020204020204" pitchFamily="34" charset="-122"/>
                        <a:ea typeface="微软雅黑" panose="020B0503020204020204" pitchFamily="34" charset="-122"/>
                      </a:endParaRPr>
                    </a:p>
                  </a:txBody>
                  <a:tcPr anchor="ctr"/>
                </a:tc>
              </a:tr>
              <a:tr h="438360">
                <a:tc>
                  <a:txBody>
                    <a:bodyPr/>
                    <a:lstStyle/>
                    <a:p>
                      <a:r>
                        <a:rPr lang="zh-CN" altLang="en-US" sz="2200" b="0" dirty="0" smtClean="0">
                          <a:latin typeface="微软雅黑" panose="020B0503020204020204" pitchFamily="34" charset="-122"/>
                          <a:ea typeface="微软雅黑" panose="020B0503020204020204" pitchFamily="34" charset="-122"/>
                        </a:rPr>
                        <a:t>美国阿尔贡国家实验室“米拉”</a:t>
                      </a:r>
                      <a:endParaRPr lang="zh-CN" altLang="en-US" sz="2200" b="0" dirty="0">
                        <a:latin typeface="微软雅黑" panose="020B0503020204020204" pitchFamily="34" charset="-122"/>
                        <a:ea typeface="微软雅黑" panose="020B0503020204020204" pitchFamily="34" charset="-122"/>
                      </a:endParaRPr>
                    </a:p>
                  </a:txBody>
                  <a:tcPr anchor="ctr"/>
                </a:tc>
                <a:tc>
                  <a:txBody>
                    <a:bodyPr/>
                    <a:lstStyle/>
                    <a:p>
                      <a:r>
                        <a:rPr lang="zh-CN" altLang="en-US" sz="2200" b="0" dirty="0" smtClean="0">
                          <a:latin typeface="微软雅黑" panose="020B0503020204020204" pitchFamily="34" charset="-122"/>
                          <a:ea typeface="微软雅黑" panose="020B0503020204020204" pitchFamily="34" charset="-122"/>
                        </a:rPr>
                        <a:t>每秒</a:t>
                      </a:r>
                      <a:r>
                        <a:rPr lang="en-US" altLang="zh-CN" sz="2200" b="0" dirty="0" smtClean="0">
                          <a:latin typeface="微软雅黑" panose="020B0503020204020204" pitchFamily="34" charset="-122"/>
                          <a:ea typeface="微软雅黑" panose="020B0503020204020204" pitchFamily="34" charset="-122"/>
                        </a:rPr>
                        <a:t>8.59</a:t>
                      </a:r>
                      <a:r>
                        <a:rPr lang="zh-CN" altLang="en-US" sz="2200" b="0" dirty="0" smtClean="0">
                          <a:latin typeface="微软雅黑" panose="020B0503020204020204" pitchFamily="34" charset="-122"/>
                          <a:ea typeface="微软雅黑" panose="020B0503020204020204" pitchFamily="34" charset="-122"/>
                        </a:rPr>
                        <a:t>千万亿次</a:t>
                      </a:r>
                      <a:endParaRPr lang="zh-CN" altLang="en-US" sz="2200" b="0" dirty="0">
                        <a:latin typeface="微软雅黑" panose="020B0503020204020204" pitchFamily="34" charset="-122"/>
                        <a:ea typeface="微软雅黑" panose="020B0503020204020204" pitchFamily="34" charset="-122"/>
                      </a:endParaRPr>
                    </a:p>
                  </a:txBody>
                  <a:tcPr anchor="ctr"/>
                </a:tc>
              </a:tr>
              <a:tr h="438360">
                <a:tc>
                  <a:txBody>
                    <a:bodyPr/>
                    <a:lstStyle/>
                    <a:p>
                      <a:r>
                        <a:rPr lang="zh-CN" altLang="en-US" sz="2200" b="0" dirty="0" smtClean="0">
                          <a:solidFill>
                            <a:schemeClr val="bg1"/>
                          </a:solidFill>
                          <a:latin typeface="微软雅黑" panose="020B0503020204020204" pitchFamily="34" charset="-122"/>
                          <a:ea typeface="微软雅黑" panose="020B0503020204020204" pitchFamily="34" charset="-122"/>
                        </a:rPr>
                        <a:t>本次</a:t>
                      </a:r>
                      <a:r>
                        <a:rPr lang="en-US" altLang="zh-CN" sz="2200" b="0" dirty="0" smtClean="0">
                          <a:solidFill>
                            <a:schemeClr val="bg1"/>
                          </a:solidFill>
                          <a:latin typeface="微软雅黑" panose="020B0503020204020204" pitchFamily="34" charset="-122"/>
                          <a:ea typeface="微软雅黑" panose="020B0503020204020204" pitchFamily="34" charset="-122"/>
                        </a:rPr>
                        <a:t>500</a:t>
                      </a:r>
                      <a:r>
                        <a:rPr lang="zh-CN" altLang="en-US" sz="2200" b="0" dirty="0" smtClean="0">
                          <a:solidFill>
                            <a:schemeClr val="bg1"/>
                          </a:solidFill>
                          <a:latin typeface="微软雅黑" panose="020B0503020204020204" pitchFamily="34" charset="-122"/>
                          <a:ea typeface="微软雅黑" panose="020B0503020204020204" pitchFamily="34" charset="-122"/>
                        </a:rPr>
                        <a:t>强</a:t>
                      </a:r>
                      <a:endParaRPr lang="zh-CN" altLang="en-US" sz="2200" b="0" dirty="0">
                        <a:solidFill>
                          <a:schemeClr val="bg1"/>
                        </a:solidFill>
                        <a:latin typeface="微软雅黑" panose="020B0503020204020204" pitchFamily="34" charset="-122"/>
                        <a:ea typeface="微软雅黑" panose="020B0503020204020204" pitchFamily="34" charset="-122"/>
                      </a:endParaRPr>
                    </a:p>
                  </a:txBody>
                  <a:tcPr anchor="ctr">
                    <a:solidFill>
                      <a:srgbClr val="663300"/>
                    </a:solidFill>
                  </a:tcPr>
                </a:tc>
                <a:tc>
                  <a:txBody>
                    <a:bodyPr/>
                    <a:lstStyle/>
                    <a:p>
                      <a:r>
                        <a:rPr lang="zh-CN" altLang="en-US" sz="2200" b="0" dirty="0" smtClean="0">
                          <a:solidFill>
                            <a:schemeClr val="bg1"/>
                          </a:solidFill>
                          <a:latin typeface="微软雅黑" panose="020B0503020204020204" pitchFamily="34" charset="-122"/>
                          <a:ea typeface="微软雅黑" panose="020B0503020204020204" pitchFamily="34" charset="-122"/>
                        </a:rPr>
                        <a:t>上次</a:t>
                      </a:r>
                      <a:r>
                        <a:rPr lang="en-US" altLang="zh-CN" sz="2200" b="0" dirty="0" smtClean="0">
                          <a:solidFill>
                            <a:schemeClr val="bg1"/>
                          </a:solidFill>
                          <a:latin typeface="微软雅黑" panose="020B0503020204020204" pitchFamily="34" charset="-122"/>
                          <a:ea typeface="微软雅黑" panose="020B0503020204020204" pitchFamily="34" charset="-122"/>
                        </a:rPr>
                        <a:t>500</a:t>
                      </a:r>
                      <a:r>
                        <a:rPr lang="zh-CN" altLang="en-US" sz="2200" b="0" dirty="0" smtClean="0">
                          <a:solidFill>
                            <a:schemeClr val="bg1"/>
                          </a:solidFill>
                          <a:latin typeface="微软雅黑" panose="020B0503020204020204" pitchFamily="34" charset="-122"/>
                          <a:ea typeface="微软雅黑" panose="020B0503020204020204" pitchFamily="34" charset="-122"/>
                        </a:rPr>
                        <a:t>强</a:t>
                      </a:r>
                      <a:endParaRPr lang="zh-CN" altLang="en-US" sz="2200" b="0" dirty="0">
                        <a:solidFill>
                          <a:schemeClr val="bg1"/>
                        </a:solidFill>
                        <a:latin typeface="微软雅黑" panose="020B0503020204020204" pitchFamily="34" charset="-122"/>
                        <a:ea typeface="微软雅黑" panose="020B0503020204020204" pitchFamily="34" charset="-122"/>
                      </a:endParaRPr>
                    </a:p>
                  </a:txBody>
                  <a:tcPr anchor="ctr">
                    <a:solidFill>
                      <a:srgbClr val="663300"/>
                    </a:solidFill>
                  </a:tcPr>
                </a:tc>
              </a:tr>
              <a:tr h="438360">
                <a:tc>
                  <a:txBody>
                    <a:bodyPr/>
                    <a:lstStyle/>
                    <a:p>
                      <a:r>
                        <a:rPr lang="zh-CN" altLang="en-US" sz="2200" b="0" dirty="0" smtClean="0">
                          <a:latin typeface="微软雅黑" panose="020B0503020204020204" pitchFamily="34" charset="-122"/>
                          <a:ea typeface="微软雅黑" panose="020B0503020204020204" pitchFamily="34" charset="-122"/>
                        </a:rPr>
                        <a:t>中国大陆</a:t>
                      </a:r>
                      <a:r>
                        <a:rPr lang="en-US" altLang="zh-CN" sz="2200" b="0" dirty="0" smtClean="0">
                          <a:latin typeface="微软雅黑" panose="020B0503020204020204" pitchFamily="34" charset="-122"/>
                          <a:ea typeface="微软雅黑" panose="020B0503020204020204" pitchFamily="34" charset="-122"/>
                        </a:rPr>
                        <a:t>65</a:t>
                      </a:r>
                      <a:r>
                        <a:rPr lang="zh-CN" altLang="en-US" sz="2200" b="0" dirty="0" smtClean="0">
                          <a:latin typeface="微软雅黑" panose="020B0503020204020204" pitchFamily="34" charset="-122"/>
                          <a:ea typeface="微软雅黑" panose="020B0503020204020204" pitchFamily="34" charset="-122"/>
                        </a:rPr>
                        <a:t>个</a:t>
                      </a:r>
                      <a:endParaRPr lang="zh-CN" altLang="en-US" sz="2200" b="0" dirty="0">
                        <a:latin typeface="微软雅黑" panose="020B0503020204020204" pitchFamily="34" charset="-122"/>
                        <a:ea typeface="微软雅黑" panose="020B0503020204020204" pitchFamily="34" charset="-122"/>
                      </a:endParaRPr>
                    </a:p>
                  </a:txBody>
                  <a:tcPr anchor="ctr"/>
                </a:tc>
                <a:tc>
                  <a:txBody>
                    <a:bodyPr/>
                    <a:lstStyle/>
                    <a:p>
                      <a:r>
                        <a:rPr lang="en-US" altLang="zh-CN" sz="2200" b="0" dirty="0" smtClean="0">
                          <a:latin typeface="微软雅黑" panose="020B0503020204020204" pitchFamily="34" charset="-122"/>
                          <a:ea typeface="微软雅黑" panose="020B0503020204020204" pitchFamily="34" charset="-122"/>
                        </a:rPr>
                        <a:t>68</a:t>
                      </a:r>
                      <a:r>
                        <a:rPr lang="zh-CN" altLang="en-US" sz="2200" b="0" dirty="0" smtClean="0">
                          <a:latin typeface="微软雅黑" panose="020B0503020204020204" pitchFamily="34" charset="-122"/>
                          <a:ea typeface="微软雅黑" panose="020B0503020204020204" pitchFamily="34" charset="-122"/>
                        </a:rPr>
                        <a:t>个</a:t>
                      </a:r>
                      <a:endParaRPr lang="zh-CN" altLang="en-US" sz="2200" b="0" dirty="0">
                        <a:latin typeface="微软雅黑" panose="020B0503020204020204" pitchFamily="34" charset="-122"/>
                        <a:ea typeface="微软雅黑" panose="020B0503020204020204" pitchFamily="34" charset="-122"/>
                      </a:endParaRPr>
                    </a:p>
                  </a:txBody>
                  <a:tcPr anchor="ctr"/>
                </a:tc>
              </a:tr>
              <a:tr h="438360">
                <a:tc>
                  <a:txBody>
                    <a:bodyPr/>
                    <a:lstStyle/>
                    <a:p>
                      <a:r>
                        <a:rPr lang="zh-CN" altLang="en-US" sz="2200" b="0" dirty="0" smtClean="0">
                          <a:latin typeface="微软雅黑" panose="020B0503020204020204" pitchFamily="34" charset="-122"/>
                          <a:ea typeface="微软雅黑" panose="020B0503020204020204" pitchFamily="34" charset="-122"/>
                        </a:rPr>
                        <a:t>美国</a:t>
                      </a:r>
                      <a:r>
                        <a:rPr lang="en-US" altLang="zh-CN" sz="2200" b="0" dirty="0" smtClean="0">
                          <a:latin typeface="微软雅黑" panose="020B0503020204020204" pitchFamily="34" charset="-122"/>
                          <a:ea typeface="微软雅黑" panose="020B0503020204020204" pitchFamily="34" charset="-122"/>
                        </a:rPr>
                        <a:t>253</a:t>
                      </a:r>
                      <a:r>
                        <a:rPr lang="zh-CN" altLang="en-US" sz="2200" b="0" dirty="0" smtClean="0">
                          <a:latin typeface="微软雅黑" panose="020B0503020204020204" pitchFamily="34" charset="-122"/>
                          <a:ea typeface="微软雅黑" panose="020B0503020204020204" pitchFamily="34" charset="-122"/>
                        </a:rPr>
                        <a:t>个</a:t>
                      </a:r>
                      <a:endParaRPr lang="zh-CN" altLang="en-US" sz="2200" b="0" dirty="0">
                        <a:latin typeface="微软雅黑" panose="020B0503020204020204" pitchFamily="34" charset="-122"/>
                        <a:ea typeface="微软雅黑" panose="020B0503020204020204" pitchFamily="34" charset="-122"/>
                      </a:endParaRPr>
                    </a:p>
                  </a:txBody>
                  <a:tcPr anchor="ctr"/>
                </a:tc>
                <a:tc>
                  <a:txBody>
                    <a:bodyPr/>
                    <a:lstStyle/>
                    <a:p>
                      <a:r>
                        <a:rPr lang="en-US" altLang="zh-CN" sz="2200" b="0" dirty="0" smtClean="0">
                          <a:latin typeface="微软雅黑" panose="020B0503020204020204" pitchFamily="34" charset="-122"/>
                          <a:ea typeface="微软雅黑" panose="020B0503020204020204" pitchFamily="34" charset="-122"/>
                        </a:rPr>
                        <a:t>250</a:t>
                      </a:r>
                      <a:r>
                        <a:rPr lang="zh-CN" altLang="en-US" sz="2200" b="0" dirty="0" smtClean="0">
                          <a:latin typeface="微软雅黑" panose="020B0503020204020204" pitchFamily="34" charset="-122"/>
                          <a:ea typeface="微软雅黑" panose="020B0503020204020204" pitchFamily="34" charset="-122"/>
                        </a:rPr>
                        <a:t>个</a:t>
                      </a:r>
                      <a:endParaRPr lang="zh-CN" altLang="en-US" sz="2200" b="0" dirty="0">
                        <a:latin typeface="微软雅黑" panose="020B0503020204020204" pitchFamily="34" charset="-122"/>
                        <a:ea typeface="微软雅黑" panose="020B0503020204020204" pitchFamily="34" charset="-122"/>
                      </a:endParaRPr>
                    </a:p>
                  </a:txBody>
                  <a:tcPr anchor="ctr"/>
                </a:tc>
              </a:tr>
              <a:tr h="438360">
                <a:tc>
                  <a:txBody>
                    <a:bodyPr/>
                    <a:lstStyle/>
                    <a:p>
                      <a:r>
                        <a:rPr lang="zh-CN" altLang="en-US" sz="2200" b="0" dirty="0" smtClean="0">
                          <a:latin typeface="微软雅黑" panose="020B0503020204020204" pitchFamily="34" charset="-122"/>
                          <a:ea typeface="微软雅黑" panose="020B0503020204020204" pitchFamily="34" charset="-122"/>
                        </a:rPr>
                        <a:t>欧洲</a:t>
                      </a:r>
                      <a:r>
                        <a:rPr lang="en-US" altLang="zh-CN" sz="2200" b="0" dirty="0" smtClean="0">
                          <a:latin typeface="微软雅黑" panose="020B0503020204020204" pitchFamily="34" charset="-122"/>
                          <a:ea typeface="微软雅黑" panose="020B0503020204020204" pitchFamily="34" charset="-122"/>
                        </a:rPr>
                        <a:t>112</a:t>
                      </a:r>
                      <a:r>
                        <a:rPr lang="zh-CN" altLang="en-US" sz="2200" b="0" dirty="0" smtClean="0">
                          <a:latin typeface="微软雅黑" panose="020B0503020204020204" pitchFamily="34" charset="-122"/>
                          <a:ea typeface="微软雅黑" panose="020B0503020204020204" pitchFamily="34" charset="-122"/>
                        </a:rPr>
                        <a:t>个</a:t>
                      </a:r>
                      <a:endParaRPr lang="zh-CN" altLang="en-US" sz="2200" b="0" dirty="0">
                        <a:latin typeface="微软雅黑" panose="020B0503020204020204" pitchFamily="34" charset="-122"/>
                        <a:ea typeface="微软雅黑" panose="020B0503020204020204" pitchFamily="34" charset="-122"/>
                      </a:endParaRPr>
                    </a:p>
                  </a:txBody>
                  <a:tcPr anchor="ctr"/>
                </a:tc>
                <a:tc>
                  <a:txBody>
                    <a:bodyPr/>
                    <a:lstStyle/>
                    <a:p>
                      <a:r>
                        <a:rPr lang="en-US" altLang="zh-CN" sz="2200" b="0" dirty="0" smtClean="0">
                          <a:latin typeface="微软雅黑" panose="020B0503020204020204" pitchFamily="34" charset="-122"/>
                          <a:ea typeface="微软雅黑" panose="020B0503020204020204" pitchFamily="34" charset="-122"/>
                        </a:rPr>
                        <a:t>105</a:t>
                      </a:r>
                      <a:r>
                        <a:rPr lang="zh-CN" altLang="en-US" sz="2200" b="0" dirty="0" smtClean="0">
                          <a:latin typeface="微软雅黑" panose="020B0503020204020204" pitchFamily="34" charset="-122"/>
                          <a:ea typeface="微软雅黑" panose="020B0503020204020204" pitchFamily="34" charset="-122"/>
                        </a:rPr>
                        <a:t>个</a:t>
                      </a:r>
                      <a:endParaRPr lang="zh-CN" altLang="en-US" sz="2200" b="0" dirty="0">
                        <a:latin typeface="微软雅黑" panose="020B0503020204020204" pitchFamily="34" charset="-122"/>
                        <a:ea typeface="微软雅黑" panose="020B0503020204020204" pitchFamily="34" charset="-122"/>
                      </a:endParaRPr>
                    </a:p>
                  </a:txBody>
                  <a:tcPr anchor="ctr"/>
                </a:tc>
              </a:tr>
              <a:tr h="4383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200" b="0" dirty="0" smtClean="0">
                          <a:latin typeface="微软雅黑" panose="020B0503020204020204" pitchFamily="34" charset="-122"/>
                          <a:ea typeface="微软雅黑" panose="020B0503020204020204" pitchFamily="34" charset="-122"/>
                        </a:rPr>
                        <a:t>运算速度总和：</a:t>
                      </a:r>
                      <a:r>
                        <a:rPr lang="en-US" altLang="zh-CN" sz="2200" b="0" dirty="0" smtClean="0">
                          <a:latin typeface="微软雅黑" panose="020B0503020204020204" pitchFamily="34" charset="-122"/>
                          <a:ea typeface="微软雅黑" panose="020B0503020204020204" pitchFamily="34" charset="-122"/>
                        </a:rPr>
                        <a:t>223</a:t>
                      </a:r>
                      <a:r>
                        <a:rPr lang="zh-CN" altLang="en-US" sz="2200" b="0" dirty="0" smtClean="0">
                          <a:latin typeface="微软雅黑" panose="020B0503020204020204" pitchFamily="34" charset="-122"/>
                          <a:ea typeface="微软雅黑" panose="020B0503020204020204" pitchFamily="34" charset="-122"/>
                        </a:rPr>
                        <a:t>千万亿次</a:t>
                      </a:r>
                      <a:r>
                        <a:rPr lang="en-US" altLang="zh-CN" sz="2200" b="0" dirty="0" smtClean="0">
                          <a:latin typeface="微软雅黑" panose="020B0503020204020204" pitchFamily="34" charset="-122"/>
                          <a:ea typeface="微软雅黑" panose="020B0503020204020204" pitchFamily="34" charset="-122"/>
                        </a:rPr>
                        <a:t>/</a:t>
                      </a:r>
                      <a:r>
                        <a:rPr lang="zh-CN" altLang="en-US" sz="2200" b="0" dirty="0" smtClean="0">
                          <a:latin typeface="微软雅黑" panose="020B0503020204020204" pitchFamily="34" charset="-122"/>
                          <a:ea typeface="微软雅黑" panose="020B0503020204020204" pitchFamily="34" charset="-122"/>
                        </a:rPr>
                        <a:t>秒</a:t>
                      </a:r>
                      <a:endParaRPr lang="zh-CN" altLang="en-US" sz="2200" b="0" dirty="0">
                        <a:latin typeface="微软雅黑" panose="020B0503020204020204" pitchFamily="34" charset="-122"/>
                        <a:ea typeface="微软雅黑" panose="020B0503020204020204" pitchFamily="34" charset="-122"/>
                      </a:endParaRPr>
                    </a:p>
                  </a:txBody>
                  <a:tcPr anchor="ctr"/>
                </a:tc>
                <a:tc>
                  <a:txBody>
                    <a:bodyPr/>
                    <a:lstStyle/>
                    <a:p>
                      <a:r>
                        <a:rPr lang="en-US" altLang="zh-CN" sz="2200" b="0" dirty="0" smtClean="0">
                          <a:latin typeface="微软雅黑" panose="020B0503020204020204" pitchFamily="34" charset="-122"/>
                          <a:ea typeface="微软雅黑" panose="020B0503020204020204" pitchFamily="34" charset="-122"/>
                        </a:rPr>
                        <a:t>162</a:t>
                      </a:r>
                      <a:r>
                        <a:rPr lang="zh-CN" altLang="en-US" sz="2200" b="0" dirty="0" smtClean="0">
                          <a:latin typeface="微软雅黑" panose="020B0503020204020204" pitchFamily="34" charset="-122"/>
                          <a:ea typeface="微软雅黑" panose="020B0503020204020204" pitchFamily="34" charset="-122"/>
                        </a:rPr>
                        <a:t>千万亿次</a:t>
                      </a:r>
                      <a:r>
                        <a:rPr lang="en-US" altLang="zh-CN" sz="2200" b="0" dirty="0" smtClean="0">
                          <a:latin typeface="微软雅黑" panose="020B0503020204020204" pitchFamily="34" charset="-122"/>
                          <a:ea typeface="微软雅黑" panose="020B0503020204020204" pitchFamily="34" charset="-122"/>
                        </a:rPr>
                        <a:t>/</a:t>
                      </a:r>
                      <a:r>
                        <a:rPr lang="zh-CN" altLang="en-US" sz="2200" b="0" dirty="0" smtClean="0">
                          <a:latin typeface="微软雅黑" panose="020B0503020204020204" pitchFamily="34" charset="-122"/>
                          <a:ea typeface="微软雅黑" panose="020B0503020204020204" pitchFamily="34" charset="-122"/>
                        </a:rPr>
                        <a:t>秒</a:t>
                      </a:r>
                      <a:endParaRPr lang="zh-CN" altLang="en-US" sz="2200" b="0" dirty="0">
                        <a:latin typeface="微软雅黑" panose="020B0503020204020204" pitchFamily="34" charset="-122"/>
                        <a:ea typeface="微软雅黑" panose="020B0503020204020204" pitchFamily="34" charset="-122"/>
                      </a:endParaRPr>
                    </a:p>
                  </a:txBody>
                  <a:tcPr anchor="ctr"/>
                </a:tc>
              </a:tr>
            </a:tbl>
          </a:graphicData>
        </a:graphic>
      </p:graphicFrame>
    </p:spTree>
    <p:extLst>
      <p:ext uri="{BB962C8B-B14F-4D97-AF65-F5344CB8AC3E}">
        <p14:creationId xmlns:p14="http://schemas.microsoft.com/office/powerpoint/2010/main" val="3142246765"/>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1.2.2  </a:t>
            </a:r>
            <a:r>
              <a:rPr lang="zh-CN" altLang="en-US" dirty="0" smtClean="0"/>
              <a:t>大型</a:t>
            </a:r>
            <a:r>
              <a:rPr lang="zh-CN" altLang="zh-CN" dirty="0" smtClean="0"/>
              <a:t>计算机</a:t>
            </a:r>
            <a:endParaRPr lang="zh-CN" altLang="en-US" dirty="0"/>
          </a:p>
        </p:txBody>
      </p:sp>
      <p:sp>
        <p:nvSpPr>
          <p:cNvPr id="3" name="内容占位符 2"/>
          <p:cNvSpPr>
            <a:spLocks noGrp="1"/>
          </p:cNvSpPr>
          <p:nvPr>
            <p:ph idx="1"/>
          </p:nvPr>
        </p:nvSpPr>
        <p:spPr/>
        <p:txBody>
          <a:bodyPr>
            <a:normAutofit/>
          </a:bodyPr>
          <a:lstStyle/>
          <a:p>
            <a:pPr marL="0" lvl="1" indent="0">
              <a:buNone/>
            </a:pPr>
            <a:r>
              <a:rPr lang="en-US" altLang="zh-CN" dirty="0" smtClean="0"/>
              <a:t>【</a:t>
            </a:r>
            <a:r>
              <a:rPr lang="zh-CN" altLang="en-US" dirty="0" smtClean="0"/>
              <a:t>例</a:t>
            </a:r>
            <a:r>
              <a:rPr lang="en-US" altLang="zh-CN" dirty="0" smtClean="0"/>
              <a:t>】</a:t>
            </a:r>
            <a:r>
              <a:rPr lang="zh-CN" altLang="en-US" dirty="0" smtClean="0"/>
              <a:t>“</a:t>
            </a:r>
            <a:r>
              <a:rPr lang="zh-CN" altLang="zh-CN" dirty="0" smtClean="0"/>
              <a:t>天河</a:t>
            </a:r>
            <a:r>
              <a:rPr lang="en-US" altLang="zh-CN" dirty="0"/>
              <a:t>2</a:t>
            </a:r>
            <a:r>
              <a:rPr lang="zh-CN" altLang="zh-CN" dirty="0" smtClean="0"/>
              <a:t>号</a:t>
            </a:r>
            <a:r>
              <a:rPr lang="zh-CN" altLang="en-US" dirty="0" smtClean="0"/>
              <a:t>”超级计算机</a:t>
            </a:r>
            <a:endParaRPr lang="zh-CN"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933507" y="2394086"/>
            <a:ext cx="7258493" cy="4556543"/>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171708"/>
            <a:ext cx="5940575" cy="3963815"/>
          </a:xfrm>
          <a:prstGeom prst="rect">
            <a:avLst/>
          </a:prstGeom>
        </p:spPr>
      </p:pic>
    </p:spTree>
    <p:extLst>
      <p:ext uri="{BB962C8B-B14F-4D97-AF65-F5344CB8AC3E}">
        <p14:creationId xmlns:p14="http://schemas.microsoft.com/office/powerpoint/2010/main" val="3774497530"/>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1.2.2  </a:t>
            </a:r>
            <a:r>
              <a:rPr lang="zh-CN" altLang="en-US" smtClean="0"/>
              <a:t>大型</a:t>
            </a:r>
            <a:r>
              <a:rPr lang="zh-CN" altLang="zh-CN" smtClean="0"/>
              <a:t>计算机</a:t>
            </a:r>
            <a:endParaRPr lang="zh-CN" altLang="en-US"/>
          </a:p>
        </p:txBody>
      </p:sp>
      <p:sp>
        <p:nvSpPr>
          <p:cNvPr id="3" name="内容占位符 2"/>
          <p:cNvSpPr>
            <a:spLocks noGrp="1"/>
          </p:cNvSpPr>
          <p:nvPr>
            <p:ph idx="1"/>
          </p:nvPr>
        </p:nvSpPr>
        <p:spPr/>
        <p:txBody>
          <a:bodyPr>
            <a:normAutofit/>
          </a:bodyPr>
          <a:lstStyle/>
          <a:p>
            <a:pPr lvl="1"/>
            <a:r>
              <a:rPr lang="zh-CN" altLang="zh-CN" dirty="0" smtClean="0"/>
              <a:t>天河</a:t>
            </a:r>
            <a:r>
              <a:rPr lang="en-US" altLang="zh-CN" dirty="0"/>
              <a:t>2</a:t>
            </a:r>
            <a:r>
              <a:rPr lang="zh-CN" altLang="zh-CN" dirty="0" smtClean="0"/>
              <a:t>号</a:t>
            </a:r>
            <a:r>
              <a:rPr lang="zh-CN" altLang="en-US" dirty="0" smtClean="0"/>
              <a:t>性能：</a:t>
            </a:r>
            <a:endParaRPr lang="en-US" altLang="zh-CN" dirty="0" smtClean="0"/>
          </a:p>
          <a:p>
            <a:pPr lvl="2"/>
            <a:r>
              <a:rPr lang="zh-CN" altLang="zh-CN" dirty="0" smtClean="0"/>
              <a:t>峰值</a:t>
            </a:r>
            <a:r>
              <a:rPr lang="zh-CN" altLang="zh-CN" dirty="0"/>
              <a:t>计算速度为每秒</a:t>
            </a:r>
            <a:r>
              <a:rPr lang="en-US" altLang="zh-CN" dirty="0"/>
              <a:t>274PetaFLOPS</a:t>
            </a:r>
            <a:r>
              <a:rPr lang="zh-CN" altLang="zh-CN" sz="1800" dirty="0"/>
              <a:t>（千万亿次浮点运算</a:t>
            </a:r>
            <a:r>
              <a:rPr lang="en-US" altLang="zh-CN" sz="1800" dirty="0"/>
              <a:t>/</a:t>
            </a:r>
            <a:r>
              <a:rPr lang="zh-CN" altLang="zh-CN" sz="1800" dirty="0"/>
              <a:t>秒</a:t>
            </a:r>
            <a:r>
              <a:rPr lang="zh-CN" altLang="zh-CN" sz="1800" dirty="0" smtClean="0"/>
              <a:t>）</a:t>
            </a:r>
            <a:r>
              <a:rPr lang="zh-CN" altLang="en-US" dirty="0" smtClean="0"/>
              <a:t>；</a:t>
            </a:r>
            <a:endParaRPr lang="en-US" altLang="zh-CN" dirty="0" smtClean="0"/>
          </a:p>
          <a:p>
            <a:pPr lvl="2"/>
            <a:r>
              <a:rPr lang="zh-CN" altLang="zh-CN" dirty="0" smtClean="0"/>
              <a:t>持续</a:t>
            </a:r>
            <a:r>
              <a:rPr lang="zh-CN" altLang="zh-CN" dirty="0"/>
              <a:t>计算速度为每秒</a:t>
            </a:r>
            <a:r>
              <a:rPr lang="en-US" altLang="zh-CN" dirty="0"/>
              <a:t>33.86 </a:t>
            </a:r>
            <a:r>
              <a:rPr lang="en-US" altLang="zh-CN" dirty="0" err="1" smtClean="0"/>
              <a:t>PetaFLOPS</a:t>
            </a:r>
            <a:r>
              <a:rPr lang="zh-CN" altLang="en-US" dirty="0" smtClean="0"/>
              <a:t>；</a:t>
            </a:r>
            <a:endParaRPr lang="en-US" altLang="zh-CN" dirty="0" smtClean="0"/>
          </a:p>
          <a:p>
            <a:pPr lvl="2"/>
            <a:r>
              <a:rPr lang="zh-CN" altLang="zh-CN" dirty="0" smtClean="0"/>
              <a:t>天河</a:t>
            </a:r>
            <a:r>
              <a:rPr lang="en-US" altLang="zh-CN" dirty="0"/>
              <a:t>2</a:t>
            </a:r>
            <a:r>
              <a:rPr lang="zh-CN" altLang="zh-CN" dirty="0"/>
              <a:t>号</a:t>
            </a:r>
            <a:r>
              <a:rPr lang="zh-CN" altLang="zh-CN" dirty="0" smtClean="0"/>
              <a:t>造价</a:t>
            </a:r>
            <a:r>
              <a:rPr lang="en-US" altLang="zh-CN" dirty="0" smtClean="0"/>
              <a:t>1</a:t>
            </a:r>
            <a:r>
              <a:rPr lang="zh-CN" altLang="zh-CN" dirty="0"/>
              <a:t>亿</a:t>
            </a:r>
            <a:r>
              <a:rPr lang="zh-CN" altLang="zh-CN" dirty="0" smtClean="0"/>
              <a:t>美元</a:t>
            </a:r>
            <a:r>
              <a:rPr lang="zh-CN" altLang="en-US" dirty="0" smtClean="0"/>
              <a:t>；</a:t>
            </a:r>
            <a:endParaRPr lang="en-US" altLang="zh-CN" dirty="0" smtClean="0"/>
          </a:p>
          <a:p>
            <a:pPr lvl="2"/>
            <a:r>
              <a:rPr lang="zh-CN" altLang="zh-CN" dirty="0" smtClean="0"/>
              <a:t>整个</a:t>
            </a:r>
            <a:r>
              <a:rPr lang="zh-CN" altLang="zh-CN" dirty="0"/>
              <a:t>系统占地面积达</a:t>
            </a:r>
            <a:r>
              <a:rPr lang="en-US" altLang="zh-CN" dirty="0"/>
              <a:t>720</a:t>
            </a:r>
            <a:r>
              <a:rPr lang="zh-CN" altLang="zh-CN" dirty="0" smtClean="0"/>
              <a:t>平方米</a:t>
            </a:r>
            <a:r>
              <a:rPr lang="zh-CN" altLang="en-US" dirty="0" smtClean="0"/>
              <a:t>；</a:t>
            </a:r>
            <a:endParaRPr lang="en-US" altLang="zh-CN" dirty="0" smtClean="0"/>
          </a:p>
          <a:p>
            <a:pPr lvl="2"/>
            <a:r>
              <a:rPr lang="zh-CN" altLang="zh-CN" dirty="0" smtClean="0"/>
              <a:t>整机</a:t>
            </a:r>
            <a:r>
              <a:rPr lang="zh-CN" altLang="zh-CN" dirty="0"/>
              <a:t>功耗</a:t>
            </a:r>
            <a:r>
              <a:rPr lang="en-US" altLang="zh-CN" dirty="0"/>
              <a:t>17.8MW</a:t>
            </a:r>
            <a:r>
              <a:rPr lang="zh-CN" altLang="zh-CN" dirty="0" smtClean="0"/>
              <a:t>。</a:t>
            </a:r>
            <a:endParaRPr lang="en-US" altLang="zh-CN" dirty="0" smtClean="0"/>
          </a:p>
          <a:p>
            <a:pPr lvl="2"/>
            <a:endParaRPr lang="en-US" altLang="zh-CN" dirty="0"/>
          </a:p>
          <a:p>
            <a:pPr lvl="1"/>
            <a:r>
              <a:rPr lang="zh-CN" altLang="zh-CN" dirty="0"/>
              <a:t>天河</a:t>
            </a:r>
            <a:r>
              <a:rPr lang="en-US" altLang="zh-CN" dirty="0"/>
              <a:t>2</a:t>
            </a:r>
            <a:r>
              <a:rPr lang="zh-CN" altLang="zh-CN" dirty="0"/>
              <a:t>号</a:t>
            </a:r>
            <a:r>
              <a:rPr lang="zh-CN" altLang="en-US" dirty="0"/>
              <a:t>结构：</a:t>
            </a:r>
            <a:endParaRPr lang="en-US" altLang="zh-CN" dirty="0"/>
          </a:p>
          <a:p>
            <a:pPr lvl="2"/>
            <a:r>
              <a:rPr lang="zh-CN" altLang="zh-CN" dirty="0"/>
              <a:t>共</a:t>
            </a:r>
            <a:r>
              <a:rPr lang="en-US" altLang="zh-CN" dirty="0"/>
              <a:t>16 000</a:t>
            </a:r>
            <a:r>
              <a:rPr lang="zh-CN" altLang="zh-CN" dirty="0"/>
              <a:t>个计算节点，安装在</a:t>
            </a:r>
            <a:r>
              <a:rPr lang="en-US" altLang="zh-CN" dirty="0"/>
              <a:t>125</a:t>
            </a:r>
            <a:r>
              <a:rPr lang="zh-CN" altLang="zh-CN" dirty="0"/>
              <a:t>个机柜内；</a:t>
            </a:r>
            <a:endParaRPr lang="en-US" altLang="zh-CN" dirty="0"/>
          </a:p>
          <a:p>
            <a:pPr lvl="2"/>
            <a:r>
              <a:rPr lang="zh-CN" altLang="zh-CN" dirty="0"/>
              <a:t>每个机柜</a:t>
            </a:r>
            <a:r>
              <a:rPr lang="en-US" altLang="zh-CN" dirty="0"/>
              <a:t>4</a:t>
            </a:r>
            <a:r>
              <a:rPr lang="zh-CN" altLang="zh-CN" dirty="0"/>
              <a:t>个机框，每个机框</a:t>
            </a:r>
            <a:r>
              <a:rPr lang="en-US" altLang="zh-CN" dirty="0"/>
              <a:t>16</a:t>
            </a:r>
            <a:r>
              <a:rPr lang="zh-CN" altLang="zh-CN" dirty="0"/>
              <a:t>块</a:t>
            </a:r>
            <a:r>
              <a:rPr lang="zh-CN" altLang="zh-CN" dirty="0" smtClean="0"/>
              <a:t>主板</a:t>
            </a:r>
            <a:r>
              <a:rPr lang="zh-CN" altLang="en-US" dirty="0" smtClean="0"/>
              <a:t>，</a:t>
            </a:r>
            <a:r>
              <a:rPr lang="zh-CN" altLang="zh-CN" dirty="0" smtClean="0"/>
              <a:t>每个</a:t>
            </a:r>
            <a:r>
              <a:rPr lang="zh-CN" altLang="zh-CN" dirty="0"/>
              <a:t>主板</a:t>
            </a:r>
            <a:r>
              <a:rPr lang="en-US" altLang="zh-CN" dirty="0"/>
              <a:t>2</a:t>
            </a:r>
            <a:r>
              <a:rPr lang="zh-CN" altLang="zh-CN" dirty="0"/>
              <a:t>个计算节点；</a:t>
            </a:r>
            <a:endParaRPr lang="en-US" altLang="zh-CN" dirty="0"/>
          </a:p>
          <a:p>
            <a:pPr lvl="2"/>
            <a:r>
              <a:rPr lang="zh-CN" altLang="zh-CN" dirty="0"/>
              <a:t>每个计算节点</a:t>
            </a:r>
            <a:r>
              <a:rPr lang="en-US" altLang="zh-CN" dirty="0"/>
              <a:t>2</a:t>
            </a:r>
            <a:r>
              <a:rPr lang="zh-CN" altLang="zh-CN" dirty="0"/>
              <a:t>颗</a:t>
            </a:r>
            <a:r>
              <a:rPr lang="en-US" altLang="zh-CN" dirty="0"/>
              <a:t>Xeon</a:t>
            </a:r>
            <a:r>
              <a:rPr lang="zh-CN" altLang="zh-CN" dirty="0"/>
              <a:t>核心</a:t>
            </a:r>
            <a:r>
              <a:rPr lang="en-US" altLang="zh-CN" dirty="0"/>
              <a:t>CPU</a:t>
            </a:r>
            <a:r>
              <a:rPr lang="zh-CN" altLang="zh-CN" dirty="0"/>
              <a:t>，</a:t>
            </a:r>
            <a:r>
              <a:rPr lang="en-US" altLang="zh-CN" dirty="0"/>
              <a:t>3</a:t>
            </a:r>
            <a:r>
              <a:rPr lang="zh-CN" altLang="zh-CN" dirty="0"/>
              <a:t>个</a:t>
            </a:r>
            <a:r>
              <a:rPr lang="en-US" altLang="zh-CN" dirty="0"/>
              <a:t>Xeon Phi 57</a:t>
            </a:r>
            <a:r>
              <a:rPr lang="zh-CN" altLang="zh-CN" dirty="0" smtClean="0"/>
              <a:t>协处理器</a:t>
            </a:r>
            <a:r>
              <a:rPr lang="zh-CN" altLang="en-US" dirty="0" smtClean="0"/>
              <a:t>，</a:t>
            </a:r>
            <a:r>
              <a:rPr lang="zh-CN" altLang="zh-CN" dirty="0" smtClean="0"/>
              <a:t>累计</a:t>
            </a:r>
            <a:r>
              <a:rPr lang="en-US" altLang="zh-CN" dirty="0"/>
              <a:t>312</a:t>
            </a:r>
            <a:r>
              <a:rPr lang="zh-CN" altLang="zh-CN" dirty="0"/>
              <a:t>万个计算核心</a:t>
            </a:r>
            <a:r>
              <a:rPr lang="zh-CN" altLang="en-US" dirty="0"/>
              <a:t>；</a:t>
            </a:r>
            <a:endParaRPr lang="zh-CN" altLang="zh-CN" dirty="0"/>
          </a:p>
          <a:p>
            <a:pPr lvl="2"/>
            <a:r>
              <a:rPr lang="zh-CN" altLang="zh-CN" dirty="0"/>
              <a:t>每个计算节点</a:t>
            </a:r>
            <a:r>
              <a:rPr lang="en-US" altLang="zh-CN" dirty="0"/>
              <a:t>64GB</a:t>
            </a:r>
            <a:r>
              <a:rPr lang="zh-CN" altLang="zh-CN" dirty="0"/>
              <a:t>主存，每个协处理器板载</a:t>
            </a:r>
            <a:r>
              <a:rPr lang="en-US" altLang="zh-CN" dirty="0"/>
              <a:t>8GB</a:t>
            </a:r>
            <a:r>
              <a:rPr lang="zh-CN" altLang="zh-CN" dirty="0" smtClean="0"/>
              <a:t>内存</a:t>
            </a:r>
            <a:r>
              <a:rPr lang="zh-CN" altLang="en-US" dirty="0" smtClean="0"/>
              <a:t>，</a:t>
            </a:r>
            <a:r>
              <a:rPr lang="zh-CN" altLang="zh-CN" dirty="0" smtClean="0"/>
              <a:t>整体</a:t>
            </a:r>
            <a:r>
              <a:rPr lang="zh-CN" altLang="zh-CN" dirty="0"/>
              <a:t>内存总计</a:t>
            </a:r>
            <a:r>
              <a:rPr lang="en-US" altLang="zh-CN" dirty="0"/>
              <a:t>1 375TB</a:t>
            </a:r>
            <a:r>
              <a:rPr lang="zh-CN" altLang="en-US" dirty="0"/>
              <a:t>；</a:t>
            </a:r>
            <a:endParaRPr lang="en-US" altLang="zh-CN" dirty="0"/>
          </a:p>
          <a:p>
            <a:pPr lvl="2"/>
            <a:r>
              <a:rPr lang="zh-CN" altLang="zh-CN" dirty="0"/>
              <a:t>硬盘阵列容量为</a:t>
            </a:r>
            <a:r>
              <a:rPr lang="en-US" altLang="zh-CN" dirty="0"/>
              <a:t>12.4PB</a:t>
            </a:r>
            <a:r>
              <a:rPr lang="zh-CN" altLang="en-US" dirty="0"/>
              <a:t>；</a:t>
            </a:r>
            <a:endParaRPr lang="en-US" altLang="zh-CN" dirty="0"/>
          </a:p>
          <a:p>
            <a:pPr lvl="2"/>
            <a:r>
              <a:rPr lang="en-US" altLang="zh-CN" dirty="0"/>
              <a:t>13</a:t>
            </a:r>
            <a:r>
              <a:rPr lang="zh-CN" altLang="zh-CN" dirty="0"/>
              <a:t>个路由器通过</a:t>
            </a:r>
            <a:r>
              <a:rPr lang="en-US" altLang="zh-CN" dirty="0"/>
              <a:t>576</a:t>
            </a:r>
            <a:r>
              <a:rPr lang="zh-CN" altLang="zh-CN" dirty="0"/>
              <a:t>个端口与各计算节点</a:t>
            </a:r>
            <a:r>
              <a:rPr lang="zh-CN" altLang="en-US" dirty="0"/>
              <a:t>网络</a:t>
            </a:r>
            <a:r>
              <a:rPr lang="zh-CN" altLang="zh-CN" dirty="0"/>
              <a:t>互联</a:t>
            </a:r>
            <a:r>
              <a:rPr lang="zh-CN" altLang="en-US" dirty="0"/>
              <a:t>；</a:t>
            </a:r>
            <a:endParaRPr lang="en-US" altLang="zh-CN" dirty="0"/>
          </a:p>
          <a:p>
            <a:pPr lvl="2"/>
            <a:r>
              <a:rPr lang="zh-CN" altLang="zh-CN" dirty="0"/>
              <a:t>采用麒麟操作系统（基于</a:t>
            </a:r>
            <a:r>
              <a:rPr lang="en-US" altLang="zh-CN" dirty="0"/>
              <a:t>Linux</a:t>
            </a:r>
            <a:r>
              <a:rPr lang="zh-CN" altLang="zh-CN" dirty="0"/>
              <a:t>）。</a:t>
            </a:r>
          </a:p>
          <a:p>
            <a:pPr lvl="2"/>
            <a:endParaRPr lang="zh-CN"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39002395"/>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1.1.1  </a:t>
            </a:r>
            <a:r>
              <a:rPr lang="zh-CN" altLang="en-US" smtClean="0"/>
              <a:t>早期的计算工具</a:t>
            </a:r>
            <a:endParaRPr lang="zh-CN" altLang="en-US"/>
          </a:p>
        </p:txBody>
      </p:sp>
      <p:sp>
        <p:nvSpPr>
          <p:cNvPr id="3" name="内容占位符 2"/>
          <p:cNvSpPr>
            <a:spLocks noGrp="1"/>
          </p:cNvSpPr>
          <p:nvPr>
            <p:ph idx="1"/>
          </p:nvPr>
        </p:nvSpPr>
        <p:spPr/>
        <p:txBody>
          <a:bodyPr>
            <a:normAutofit/>
          </a:bodyPr>
          <a:lstStyle/>
          <a:p>
            <a:pPr marL="0" lvl="1" indent="0">
              <a:buNone/>
            </a:pPr>
            <a:r>
              <a:rPr lang="en-US" altLang="zh-CN" dirty="0" smtClean="0"/>
              <a:t>【</a:t>
            </a:r>
            <a:r>
              <a:rPr lang="zh-CN" altLang="en-US" dirty="0" smtClean="0"/>
              <a:t>例</a:t>
            </a:r>
            <a:r>
              <a:rPr lang="en-US" altLang="zh-CN" dirty="0" smtClean="0"/>
              <a:t>】</a:t>
            </a:r>
            <a:r>
              <a:rPr lang="zh-CN" altLang="en-US" dirty="0"/>
              <a:t>西安半坡遗址</a:t>
            </a:r>
            <a:r>
              <a:rPr lang="zh-CN" altLang="en-US" dirty="0" smtClean="0"/>
              <a:t>陶器</a:t>
            </a:r>
            <a:r>
              <a:rPr lang="zh-CN" altLang="en-US" dirty="0"/>
              <a:t>图案</a:t>
            </a:r>
            <a:r>
              <a:rPr lang="zh-CN" altLang="en-US" dirty="0" smtClean="0"/>
              <a:t>（</a:t>
            </a:r>
            <a:r>
              <a:rPr lang="zh-CN" altLang="en-US" dirty="0"/>
              <a:t>新石器时代仰韶文化，距今</a:t>
            </a:r>
            <a:r>
              <a:rPr lang="en-US" altLang="zh-CN" dirty="0"/>
              <a:t>6000</a:t>
            </a:r>
            <a:r>
              <a:rPr lang="zh-CN" altLang="en-US" dirty="0"/>
              <a:t>年以上）</a:t>
            </a:r>
            <a:r>
              <a:rPr lang="zh-CN" altLang="en-US" dirty="0" smtClean="0"/>
              <a:t>。</a:t>
            </a:r>
            <a:endParaRPr lang="zh-CN" altLang="en-US"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14" descr="http://img2.imgtn.bdimg.com/it/u=2981861477,3920523391&amp;fm=21&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17" descr="http://img2.imgtn.bdimg.com/it/u=2981861477,3920523391&amp;fm=21&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rotWithShape="1">
          <a:blip r:embed="rId2" cstate="email">
            <a:extLst>
              <a:ext uri="{28A0092B-C50C-407E-A947-70E740481C1C}">
                <a14:useLocalDpi xmlns:a14="http://schemas.microsoft.com/office/drawing/2010/main"/>
              </a:ext>
            </a:extLst>
          </a:blip>
          <a:srcRect l="1645" t="5622" r="2888" b="6674"/>
          <a:stretch/>
        </p:blipFill>
        <p:spPr>
          <a:xfrm>
            <a:off x="1330960" y="1090783"/>
            <a:ext cx="7752080" cy="4807155"/>
          </a:xfrm>
          <a:prstGeom prst="rect">
            <a:avLst/>
          </a:prstGeom>
        </p:spPr>
      </p:pic>
    </p:spTree>
    <p:extLst>
      <p:ext uri="{BB962C8B-B14F-4D97-AF65-F5344CB8AC3E}">
        <p14:creationId xmlns:p14="http://schemas.microsoft.com/office/powerpoint/2010/main" val="3340198208"/>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1.2.2  </a:t>
            </a:r>
            <a:r>
              <a:rPr lang="zh-CN" altLang="en-US" dirty="0" smtClean="0"/>
              <a:t>大型</a:t>
            </a:r>
            <a:r>
              <a:rPr lang="zh-CN" altLang="zh-CN" dirty="0" smtClean="0"/>
              <a:t>计算机</a:t>
            </a:r>
            <a:endParaRPr lang="zh-CN" altLang="en-US" dirty="0"/>
          </a:p>
        </p:txBody>
      </p:sp>
      <p:sp>
        <p:nvSpPr>
          <p:cNvPr id="3" name="内容占位符 2"/>
          <p:cNvSpPr>
            <a:spLocks noGrp="1"/>
          </p:cNvSpPr>
          <p:nvPr>
            <p:ph idx="1"/>
          </p:nvPr>
        </p:nvSpPr>
        <p:spPr/>
        <p:txBody>
          <a:bodyPr>
            <a:normAutofit/>
          </a:bodyPr>
          <a:lstStyle/>
          <a:p>
            <a:pPr marL="0" lvl="1" indent="0">
              <a:buNone/>
            </a:pPr>
            <a:r>
              <a:rPr lang="en-US" altLang="zh-CN" dirty="0" smtClean="0"/>
              <a:t>【</a:t>
            </a:r>
            <a:r>
              <a:rPr lang="zh-CN" altLang="en-US" dirty="0"/>
              <a:t>扩展</a:t>
            </a:r>
            <a:r>
              <a:rPr lang="en-US" altLang="zh-CN" dirty="0" smtClean="0"/>
              <a:t>】</a:t>
            </a:r>
            <a:r>
              <a:rPr lang="zh-CN" altLang="en-US" dirty="0" smtClean="0"/>
              <a:t>超级计算机应用</a:t>
            </a:r>
            <a:r>
              <a:rPr lang="en-US" altLang="zh-CN" dirty="0" smtClean="0"/>
              <a:t>——</a:t>
            </a:r>
            <a:r>
              <a:rPr lang="zh-CN" altLang="en-US" dirty="0"/>
              <a:t>全球气候变化数值模拟</a:t>
            </a:r>
          </a:p>
          <a:p>
            <a:pPr lvl="2"/>
            <a:r>
              <a:rPr lang="zh-CN" altLang="zh-CN" dirty="0" smtClean="0"/>
              <a:t>地球</a:t>
            </a:r>
            <a:r>
              <a:rPr lang="zh-CN" altLang="zh-CN" dirty="0"/>
              <a:t>系统模型是一个大型并行计算系统，核心代码超过</a:t>
            </a:r>
            <a:r>
              <a:rPr lang="en-US" altLang="zh-CN" dirty="0"/>
              <a:t>150</a:t>
            </a:r>
            <a:r>
              <a:rPr lang="zh-CN" altLang="zh-CN" dirty="0"/>
              <a:t>万行。清华大学地学中心和计算机系利用神威超级计算机对大气模型进行了高性能计算。计算使用了</a:t>
            </a:r>
            <a:r>
              <a:rPr lang="en-US" altLang="zh-CN" dirty="0"/>
              <a:t>24 000</a:t>
            </a:r>
            <a:r>
              <a:rPr lang="zh-CN" altLang="zh-CN" dirty="0"/>
              <a:t>个主核，以及</a:t>
            </a:r>
            <a:r>
              <a:rPr lang="en-US" altLang="zh-CN" dirty="0"/>
              <a:t>1 536 000</a:t>
            </a:r>
            <a:r>
              <a:rPr lang="zh-CN" altLang="zh-CN" dirty="0"/>
              <a:t>个从核，计算分辨率达到了全球范围内</a:t>
            </a:r>
            <a:r>
              <a:rPr lang="en-US" altLang="zh-CN" dirty="0"/>
              <a:t>25</a:t>
            </a:r>
            <a:r>
              <a:rPr lang="zh-CN" altLang="zh-CN" dirty="0" smtClean="0"/>
              <a:t>公里。</a:t>
            </a:r>
            <a:endParaRPr lang="en-US" altLang="zh-CN" dirty="0" smtClean="0"/>
          </a:p>
          <a:p>
            <a:pPr lvl="2"/>
            <a:r>
              <a:rPr lang="zh-CN" altLang="en-US" dirty="0" smtClean="0"/>
              <a:t>图中白色云</a:t>
            </a:r>
            <a:r>
              <a:rPr lang="zh-CN" altLang="en-US" dirty="0"/>
              <a:t>代表湿度，橘红色点代表降水，反应了全球湿度与降水的演化</a:t>
            </a:r>
            <a:r>
              <a:rPr lang="zh-CN" altLang="en-US" dirty="0" smtClean="0"/>
              <a:t>。</a:t>
            </a:r>
            <a:endParaRPr lang="zh-CN" altLang="zh-CN" dirty="0"/>
          </a:p>
          <a:p>
            <a:pPr lvl="2"/>
            <a:endParaRPr lang="en-US" altLang="zh-CN" dirty="0" smtClean="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221295" y="2563251"/>
            <a:ext cx="6847738" cy="4294749"/>
          </a:xfrm>
          <a:prstGeom prst="rect">
            <a:avLst/>
          </a:prstGeom>
        </p:spPr>
      </p:pic>
    </p:spTree>
    <p:extLst>
      <p:ext uri="{BB962C8B-B14F-4D97-AF65-F5344CB8AC3E}">
        <p14:creationId xmlns:p14="http://schemas.microsoft.com/office/powerpoint/2010/main" val="2499461017"/>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1.2.2  </a:t>
            </a:r>
            <a:r>
              <a:rPr lang="zh-CN" altLang="en-US" smtClean="0"/>
              <a:t>大型</a:t>
            </a:r>
            <a:r>
              <a:rPr lang="zh-CN" altLang="zh-CN" smtClean="0"/>
              <a:t>计算机</a:t>
            </a:r>
            <a:endParaRPr lang="zh-CN" altLang="en-US"/>
          </a:p>
        </p:txBody>
      </p:sp>
      <p:sp>
        <p:nvSpPr>
          <p:cNvPr id="3" name="内容占位符 2"/>
          <p:cNvSpPr>
            <a:spLocks noGrp="1"/>
          </p:cNvSpPr>
          <p:nvPr>
            <p:ph idx="1"/>
          </p:nvPr>
        </p:nvSpPr>
        <p:spPr/>
        <p:txBody>
          <a:bodyPr>
            <a:normAutofit/>
          </a:bodyPr>
          <a:lstStyle/>
          <a:p>
            <a:pPr marL="0" lvl="1" indent="0">
              <a:buNone/>
            </a:pPr>
            <a:r>
              <a:rPr lang="en-US" altLang="zh-CN" dirty="0" smtClean="0"/>
              <a:t>【</a:t>
            </a:r>
            <a:r>
              <a:rPr lang="zh-CN" altLang="en-US" dirty="0" smtClean="0"/>
              <a:t>扩展</a:t>
            </a:r>
            <a:r>
              <a:rPr lang="en-US" altLang="zh-CN" dirty="0" smtClean="0"/>
              <a:t>】</a:t>
            </a:r>
            <a:r>
              <a:rPr lang="zh-CN" altLang="en-US" dirty="0" smtClean="0"/>
              <a:t>超级计算机应用</a:t>
            </a:r>
            <a:r>
              <a:rPr lang="en-US" altLang="zh-CN" dirty="0" smtClean="0"/>
              <a:t>——</a:t>
            </a:r>
            <a:r>
              <a:rPr lang="zh-CN" altLang="en-US" dirty="0" smtClean="0"/>
              <a:t>蛋白质</a:t>
            </a:r>
            <a:r>
              <a:rPr lang="zh-CN" altLang="en-US" sz="2000" dirty="0" smtClean="0"/>
              <a:t>（</a:t>
            </a:r>
            <a:r>
              <a:rPr lang="zh-CN" altLang="en-US" sz="2000" dirty="0"/>
              <a:t>磷酸丙糖异构酶</a:t>
            </a:r>
            <a:r>
              <a:rPr lang="zh-CN" altLang="en-US" sz="2000" dirty="0" smtClean="0"/>
              <a:t>）</a:t>
            </a:r>
            <a:r>
              <a:rPr lang="zh-CN" altLang="en-US" dirty="0" smtClean="0"/>
              <a:t>三维结构建模</a:t>
            </a:r>
            <a:endParaRPr lang="en-US" altLang="zh-CN" dirty="0" smtClean="0"/>
          </a:p>
          <a:p>
            <a:pPr lvl="2"/>
            <a:r>
              <a:rPr lang="zh-CN" altLang="en-US" dirty="0" smtClean="0"/>
              <a:t>左</a:t>
            </a:r>
            <a:r>
              <a:rPr lang="zh-CN" altLang="en-US" dirty="0"/>
              <a:t>：显示全部</a:t>
            </a:r>
            <a:r>
              <a:rPr lang="zh-CN" altLang="en-US" dirty="0" smtClean="0"/>
              <a:t>原子</a:t>
            </a:r>
            <a:r>
              <a:rPr lang="zh-CN" altLang="en-US" sz="1800" dirty="0" smtClean="0"/>
              <a:t>（</a:t>
            </a:r>
            <a:r>
              <a:rPr lang="zh-CN" altLang="en-US" sz="1800" dirty="0"/>
              <a:t>蓝</a:t>
            </a:r>
            <a:r>
              <a:rPr lang="zh-CN" altLang="en-US" sz="1800" dirty="0" smtClean="0"/>
              <a:t>绿色</a:t>
            </a:r>
            <a:r>
              <a:rPr lang="zh-CN" altLang="en-US" sz="1800" dirty="0"/>
              <a:t>为</a:t>
            </a:r>
            <a:r>
              <a:rPr lang="zh-CN" altLang="en-US" sz="1800" dirty="0" smtClean="0"/>
              <a:t>碳原子，红色</a:t>
            </a:r>
            <a:r>
              <a:rPr lang="zh-CN" altLang="en-US" sz="1800" dirty="0"/>
              <a:t>为</a:t>
            </a:r>
            <a:r>
              <a:rPr lang="zh-CN" altLang="en-US" sz="1800" dirty="0" smtClean="0"/>
              <a:t>氧原子，蓝色</a:t>
            </a:r>
            <a:r>
              <a:rPr lang="zh-CN" altLang="en-US" sz="1800" dirty="0"/>
              <a:t>为</a:t>
            </a:r>
            <a:r>
              <a:rPr lang="zh-CN" altLang="en-US" sz="1800" dirty="0" smtClean="0"/>
              <a:t>氮原子）</a:t>
            </a:r>
            <a:r>
              <a:rPr lang="zh-CN" altLang="en-US" dirty="0" smtClean="0"/>
              <a:t>；</a:t>
            </a:r>
            <a:endParaRPr lang="en-US" altLang="zh-CN" dirty="0" smtClean="0"/>
          </a:p>
          <a:p>
            <a:pPr lvl="2"/>
            <a:r>
              <a:rPr lang="zh-CN" altLang="en-US" dirty="0" smtClean="0"/>
              <a:t>中：显示</a:t>
            </a:r>
            <a:r>
              <a:rPr lang="zh-CN" altLang="en-US" dirty="0"/>
              <a:t>主链</a:t>
            </a:r>
            <a:r>
              <a:rPr lang="zh-CN" altLang="en-US" dirty="0" smtClean="0"/>
              <a:t>构以及二级结构</a:t>
            </a:r>
            <a:r>
              <a:rPr lang="zh-CN" altLang="en-US" sz="1800" dirty="0" smtClean="0"/>
              <a:t>（紫色</a:t>
            </a:r>
            <a:r>
              <a:rPr lang="zh-CN" altLang="en-US" sz="1800" dirty="0"/>
              <a:t>为</a:t>
            </a:r>
            <a:r>
              <a:rPr lang="en-US" altLang="zh-CN" sz="1800" dirty="0" smtClean="0"/>
              <a:t>α</a:t>
            </a:r>
            <a:r>
              <a:rPr lang="zh-CN" altLang="en-US" sz="1800" dirty="0" smtClean="0"/>
              <a:t>螺旋，黄色</a:t>
            </a:r>
            <a:r>
              <a:rPr lang="zh-CN" altLang="en-US" sz="1800" dirty="0"/>
              <a:t>为</a:t>
            </a:r>
            <a:r>
              <a:rPr lang="en-US" altLang="zh-CN" sz="1800" dirty="0" smtClean="0"/>
              <a:t>β</a:t>
            </a:r>
            <a:r>
              <a:rPr lang="zh-CN" altLang="en-US" sz="1800" dirty="0" smtClean="0"/>
              <a:t>折叠）</a:t>
            </a:r>
            <a:r>
              <a:rPr lang="zh-CN" altLang="en-US" dirty="0" smtClean="0"/>
              <a:t>；</a:t>
            </a:r>
            <a:endParaRPr lang="en-US" altLang="zh-CN" dirty="0" smtClean="0"/>
          </a:p>
          <a:p>
            <a:pPr lvl="2"/>
            <a:r>
              <a:rPr lang="zh-CN" altLang="en-US" dirty="0" smtClean="0"/>
              <a:t>右</a:t>
            </a:r>
            <a:r>
              <a:rPr lang="zh-CN" altLang="en-US" dirty="0"/>
              <a:t>：显示“溶剂可及表面</a:t>
            </a:r>
            <a:r>
              <a:rPr lang="zh-CN" altLang="en-US" dirty="0" smtClean="0"/>
              <a:t>”</a:t>
            </a:r>
            <a:r>
              <a:rPr lang="zh-CN" altLang="en-US" sz="1800" dirty="0" smtClean="0"/>
              <a:t>（红色</a:t>
            </a:r>
            <a:r>
              <a:rPr lang="zh-CN" altLang="en-US" sz="1800" dirty="0"/>
              <a:t>为</a:t>
            </a:r>
            <a:r>
              <a:rPr lang="zh-CN" altLang="en-US" sz="1800" dirty="0" smtClean="0"/>
              <a:t>酸性氨基酸，蓝色</a:t>
            </a:r>
            <a:r>
              <a:rPr lang="zh-CN" altLang="en-US" sz="1800" dirty="0"/>
              <a:t>为</a:t>
            </a:r>
            <a:r>
              <a:rPr lang="zh-CN" altLang="en-US" sz="1800" dirty="0" smtClean="0"/>
              <a:t>碱性氨基酸，绿色</a:t>
            </a:r>
            <a:r>
              <a:rPr lang="zh-CN" altLang="en-US" sz="1800" dirty="0"/>
              <a:t>为</a:t>
            </a:r>
            <a:r>
              <a:rPr lang="zh-CN" altLang="en-US" sz="1800" dirty="0" smtClean="0"/>
              <a:t>极性氨基酸，白色</a:t>
            </a:r>
            <a:r>
              <a:rPr lang="zh-CN" altLang="en-US" sz="1800" dirty="0"/>
              <a:t>为</a:t>
            </a:r>
            <a:r>
              <a:rPr lang="zh-CN" altLang="en-US" sz="1800" dirty="0" smtClean="0"/>
              <a:t>非</a:t>
            </a:r>
            <a:r>
              <a:rPr lang="zh-CN" altLang="en-US" sz="1800" dirty="0"/>
              <a:t>极性</a:t>
            </a:r>
            <a:r>
              <a:rPr lang="zh-CN" altLang="en-US" sz="1800" dirty="0" smtClean="0"/>
              <a:t>氨基酸）</a:t>
            </a:r>
            <a:r>
              <a:rPr lang="zh-CN" altLang="en-US" dirty="0"/>
              <a:t>。</a:t>
            </a:r>
          </a:p>
          <a:p>
            <a:pPr lvl="1"/>
            <a:endParaRPr lang="en-US" altLang="zh-CN" dirty="0" smtClean="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48612" y="2479675"/>
            <a:ext cx="8966717" cy="3579504"/>
          </a:xfrm>
          <a:prstGeom prst="rect">
            <a:avLst/>
          </a:prstGeom>
        </p:spPr>
      </p:pic>
    </p:spTree>
    <p:extLst>
      <p:ext uri="{BB962C8B-B14F-4D97-AF65-F5344CB8AC3E}">
        <p14:creationId xmlns:p14="http://schemas.microsoft.com/office/powerpoint/2010/main" val="2382674927"/>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1.2.2  </a:t>
            </a:r>
            <a:r>
              <a:rPr lang="zh-CN" altLang="en-US" dirty="0"/>
              <a:t>大型</a:t>
            </a:r>
            <a:r>
              <a:rPr lang="zh-CN" altLang="zh-CN" dirty="0"/>
              <a:t>计算机</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b="1" dirty="0" smtClean="0">
                <a:latin typeface="微软雅黑" panose="020B0503020204020204" pitchFamily="34" charset="-122"/>
              </a:rPr>
              <a:t>3</a:t>
            </a:r>
            <a:r>
              <a:rPr lang="zh-CN" altLang="en-US" b="1" dirty="0" smtClean="0">
                <a:latin typeface="微软雅黑" panose="020B0503020204020204" pitchFamily="34" charset="-122"/>
              </a:rPr>
              <a:t>、</a:t>
            </a:r>
            <a:r>
              <a:rPr lang="en-US" altLang="zh-CN" b="1" dirty="0" smtClean="0">
                <a:latin typeface="微软雅黑" panose="020B0503020204020204" pitchFamily="34" charset="-122"/>
              </a:rPr>
              <a:t>PC</a:t>
            </a:r>
            <a:r>
              <a:rPr lang="zh-CN" altLang="en-US" b="1" dirty="0">
                <a:latin typeface="微软雅黑" panose="020B0503020204020204" pitchFamily="34" charset="-122"/>
              </a:rPr>
              <a:t>服务器</a:t>
            </a:r>
          </a:p>
          <a:p>
            <a:pPr lvl="1"/>
            <a:endParaRPr lang="en-US" altLang="zh-CN" sz="1000" dirty="0" smtClean="0">
              <a:latin typeface="微软雅黑" panose="020B0503020204020204" pitchFamily="34" charset="-122"/>
            </a:endParaRPr>
          </a:p>
          <a:p>
            <a:pPr lvl="1"/>
            <a:r>
              <a:rPr lang="en-US" altLang="zh-CN" dirty="0" smtClean="0">
                <a:latin typeface="微软雅黑" panose="020B0503020204020204" pitchFamily="34" charset="-122"/>
              </a:rPr>
              <a:t>PC</a:t>
            </a:r>
            <a:r>
              <a:rPr lang="zh-CN" altLang="en-US" dirty="0" smtClean="0">
                <a:latin typeface="微软雅黑" panose="020B0503020204020204" pitchFamily="34" charset="-122"/>
              </a:rPr>
              <a:t>服务器特点：</a:t>
            </a:r>
            <a:endParaRPr lang="en-US" altLang="zh-CN" dirty="0" smtClean="0">
              <a:latin typeface="微软雅黑" panose="020B0503020204020204" pitchFamily="34" charset="-122"/>
            </a:endParaRPr>
          </a:p>
          <a:p>
            <a:pPr lvl="2"/>
            <a:r>
              <a:rPr lang="zh-CN" altLang="en-US" dirty="0" smtClean="0">
                <a:latin typeface="微软雅黑" panose="020B0503020204020204" pitchFamily="34" charset="-122"/>
              </a:rPr>
              <a:t>操作系统一般为：</a:t>
            </a:r>
            <a:r>
              <a:rPr lang="en-US" altLang="zh-CN" dirty="0" smtClean="0">
                <a:latin typeface="微软雅黑" panose="020B0503020204020204" pitchFamily="34" charset="-122"/>
              </a:rPr>
              <a:t>Linux</a:t>
            </a:r>
            <a:r>
              <a:rPr lang="zh-CN" altLang="en-US" dirty="0" smtClean="0">
                <a:latin typeface="微软雅黑" panose="020B0503020204020204" pitchFamily="34" charset="-122"/>
              </a:rPr>
              <a:t>、</a:t>
            </a:r>
            <a:r>
              <a:rPr lang="en-US" altLang="zh-CN" dirty="0" smtClean="0">
                <a:latin typeface="微软雅黑" panose="020B0503020204020204" pitchFamily="34" charset="-122"/>
              </a:rPr>
              <a:t>Windows Server</a:t>
            </a:r>
            <a:r>
              <a:rPr lang="zh-CN" altLang="en-US" dirty="0" smtClean="0">
                <a:latin typeface="微软雅黑" panose="020B0503020204020204" pitchFamily="34" charset="-122"/>
              </a:rPr>
              <a:t>等；</a:t>
            </a:r>
            <a:endParaRPr lang="en-US" altLang="zh-CN" dirty="0" smtClean="0">
              <a:latin typeface="微软雅黑" panose="020B0503020204020204" pitchFamily="34" charset="-122"/>
            </a:endParaRPr>
          </a:p>
          <a:p>
            <a:pPr lvl="2"/>
            <a:r>
              <a:rPr lang="zh-CN" altLang="en-US" dirty="0" smtClean="0">
                <a:latin typeface="微软雅黑" panose="020B0503020204020204" pitchFamily="34" charset="-122"/>
              </a:rPr>
              <a:t>软件</a:t>
            </a:r>
            <a:r>
              <a:rPr lang="zh-CN" altLang="en-US" dirty="0">
                <a:latin typeface="微软雅黑" panose="020B0503020204020204" pitchFamily="34" charset="-122"/>
              </a:rPr>
              <a:t>和硬件上都与其他</a:t>
            </a:r>
            <a:r>
              <a:rPr lang="en-US" altLang="zh-CN" dirty="0">
                <a:latin typeface="微软雅黑" panose="020B0503020204020204" pitchFamily="34" charset="-122"/>
              </a:rPr>
              <a:t>PC</a:t>
            </a:r>
            <a:r>
              <a:rPr lang="zh-CN" altLang="en-US" dirty="0">
                <a:latin typeface="微软雅黑" panose="020B0503020204020204" pitchFamily="34" charset="-122"/>
              </a:rPr>
              <a:t>机</a:t>
            </a:r>
            <a:r>
              <a:rPr lang="zh-CN" altLang="en-US" dirty="0" smtClean="0">
                <a:latin typeface="微软雅黑" panose="020B0503020204020204" pitchFamily="34" charset="-122"/>
              </a:rPr>
              <a:t>兼容；</a:t>
            </a:r>
            <a:endParaRPr lang="en-US" altLang="zh-CN" dirty="0" smtClean="0">
              <a:latin typeface="微软雅黑" panose="020B0503020204020204" pitchFamily="34" charset="-122"/>
            </a:endParaRPr>
          </a:p>
          <a:p>
            <a:pPr lvl="2"/>
            <a:r>
              <a:rPr lang="zh-CN" altLang="en-US" dirty="0" smtClean="0">
                <a:latin typeface="微软雅黑" panose="020B0503020204020204" pitchFamily="34" charset="-122"/>
              </a:rPr>
              <a:t>采用高性能</a:t>
            </a:r>
            <a:r>
              <a:rPr lang="en-US" altLang="zh-CN" dirty="0" smtClean="0">
                <a:latin typeface="微软雅黑" panose="020B0503020204020204" pitchFamily="34" charset="-122"/>
              </a:rPr>
              <a:t>CPU</a:t>
            </a:r>
            <a:r>
              <a:rPr lang="zh-CN" altLang="en-US" dirty="0" smtClean="0">
                <a:latin typeface="微软雅黑" panose="020B0503020204020204" pitchFamily="34" charset="-122"/>
              </a:rPr>
              <a:t>，或多</a:t>
            </a:r>
            <a:r>
              <a:rPr lang="en-US" altLang="zh-CN" dirty="0">
                <a:latin typeface="微软雅黑" panose="020B0503020204020204" pitchFamily="34" charset="-122"/>
              </a:rPr>
              <a:t>CPU</a:t>
            </a:r>
            <a:r>
              <a:rPr lang="zh-CN" altLang="en-US" dirty="0" smtClean="0">
                <a:latin typeface="微软雅黑" panose="020B0503020204020204" pitchFamily="34" charset="-122"/>
              </a:rPr>
              <a:t>结构；</a:t>
            </a:r>
            <a:endParaRPr lang="en-US" altLang="zh-CN" dirty="0" smtClean="0">
              <a:latin typeface="微软雅黑" panose="020B0503020204020204" pitchFamily="34" charset="-122"/>
            </a:endParaRPr>
          </a:p>
          <a:p>
            <a:pPr lvl="2"/>
            <a:r>
              <a:rPr lang="zh-CN" altLang="en-US" dirty="0" smtClean="0">
                <a:latin typeface="微软雅黑" panose="020B0503020204020204" pitchFamily="34" charset="-122"/>
              </a:rPr>
              <a:t>内存</a:t>
            </a:r>
            <a:r>
              <a:rPr lang="zh-CN" altLang="en-US" dirty="0">
                <a:latin typeface="微软雅黑" panose="020B0503020204020204" pitchFamily="34" charset="-122"/>
              </a:rPr>
              <a:t>容量一般较大</a:t>
            </a:r>
            <a:r>
              <a:rPr lang="zh-CN" altLang="en-US" dirty="0" smtClean="0">
                <a:latin typeface="微软雅黑" panose="020B0503020204020204" pitchFamily="34" charset="-122"/>
              </a:rPr>
              <a:t>，具有</a:t>
            </a:r>
            <a:r>
              <a:rPr lang="en-US" altLang="zh-CN" dirty="0">
                <a:latin typeface="微软雅黑" panose="020B0503020204020204" pitchFamily="34" charset="-122"/>
              </a:rPr>
              <a:t>ECC</a:t>
            </a:r>
            <a:r>
              <a:rPr lang="zh-CN" altLang="en-US" sz="1800" dirty="0">
                <a:latin typeface="微软雅黑" panose="020B0503020204020204" pitchFamily="34" charset="-122"/>
              </a:rPr>
              <a:t>（错误校验）</a:t>
            </a:r>
            <a:r>
              <a:rPr lang="zh-CN" altLang="en-US" dirty="0" smtClean="0">
                <a:latin typeface="微软雅黑" panose="020B0503020204020204" pitchFamily="34" charset="-122"/>
              </a:rPr>
              <a:t>功能；</a:t>
            </a:r>
            <a:endParaRPr lang="en-US" altLang="zh-CN" dirty="0" smtClean="0">
              <a:latin typeface="微软雅黑" panose="020B0503020204020204" pitchFamily="34" charset="-122"/>
            </a:endParaRPr>
          </a:p>
          <a:p>
            <a:pPr lvl="2"/>
            <a:r>
              <a:rPr lang="zh-CN" altLang="en-US" dirty="0" smtClean="0">
                <a:latin typeface="微软雅黑" panose="020B0503020204020204" pitchFamily="34" charset="-122"/>
              </a:rPr>
              <a:t>采用高转速和</a:t>
            </a:r>
            <a:r>
              <a:rPr lang="zh-CN" altLang="en-US" dirty="0">
                <a:latin typeface="微软雅黑" panose="020B0503020204020204" pitchFamily="34" charset="-122"/>
              </a:rPr>
              <a:t>支持热拔插的</a:t>
            </a:r>
            <a:r>
              <a:rPr lang="zh-CN" altLang="en-US" dirty="0" smtClean="0">
                <a:latin typeface="微软雅黑" panose="020B0503020204020204" pitchFamily="34" charset="-122"/>
              </a:rPr>
              <a:t>硬盘，多个硬盘；</a:t>
            </a:r>
            <a:endParaRPr lang="en-US" altLang="zh-CN" dirty="0" smtClean="0">
              <a:latin typeface="微软雅黑" panose="020B0503020204020204" pitchFamily="34" charset="-122"/>
            </a:endParaRPr>
          </a:p>
          <a:p>
            <a:pPr lvl="2"/>
            <a:r>
              <a:rPr lang="zh-CN" altLang="en-US" dirty="0" smtClean="0">
                <a:latin typeface="微软雅黑" panose="020B0503020204020204" pitchFamily="34" charset="-122"/>
              </a:rPr>
              <a:t>采用冗余</a:t>
            </a:r>
            <a:r>
              <a:rPr lang="zh-CN" altLang="en-US" dirty="0">
                <a:latin typeface="微软雅黑" panose="020B0503020204020204" pitchFamily="34" charset="-122"/>
              </a:rPr>
              <a:t>电源，冗余</a:t>
            </a:r>
            <a:r>
              <a:rPr lang="zh-CN" altLang="en-US" dirty="0" smtClean="0">
                <a:latin typeface="微软雅黑" panose="020B0503020204020204" pitchFamily="34" charset="-122"/>
              </a:rPr>
              <a:t>风扇；</a:t>
            </a:r>
            <a:endParaRPr lang="en-US" altLang="zh-CN" dirty="0" smtClean="0">
              <a:latin typeface="微软雅黑" panose="020B0503020204020204" pitchFamily="34" charset="-122"/>
            </a:endParaRPr>
          </a:p>
          <a:p>
            <a:pPr lvl="2"/>
            <a:r>
              <a:rPr lang="zh-CN" altLang="en-US" dirty="0" smtClean="0">
                <a:latin typeface="微软雅黑" panose="020B0503020204020204" pitchFamily="34" charset="-122"/>
              </a:rPr>
              <a:t>对</a:t>
            </a:r>
            <a:r>
              <a:rPr lang="zh-CN" altLang="en-US" dirty="0">
                <a:latin typeface="微软雅黑" panose="020B0503020204020204" pitchFamily="34" charset="-122"/>
              </a:rPr>
              <a:t>多媒体</a:t>
            </a:r>
            <a:r>
              <a:rPr lang="zh-CN" altLang="en-US" dirty="0" smtClean="0">
                <a:latin typeface="微软雅黑" panose="020B0503020204020204" pitchFamily="34" charset="-122"/>
              </a:rPr>
              <a:t>功能没有要求，大部分不安装显示器和键盘。</a:t>
            </a:r>
            <a:endParaRPr lang="zh-CN" altLang="en-US" dirty="0">
              <a:latin typeface="微软雅黑" panose="020B0503020204020204" pitchFamily="34" charset="-122"/>
            </a:endParaRP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648900491"/>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1.2.2  </a:t>
            </a:r>
            <a:r>
              <a:rPr lang="zh-CN" altLang="en-US" dirty="0"/>
              <a:t>大型</a:t>
            </a:r>
            <a:r>
              <a:rPr lang="zh-CN" altLang="zh-CN" dirty="0"/>
              <a:t>计算机</a:t>
            </a:r>
            <a:endParaRPr lang="zh-CN" altLang="en-US" dirty="0"/>
          </a:p>
        </p:txBody>
      </p:sp>
      <p:sp>
        <p:nvSpPr>
          <p:cNvPr id="3" name="内容占位符 2"/>
          <p:cNvSpPr>
            <a:spLocks noGrp="1"/>
          </p:cNvSpPr>
          <p:nvPr>
            <p:ph idx="1"/>
          </p:nvPr>
        </p:nvSpPr>
        <p:spPr/>
        <p:txBody>
          <a:bodyPr>
            <a:normAutofit/>
          </a:bodyPr>
          <a:lstStyle/>
          <a:p>
            <a:pPr lvl="1"/>
            <a:r>
              <a:rPr lang="zh-CN" altLang="en-US" b="1" dirty="0" smtClean="0">
                <a:latin typeface="微软雅黑" panose="020B0503020204020204" pitchFamily="34" charset="-122"/>
              </a:rPr>
              <a:t>机箱式服务器</a:t>
            </a:r>
            <a:r>
              <a:rPr lang="zh-CN" altLang="en-US" dirty="0" smtClean="0">
                <a:latin typeface="微软雅黑" panose="020B0503020204020204" pitchFamily="34" charset="-122"/>
              </a:rPr>
              <a:t>：体积</a:t>
            </a:r>
            <a:r>
              <a:rPr lang="zh-CN" altLang="en-US" dirty="0">
                <a:latin typeface="微软雅黑" panose="020B0503020204020204" pitchFamily="34" charset="-122"/>
              </a:rPr>
              <a:t>较大，便于扩充硬盘等设备</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79351" y="1437545"/>
            <a:ext cx="4802741" cy="4143260"/>
          </a:xfrm>
          <a:prstGeom prst="rect">
            <a:avLst/>
          </a:prstGeom>
        </p:spPr>
      </p:pic>
      <p:pic>
        <p:nvPicPr>
          <p:cNvPr id="5" name="图片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64471" y="1437544"/>
            <a:ext cx="5493120" cy="4123915"/>
          </a:xfrm>
          <a:prstGeom prst="rect">
            <a:avLst/>
          </a:prstGeom>
        </p:spPr>
      </p:pic>
    </p:spTree>
    <p:extLst>
      <p:ext uri="{BB962C8B-B14F-4D97-AF65-F5344CB8AC3E}">
        <p14:creationId xmlns:p14="http://schemas.microsoft.com/office/powerpoint/2010/main" val="593908623"/>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5782" y="839784"/>
            <a:ext cx="10590025" cy="5068890"/>
          </a:xfrm>
          <a:prstGeom prst="rect">
            <a:avLst/>
          </a:prstGeom>
        </p:spPr>
      </p:pic>
      <p:sp>
        <p:nvSpPr>
          <p:cNvPr id="2" name="标题 1"/>
          <p:cNvSpPr>
            <a:spLocks noGrp="1"/>
          </p:cNvSpPr>
          <p:nvPr>
            <p:ph type="title"/>
          </p:nvPr>
        </p:nvSpPr>
        <p:spPr/>
        <p:txBody>
          <a:bodyPr/>
          <a:lstStyle/>
          <a:p>
            <a:r>
              <a:rPr lang="en-US" altLang="zh-CN" dirty="0"/>
              <a:t>1.2.2  </a:t>
            </a:r>
            <a:r>
              <a:rPr lang="zh-CN" altLang="en-US" dirty="0"/>
              <a:t>大型</a:t>
            </a:r>
            <a:r>
              <a:rPr lang="zh-CN" altLang="zh-CN" dirty="0"/>
              <a:t>计算机</a:t>
            </a:r>
            <a:endParaRPr lang="zh-CN" altLang="en-US" dirty="0"/>
          </a:p>
        </p:txBody>
      </p:sp>
      <p:sp>
        <p:nvSpPr>
          <p:cNvPr id="3" name="内容占位符 2"/>
          <p:cNvSpPr>
            <a:spLocks noGrp="1"/>
          </p:cNvSpPr>
          <p:nvPr>
            <p:ph idx="1"/>
          </p:nvPr>
        </p:nvSpPr>
        <p:spPr/>
        <p:txBody>
          <a:bodyPr>
            <a:normAutofit/>
          </a:bodyPr>
          <a:lstStyle/>
          <a:p>
            <a:pPr lvl="1"/>
            <a:r>
              <a:rPr lang="zh-CN" altLang="en-US" b="1" dirty="0" smtClean="0">
                <a:latin typeface="微软雅黑" panose="020B0503020204020204" pitchFamily="34" charset="-122"/>
              </a:rPr>
              <a:t>机架式服务器</a:t>
            </a:r>
            <a:r>
              <a:rPr lang="zh-CN" altLang="en-US" dirty="0" smtClean="0">
                <a:latin typeface="微软雅黑" panose="020B0503020204020204" pitchFamily="34" charset="-122"/>
              </a:rPr>
              <a:t>：</a:t>
            </a:r>
            <a:r>
              <a:rPr lang="zh-CN" altLang="en-US" dirty="0">
                <a:latin typeface="微软雅黑" panose="020B0503020204020204" pitchFamily="34" charset="-122"/>
              </a:rPr>
              <a:t>体积较小，尺寸</a:t>
            </a:r>
            <a:r>
              <a:rPr lang="zh-CN" altLang="en-US" dirty="0" smtClean="0">
                <a:latin typeface="微软雅黑" panose="020B0503020204020204" pitchFamily="34" charset="-122"/>
              </a:rPr>
              <a:t>标准化，便于安装到机柜。</a:t>
            </a:r>
            <a:endParaRPr lang="zh-CN" altLang="en-US" dirty="0">
              <a:latin typeface="微软雅黑" panose="020B0503020204020204" pitchFamily="34" charset="-122"/>
            </a:endParaRP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4005182611"/>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1.2.2  </a:t>
            </a:r>
            <a:r>
              <a:rPr lang="zh-CN" altLang="en-US" dirty="0"/>
              <a:t>大型</a:t>
            </a:r>
            <a:r>
              <a:rPr lang="zh-CN" altLang="zh-CN" dirty="0"/>
              <a:t>计算机</a:t>
            </a:r>
            <a:endParaRPr lang="zh-CN" altLang="en-US" dirty="0"/>
          </a:p>
        </p:txBody>
      </p:sp>
      <p:sp>
        <p:nvSpPr>
          <p:cNvPr id="3" name="内容占位符 2"/>
          <p:cNvSpPr>
            <a:spLocks noGrp="1"/>
          </p:cNvSpPr>
          <p:nvPr>
            <p:ph idx="1"/>
          </p:nvPr>
        </p:nvSpPr>
        <p:spPr/>
        <p:txBody>
          <a:bodyPr>
            <a:normAutofit/>
          </a:bodyPr>
          <a:lstStyle/>
          <a:p>
            <a:pPr lvl="1"/>
            <a:r>
              <a:rPr lang="zh-CN" altLang="en-US" b="1" dirty="0" smtClean="0">
                <a:latin typeface="微软雅黑" panose="020B0503020204020204" pitchFamily="34" charset="-122"/>
              </a:rPr>
              <a:t>刀片式服务器</a:t>
            </a:r>
            <a:r>
              <a:rPr lang="zh-CN" altLang="en-US" dirty="0" smtClean="0">
                <a:latin typeface="微软雅黑" panose="020B0503020204020204" pitchFamily="34" charset="-122"/>
              </a:rPr>
              <a:t>：集成度高，体积小。</a:t>
            </a:r>
            <a:endParaRPr lang="zh-CN" altLang="en-US" dirty="0">
              <a:latin typeface="微软雅黑" panose="020B0503020204020204" pitchFamily="34" charset="-122"/>
            </a:endParaRP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8294" y="1249162"/>
            <a:ext cx="11964885" cy="3631166"/>
          </a:xfrm>
          <a:prstGeom prst="rect">
            <a:avLst/>
          </a:prstGeom>
        </p:spPr>
      </p:pic>
    </p:spTree>
    <p:extLst>
      <p:ext uri="{BB962C8B-B14F-4D97-AF65-F5344CB8AC3E}">
        <p14:creationId xmlns:p14="http://schemas.microsoft.com/office/powerpoint/2010/main" val="1982113233"/>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1.2.3  </a:t>
            </a:r>
            <a:r>
              <a:rPr lang="zh-CN" altLang="en-US" smtClean="0"/>
              <a:t>微型计算机</a:t>
            </a:r>
            <a:endParaRPr lang="zh-CN" altLang="en-US"/>
          </a:p>
        </p:txBody>
      </p:sp>
      <p:sp>
        <p:nvSpPr>
          <p:cNvPr id="3" name="内容占位符 2"/>
          <p:cNvSpPr>
            <a:spLocks noGrp="1"/>
          </p:cNvSpPr>
          <p:nvPr>
            <p:ph idx="1"/>
          </p:nvPr>
        </p:nvSpPr>
        <p:spPr/>
        <p:txBody>
          <a:bodyPr>
            <a:normAutofit/>
          </a:bodyPr>
          <a:lstStyle/>
          <a:p>
            <a:pPr marL="0" indent="0">
              <a:buNone/>
            </a:pPr>
            <a:r>
              <a:rPr lang="en-US" altLang="zh-CN" b="1" smtClean="0"/>
              <a:t>1</a:t>
            </a:r>
            <a:r>
              <a:rPr lang="zh-CN" altLang="en-US" b="1" smtClean="0"/>
              <a:t>、台式</a:t>
            </a:r>
            <a:r>
              <a:rPr lang="en-US" altLang="zh-CN" b="1"/>
              <a:t>PC</a:t>
            </a:r>
            <a:r>
              <a:rPr lang="zh-CN" altLang="en-US" b="1"/>
              <a:t>系列计算机</a:t>
            </a:r>
          </a:p>
          <a:p>
            <a:pPr lvl="1"/>
            <a:endParaRPr lang="en-US" altLang="zh-CN" sz="1000" smtClean="0"/>
          </a:p>
          <a:p>
            <a:pPr lvl="1"/>
            <a:r>
              <a:rPr lang="en-US" altLang="zh-CN" smtClean="0"/>
              <a:t>PC</a:t>
            </a:r>
            <a:r>
              <a:rPr lang="zh-CN" altLang="en-US" smtClean="0"/>
              <a:t>机采用</a:t>
            </a:r>
            <a:r>
              <a:rPr lang="en-US" altLang="zh-CN" smtClean="0"/>
              <a:t>Intel</a:t>
            </a:r>
            <a:r>
              <a:rPr lang="zh-CN" altLang="en-US" smtClean="0"/>
              <a:t>和</a:t>
            </a:r>
            <a:r>
              <a:rPr lang="en-US" altLang="zh-CN" smtClean="0"/>
              <a:t>AMD</a:t>
            </a:r>
            <a:r>
              <a:rPr lang="zh-CN" altLang="en-US" smtClean="0"/>
              <a:t>公司的</a:t>
            </a:r>
            <a:r>
              <a:rPr lang="en-US" altLang="zh-CN" smtClean="0"/>
              <a:t>CPU</a:t>
            </a:r>
            <a:r>
              <a:rPr lang="zh-CN" altLang="en-US"/>
              <a:t>作为核心</a:t>
            </a:r>
            <a:r>
              <a:rPr lang="zh-CN" altLang="en-US" smtClean="0"/>
              <a:t>部件</a:t>
            </a:r>
            <a:r>
              <a:rPr lang="zh-CN" altLang="en-US"/>
              <a:t>。</a:t>
            </a:r>
            <a:endParaRPr lang="en-US" altLang="zh-CN" smtClean="0"/>
          </a:p>
          <a:p>
            <a:pPr lvl="1"/>
            <a:r>
              <a:rPr lang="zh-CN" altLang="en-US" smtClean="0"/>
              <a:t>兼容</a:t>
            </a:r>
            <a:r>
              <a:rPr lang="en-US" altLang="zh-CN"/>
              <a:t>IBM PC</a:t>
            </a:r>
            <a:r>
              <a:rPr lang="zh-CN" altLang="en-US"/>
              <a:t>的</a:t>
            </a:r>
            <a:r>
              <a:rPr lang="zh-CN" altLang="en-US" smtClean="0"/>
              <a:t>计算机称为</a:t>
            </a:r>
            <a:r>
              <a:rPr lang="zh-CN" altLang="en-US"/>
              <a:t>“</a:t>
            </a:r>
            <a:r>
              <a:rPr lang="en-US" altLang="zh-CN"/>
              <a:t>PC</a:t>
            </a:r>
            <a:r>
              <a:rPr lang="zh-CN" altLang="en-US"/>
              <a:t>机”</a:t>
            </a:r>
            <a:r>
              <a:rPr lang="zh-CN" altLang="en-US" smtClean="0"/>
              <a:t>。</a:t>
            </a:r>
            <a:endParaRPr lang="en-US" altLang="zh-CN" smtClean="0"/>
          </a:p>
          <a:p>
            <a:pPr lvl="1"/>
            <a:r>
              <a:rPr lang="zh-CN" altLang="en-US" smtClean="0"/>
              <a:t>采用</a:t>
            </a:r>
            <a:r>
              <a:rPr lang="en-US" altLang="zh-CN"/>
              <a:t>Intel</a:t>
            </a:r>
            <a:r>
              <a:rPr lang="zh-CN" altLang="en-US"/>
              <a:t>和</a:t>
            </a:r>
            <a:r>
              <a:rPr lang="en-US" altLang="zh-CN"/>
              <a:t>AMD</a:t>
            </a:r>
            <a:r>
              <a:rPr lang="zh-CN" altLang="en-US" smtClean="0"/>
              <a:t>公司</a:t>
            </a:r>
            <a:r>
              <a:rPr lang="en-US" altLang="zh-CN" smtClean="0"/>
              <a:t>CPU</a:t>
            </a:r>
            <a:r>
              <a:rPr lang="zh-CN" altLang="en-US" smtClean="0"/>
              <a:t>产品的</a:t>
            </a:r>
            <a:r>
              <a:rPr lang="zh-CN" altLang="en-US"/>
              <a:t>计算机称为</a:t>
            </a:r>
            <a:r>
              <a:rPr lang="en-US" altLang="zh-CN" b="1">
                <a:solidFill>
                  <a:srgbClr val="C00000"/>
                </a:solidFill>
              </a:rPr>
              <a:t>x86</a:t>
            </a:r>
            <a:r>
              <a:rPr lang="zh-CN" altLang="en-US"/>
              <a:t>系列计算机</a:t>
            </a:r>
            <a:r>
              <a:rPr lang="zh-CN" altLang="en-US" smtClean="0"/>
              <a:t>。</a:t>
            </a:r>
            <a:endParaRPr lang="zh-CN" altLang="en-US"/>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5574" y="2547345"/>
            <a:ext cx="11868289" cy="2503130"/>
          </a:xfrm>
          <a:prstGeom prst="rect">
            <a:avLst/>
          </a:prstGeom>
        </p:spPr>
      </p:pic>
    </p:spTree>
    <p:extLst>
      <p:ext uri="{BB962C8B-B14F-4D97-AF65-F5344CB8AC3E}">
        <p14:creationId xmlns:p14="http://schemas.microsoft.com/office/powerpoint/2010/main" val="783201316"/>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1.2.3  </a:t>
            </a:r>
            <a:r>
              <a:rPr lang="zh-CN" altLang="en-US" smtClean="0"/>
              <a:t>微型计算机</a:t>
            </a:r>
            <a:endParaRPr lang="zh-CN" altLang="en-US"/>
          </a:p>
        </p:txBody>
      </p:sp>
      <p:sp>
        <p:nvSpPr>
          <p:cNvPr id="3" name="内容占位符 2"/>
          <p:cNvSpPr>
            <a:spLocks noGrp="1"/>
          </p:cNvSpPr>
          <p:nvPr>
            <p:ph idx="1"/>
          </p:nvPr>
        </p:nvSpPr>
        <p:spPr/>
        <p:txBody>
          <a:bodyPr>
            <a:normAutofit/>
          </a:bodyPr>
          <a:lstStyle/>
          <a:p>
            <a:pPr marL="0" lvl="1" indent="0">
              <a:buNone/>
            </a:pPr>
            <a:r>
              <a:rPr lang="en-US" altLang="zh-CN" smtClean="0"/>
              <a:t>【</a:t>
            </a:r>
            <a:r>
              <a:rPr lang="zh-CN" altLang="en-US" smtClean="0"/>
              <a:t>扩展</a:t>
            </a:r>
            <a:r>
              <a:rPr lang="en-US" altLang="zh-CN" smtClean="0"/>
              <a:t>】</a:t>
            </a:r>
            <a:endParaRPr lang="en-US" altLang="zh-CN"/>
          </a:p>
          <a:p>
            <a:pPr lvl="1"/>
            <a:r>
              <a:rPr lang="en-US" altLang="zh-CN" smtClean="0"/>
              <a:t>PC</a:t>
            </a:r>
            <a:r>
              <a:rPr lang="zh-CN" altLang="en-US"/>
              <a:t>取得巨大成功的法宝</a:t>
            </a:r>
            <a:r>
              <a:rPr lang="zh-CN" altLang="en-US" smtClean="0"/>
              <a:t>：</a:t>
            </a:r>
            <a:endParaRPr lang="en-US" altLang="zh-CN" smtClean="0"/>
          </a:p>
          <a:p>
            <a:pPr lvl="2"/>
            <a:r>
              <a:rPr lang="zh-CN" altLang="en-US" b="1" smtClean="0">
                <a:solidFill>
                  <a:srgbClr val="C00000"/>
                </a:solidFill>
              </a:rPr>
              <a:t>海量</a:t>
            </a:r>
            <a:r>
              <a:rPr lang="zh-CN" altLang="en-US" b="1">
                <a:solidFill>
                  <a:srgbClr val="C00000"/>
                </a:solidFill>
              </a:rPr>
              <a:t>的应用软件</a:t>
            </a:r>
            <a:r>
              <a:rPr lang="zh-CN" altLang="en-US" smtClean="0"/>
              <a:t>；</a:t>
            </a:r>
            <a:endParaRPr lang="en-US" altLang="zh-CN" smtClean="0"/>
          </a:p>
          <a:p>
            <a:pPr lvl="2"/>
            <a:r>
              <a:rPr lang="zh-CN" altLang="en-US" smtClean="0"/>
              <a:t>优秀</a:t>
            </a:r>
            <a:r>
              <a:rPr lang="zh-CN" altLang="en-US"/>
              <a:t>的</a:t>
            </a:r>
            <a:r>
              <a:rPr lang="zh-CN" altLang="en-US" b="1">
                <a:solidFill>
                  <a:srgbClr val="C00000"/>
                </a:solidFill>
              </a:rPr>
              <a:t>兼容能力</a:t>
            </a:r>
            <a:r>
              <a:rPr lang="zh-CN" altLang="en-US" smtClean="0"/>
              <a:t>；</a:t>
            </a:r>
            <a:endParaRPr lang="en-US" altLang="zh-CN" smtClean="0"/>
          </a:p>
          <a:p>
            <a:pPr lvl="2"/>
            <a:r>
              <a:rPr lang="zh-CN" altLang="en-US" b="1" smtClean="0">
                <a:solidFill>
                  <a:srgbClr val="C00000"/>
                </a:solidFill>
              </a:rPr>
              <a:t>低价</a:t>
            </a:r>
            <a:r>
              <a:rPr lang="zh-CN" altLang="en-US" b="1">
                <a:solidFill>
                  <a:srgbClr val="C00000"/>
                </a:solidFill>
              </a:rPr>
              <a:t>高性能</a:t>
            </a:r>
            <a:r>
              <a:rPr lang="zh-CN" altLang="en-US"/>
              <a:t>的市场策略。</a:t>
            </a:r>
            <a:endParaRPr lang="en-US" altLang="zh-CN"/>
          </a:p>
          <a:p>
            <a:pPr lvl="1"/>
            <a:endParaRPr lang="zh-CN" altLang="en-US"/>
          </a:p>
          <a:p>
            <a:pPr lvl="1"/>
            <a:r>
              <a:rPr lang="en-US" altLang="zh-CN">
                <a:solidFill>
                  <a:srgbClr val="C00000"/>
                </a:solidFill>
              </a:rPr>
              <a:t>PC</a:t>
            </a:r>
            <a:r>
              <a:rPr lang="zh-CN" altLang="en-US">
                <a:solidFill>
                  <a:srgbClr val="C00000"/>
                </a:solidFill>
              </a:rPr>
              <a:t>面临的最大危险也许就是它自己</a:t>
            </a:r>
            <a:r>
              <a:rPr lang="zh-CN" altLang="en-US" smtClean="0">
                <a:solidFill>
                  <a:srgbClr val="C00000"/>
                </a:solidFill>
              </a:rPr>
              <a:t>！</a:t>
            </a:r>
            <a:endParaRPr lang="en-US" altLang="zh-CN" smtClean="0">
              <a:solidFill>
                <a:srgbClr val="C00000"/>
              </a:solidFill>
            </a:endParaRPr>
          </a:p>
          <a:p>
            <a:pPr lvl="2"/>
            <a:r>
              <a:rPr lang="zh-CN" altLang="en-US" smtClean="0"/>
              <a:t>高性能</a:t>
            </a:r>
            <a:r>
              <a:rPr lang="zh-CN" altLang="en-US"/>
              <a:t>带来的低利用率</a:t>
            </a:r>
            <a:r>
              <a:rPr lang="zh-CN" altLang="en-US" smtClean="0"/>
              <a:t>；</a:t>
            </a:r>
            <a:endParaRPr lang="en-US" altLang="zh-CN" smtClean="0"/>
          </a:p>
          <a:p>
            <a:pPr lvl="2"/>
            <a:r>
              <a:rPr lang="zh-CN" altLang="en-US" smtClean="0"/>
              <a:t>高</a:t>
            </a:r>
            <a:r>
              <a:rPr lang="zh-CN" altLang="en-US"/>
              <a:t>频率带来的发热和高功耗</a:t>
            </a:r>
            <a:r>
              <a:rPr lang="zh-CN" altLang="en-US" smtClean="0"/>
              <a:t>；</a:t>
            </a:r>
            <a:endParaRPr lang="en-US" altLang="zh-CN" smtClean="0"/>
          </a:p>
          <a:p>
            <a:pPr lvl="2"/>
            <a:r>
              <a:rPr lang="zh-CN" altLang="en-US" smtClean="0"/>
              <a:t>大规模</a:t>
            </a:r>
            <a:r>
              <a:rPr lang="zh-CN" altLang="en-US"/>
              <a:t>集成带来的难以全面测试</a:t>
            </a:r>
            <a:r>
              <a:rPr lang="zh-CN" altLang="en-US" smtClean="0"/>
              <a:t>；</a:t>
            </a:r>
            <a:endParaRPr lang="en-US" altLang="zh-CN" smtClean="0"/>
          </a:p>
          <a:p>
            <a:pPr lvl="2"/>
            <a:r>
              <a:rPr lang="zh-CN" altLang="en-US" smtClean="0"/>
              <a:t>海量</a:t>
            </a:r>
            <a:r>
              <a:rPr lang="zh-CN" altLang="en-US"/>
              <a:t>软件带来的兼容性</a:t>
            </a:r>
            <a:r>
              <a:rPr lang="zh-CN" altLang="en-US" smtClean="0"/>
              <a:t>；</a:t>
            </a:r>
            <a:endParaRPr lang="en-US" altLang="zh-CN" smtClean="0"/>
          </a:p>
          <a:p>
            <a:pPr lvl="2"/>
            <a:r>
              <a:rPr lang="zh-CN" altLang="en-US" smtClean="0"/>
              <a:t>习惯性</a:t>
            </a:r>
            <a:r>
              <a:rPr lang="zh-CN" altLang="en-US"/>
              <a:t>操作带来的创新阻碍</a:t>
            </a:r>
            <a:r>
              <a:rPr lang="zh-CN" altLang="en-US" smtClean="0"/>
              <a:t>；</a:t>
            </a:r>
            <a:endParaRPr lang="en-US" altLang="zh-CN" smtClean="0"/>
          </a:p>
          <a:p>
            <a:pPr lvl="2"/>
            <a:r>
              <a:rPr lang="zh-CN" altLang="en-US" smtClean="0"/>
              <a:t>。</a:t>
            </a:r>
            <a:r>
              <a:rPr lang="zh-CN" altLang="en-US"/>
              <a:t>。。。。。。</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799969947"/>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581146" y="1799428"/>
            <a:ext cx="5231626" cy="4187071"/>
          </a:xfrm>
          <a:prstGeom prst="rect">
            <a:avLst/>
          </a:prstGeom>
        </p:spPr>
      </p:pic>
      <p:sp>
        <p:nvSpPr>
          <p:cNvPr id="2" name="标题 1"/>
          <p:cNvSpPr>
            <a:spLocks noGrp="1"/>
          </p:cNvSpPr>
          <p:nvPr>
            <p:ph type="title"/>
          </p:nvPr>
        </p:nvSpPr>
        <p:spPr/>
        <p:txBody>
          <a:bodyPr/>
          <a:lstStyle/>
          <a:p>
            <a:r>
              <a:rPr lang="en-US" altLang="zh-CN" smtClean="0"/>
              <a:t>1.2.3  </a:t>
            </a:r>
            <a:r>
              <a:rPr lang="zh-CN" altLang="en-US" smtClean="0"/>
              <a:t>微型计算机</a:t>
            </a:r>
            <a:endParaRPr lang="zh-CN" altLang="en-US"/>
          </a:p>
        </p:txBody>
      </p:sp>
      <p:sp>
        <p:nvSpPr>
          <p:cNvPr id="3" name="内容占位符 2"/>
          <p:cNvSpPr>
            <a:spLocks noGrp="1"/>
          </p:cNvSpPr>
          <p:nvPr>
            <p:ph idx="1"/>
          </p:nvPr>
        </p:nvSpPr>
        <p:spPr/>
        <p:txBody>
          <a:bodyPr>
            <a:normAutofit/>
          </a:bodyPr>
          <a:lstStyle/>
          <a:p>
            <a:pPr marL="0" indent="0">
              <a:buNone/>
            </a:pPr>
            <a:r>
              <a:rPr lang="en-US" altLang="zh-CN" b="1" dirty="0" smtClean="0"/>
              <a:t>2</a:t>
            </a:r>
            <a:r>
              <a:rPr lang="zh-CN" altLang="en-US" b="1" dirty="0" smtClean="0"/>
              <a:t>、</a:t>
            </a:r>
            <a:r>
              <a:rPr lang="zh-CN" altLang="zh-CN" b="1" dirty="0" smtClean="0"/>
              <a:t>苹果</a:t>
            </a:r>
            <a:r>
              <a:rPr lang="zh-CN" altLang="zh-CN" b="1" dirty="0"/>
              <a:t>系列</a:t>
            </a:r>
            <a:r>
              <a:rPr lang="zh-CN" altLang="zh-CN" b="1" dirty="0" smtClean="0"/>
              <a:t>计算机</a:t>
            </a:r>
            <a:r>
              <a:rPr lang="zh-CN" altLang="en-US" sz="1800" b="1" dirty="0" smtClean="0"/>
              <a:t>（</a:t>
            </a:r>
            <a:r>
              <a:rPr lang="en-US" altLang="zh-CN" sz="1800" b="1" dirty="0" smtClean="0"/>
              <a:t>Mac</a:t>
            </a:r>
            <a:r>
              <a:rPr lang="zh-CN" altLang="en-US" sz="1800" b="1" dirty="0" smtClean="0"/>
              <a:t>）</a:t>
            </a:r>
            <a:endParaRPr lang="zh-CN" altLang="zh-CN" sz="1800" dirty="0"/>
          </a:p>
          <a:p>
            <a:pPr lvl="1"/>
            <a:endParaRPr lang="en-US" altLang="zh-CN" sz="1000" dirty="0" smtClean="0"/>
          </a:p>
          <a:p>
            <a:pPr lvl="1"/>
            <a:r>
              <a:rPr lang="zh-CN" altLang="zh-CN" dirty="0" smtClean="0"/>
              <a:t>苹果计算机在</a:t>
            </a:r>
            <a:r>
              <a:rPr lang="zh-CN" altLang="zh-CN" dirty="0"/>
              <a:t>硬件和软件</a:t>
            </a:r>
            <a:r>
              <a:rPr lang="zh-CN" altLang="zh-CN" dirty="0" smtClean="0"/>
              <a:t>上</a:t>
            </a:r>
            <a:r>
              <a:rPr lang="zh-CN" altLang="zh-CN" b="1" dirty="0">
                <a:solidFill>
                  <a:srgbClr val="C00000"/>
                </a:solidFill>
              </a:rPr>
              <a:t>与</a:t>
            </a:r>
            <a:r>
              <a:rPr lang="en-US" altLang="zh-CN" b="1" dirty="0">
                <a:solidFill>
                  <a:srgbClr val="C00000"/>
                </a:solidFill>
              </a:rPr>
              <a:t>PC</a:t>
            </a:r>
            <a:r>
              <a:rPr lang="zh-CN" altLang="zh-CN" b="1" dirty="0">
                <a:solidFill>
                  <a:srgbClr val="C00000"/>
                </a:solidFill>
              </a:rPr>
              <a:t>机不兼容</a:t>
            </a:r>
            <a:r>
              <a:rPr lang="zh-CN" altLang="zh-CN" dirty="0" smtClean="0"/>
              <a:t>。</a:t>
            </a:r>
            <a:endParaRPr lang="en-US" altLang="zh-CN" dirty="0" smtClean="0"/>
          </a:p>
          <a:p>
            <a:pPr lvl="1"/>
            <a:r>
              <a:rPr lang="zh-CN" altLang="zh-CN" dirty="0" smtClean="0"/>
              <a:t>采用</a:t>
            </a:r>
            <a:r>
              <a:rPr lang="zh-CN" altLang="zh-CN" dirty="0"/>
              <a:t>基于</a:t>
            </a:r>
            <a:r>
              <a:rPr lang="en-US" altLang="zh-CN" dirty="0"/>
              <a:t>UNIX</a:t>
            </a:r>
            <a:r>
              <a:rPr lang="zh-CN" altLang="zh-CN" dirty="0"/>
              <a:t>的</a:t>
            </a:r>
            <a:r>
              <a:rPr lang="en-US" altLang="zh-CN" dirty="0"/>
              <a:t>Mac OS X</a:t>
            </a:r>
            <a:r>
              <a:rPr lang="zh-CN" altLang="zh-CN" dirty="0"/>
              <a:t>操作系统。</a:t>
            </a:r>
          </a:p>
          <a:p>
            <a:pPr lvl="1"/>
            <a:r>
              <a:rPr lang="zh-CN" altLang="zh-CN" dirty="0" smtClean="0"/>
              <a:t>外形</a:t>
            </a:r>
            <a:r>
              <a:rPr lang="zh-CN" altLang="zh-CN" dirty="0"/>
              <a:t>漂亮时尚，图像处理速度</a:t>
            </a:r>
            <a:r>
              <a:rPr lang="zh-CN" altLang="zh-CN" dirty="0" smtClean="0"/>
              <a:t>快</a:t>
            </a:r>
            <a:r>
              <a:rPr lang="zh-CN" altLang="en-US" dirty="0" smtClean="0"/>
              <a:t>。</a:t>
            </a:r>
            <a:endParaRPr lang="en-US" altLang="zh-CN" dirty="0" smtClean="0"/>
          </a:p>
          <a:p>
            <a:pPr lvl="1"/>
            <a:r>
              <a:rPr lang="zh-CN" altLang="zh-CN" dirty="0" smtClean="0"/>
              <a:t>苹果计算机</a:t>
            </a:r>
            <a:r>
              <a:rPr lang="zh-CN" altLang="zh-CN" b="1" dirty="0" smtClean="0">
                <a:solidFill>
                  <a:srgbClr val="C00000"/>
                </a:solidFill>
              </a:rPr>
              <a:t>不</a:t>
            </a:r>
            <a:r>
              <a:rPr lang="zh-CN" altLang="zh-CN" b="1" dirty="0">
                <a:solidFill>
                  <a:srgbClr val="C00000"/>
                </a:solidFill>
              </a:rPr>
              <a:t>开放</a:t>
            </a:r>
            <a:r>
              <a:rPr lang="zh-CN" altLang="zh-CN" dirty="0" smtClean="0"/>
              <a:t>，没有</a:t>
            </a:r>
            <a:r>
              <a:rPr lang="zh-CN" altLang="zh-CN" dirty="0"/>
              <a:t>兼容机</a:t>
            </a:r>
            <a:r>
              <a:rPr lang="zh-CN" altLang="zh-CN" dirty="0" smtClean="0"/>
              <a:t>，导致价格</a:t>
            </a:r>
            <a:r>
              <a:rPr lang="zh-CN" altLang="zh-CN" dirty="0"/>
              <a:t>偏</a:t>
            </a:r>
            <a:r>
              <a:rPr lang="zh-CN" altLang="zh-CN" dirty="0" smtClean="0"/>
              <a:t>高</a:t>
            </a:r>
            <a:r>
              <a:rPr lang="zh-CN" altLang="en-US" dirty="0" smtClean="0"/>
              <a:t>。</a:t>
            </a:r>
            <a:endParaRPr lang="en-US" altLang="zh-CN" dirty="0" smtClean="0"/>
          </a:p>
          <a:p>
            <a:pPr lvl="1"/>
            <a:r>
              <a:rPr lang="zh-CN" altLang="zh-CN" dirty="0" smtClean="0"/>
              <a:t>主要用于</a:t>
            </a:r>
            <a:r>
              <a:rPr lang="zh-CN" altLang="zh-CN" dirty="0"/>
              <a:t>美术设计，视频处理，出版印刷等行业。</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86149" y="3254558"/>
            <a:ext cx="4321245" cy="2731941"/>
          </a:xfrm>
          <a:prstGeom prst="rect">
            <a:avLst/>
          </a:prstGeom>
        </p:spPr>
      </p:pic>
    </p:spTree>
    <p:extLst>
      <p:ext uri="{BB962C8B-B14F-4D97-AF65-F5344CB8AC3E}">
        <p14:creationId xmlns:p14="http://schemas.microsoft.com/office/powerpoint/2010/main" val="3364555428"/>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1.2.3  </a:t>
            </a:r>
            <a:r>
              <a:rPr lang="zh-CN" altLang="en-US" smtClean="0"/>
              <a:t>微型计算机</a:t>
            </a:r>
            <a:endParaRPr lang="zh-CN" altLang="en-US"/>
          </a:p>
        </p:txBody>
      </p:sp>
      <p:sp>
        <p:nvSpPr>
          <p:cNvPr id="3" name="内容占位符 2"/>
          <p:cNvSpPr>
            <a:spLocks noGrp="1"/>
          </p:cNvSpPr>
          <p:nvPr>
            <p:ph idx="1"/>
          </p:nvPr>
        </p:nvSpPr>
        <p:spPr/>
        <p:txBody>
          <a:bodyPr>
            <a:normAutofit/>
          </a:bodyPr>
          <a:lstStyle/>
          <a:p>
            <a:pPr marL="0" indent="0">
              <a:buNone/>
            </a:pPr>
            <a:r>
              <a:rPr lang="en-US" altLang="zh-CN" b="1" dirty="0" smtClean="0"/>
              <a:t>3</a:t>
            </a:r>
            <a:r>
              <a:rPr lang="zh-CN" altLang="en-US" b="1" dirty="0" smtClean="0"/>
              <a:t>、</a:t>
            </a:r>
            <a:r>
              <a:rPr lang="zh-CN" altLang="zh-CN" b="1" dirty="0" smtClean="0"/>
              <a:t>笔记本计算机</a:t>
            </a:r>
            <a:endParaRPr lang="zh-CN" altLang="zh-CN" dirty="0"/>
          </a:p>
          <a:p>
            <a:pPr lvl="1"/>
            <a:endParaRPr lang="en-US" altLang="zh-CN" sz="1000" dirty="0" smtClean="0">
              <a:solidFill>
                <a:srgbClr val="C00000"/>
              </a:solidFill>
            </a:endParaRPr>
          </a:p>
          <a:p>
            <a:pPr lvl="1"/>
            <a:r>
              <a:rPr lang="zh-CN" altLang="zh-CN" dirty="0" smtClean="0">
                <a:solidFill>
                  <a:srgbClr val="C00000"/>
                </a:solidFill>
              </a:rPr>
              <a:t>笔记本</a:t>
            </a:r>
            <a:r>
              <a:rPr lang="zh-CN" altLang="zh-CN" dirty="0">
                <a:solidFill>
                  <a:srgbClr val="C00000"/>
                </a:solidFill>
              </a:rPr>
              <a:t>计算机在软件上与台式计算机完全</a:t>
            </a:r>
            <a:r>
              <a:rPr lang="zh-CN" altLang="zh-CN" dirty="0" smtClean="0">
                <a:solidFill>
                  <a:srgbClr val="C00000"/>
                </a:solidFill>
              </a:rPr>
              <a:t>兼容</a:t>
            </a:r>
            <a:r>
              <a:rPr lang="zh-CN" altLang="en-US" b="1" dirty="0" smtClean="0"/>
              <a:t>；</a:t>
            </a:r>
            <a:endParaRPr lang="en-US" altLang="zh-CN" b="1" dirty="0" smtClean="0"/>
          </a:p>
          <a:p>
            <a:pPr lvl="1"/>
            <a:r>
              <a:rPr lang="zh-CN" altLang="zh-CN" dirty="0" smtClean="0"/>
              <a:t>硬件上不同</a:t>
            </a:r>
            <a:r>
              <a:rPr lang="zh-CN" altLang="zh-CN" dirty="0"/>
              <a:t>厂商之间的产品不能互换</a:t>
            </a:r>
            <a:r>
              <a:rPr lang="zh-CN" altLang="zh-CN" dirty="0" smtClean="0"/>
              <a:t>，兼容性</a:t>
            </a:r>
            <a:r>
              <a:rPr lang="zh-CN" altLang="zh-CN" dirty="0"/>
              <a:t>较差</a:t>
            </a:r>
            <a:r>
              <a:rPr lang="zh-CN" altLang="zh-CN" dirty="0" smtClean="0"/>
              <a:t>。</a:t>
            </a:r>
            <a:endParaRPr lang="en-US" altLang="zh-CN" dirty="0" smtClean="0"/>
          </a:p>
          <a:p>
            <a:pPr lvl="1"/>
            <a:r>
              <a:rPr lang="zh-CN" altLang="zh-CN" dirty="0" smtClean="0"/>
              <a:t>在</a:t>
            </a:r>
            <a:r>
              <a:rPr lang="zh-CN" altLang="zh-CN" dirty="0"/>
              <a:t>相同配置下，笔记本计算机的性能要低于台式</a:t>
            </a:r>
            <a:r>
              <a:rPr lang="zh-CN" altLang="zh-CN" dirty="0" smtClean="0"/>
              <a:t>计算机。</a:t>
            </a:r>
            <a:endParaRPr lang="zh-CN"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48035" y="2546852"/>
            <a:ext cx="4491519" cy="3412769"/>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689932" y="3349256"/>
            <a:ext cx="6292182" cy="2397714"/>
          </a:xfrm>
          <a:prstGeom prst="rect">
            <a:avLst/>
          </a:prstGeom>
        </p:spPr>
      </p:pic>
    </p:spTree>
    <p:extLst>
      <p:ext uri="{BB962C8B-B14F-4D97-AF65-F5344CB8AC3E}">
        <p14:creationId xmlns:p14="http://schemas.microsoft.com/office/powerpoint/2010/main" val="316338484"/>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486398" y="673714"/>
            <a:ext cx="6478698" cy="5099619"/>
          </a:xfrm>
          <a:prstGeom prst="rect">
            <a:avLst/>
          </a:prstGeom>
        </p:spPr>
      </p:pic>
      <p:sp>
        <p:nvSpPr>
          <p:cNvPr id="2" name="标题 1"/>
          <p:cNvSpPr>
            <a:spLocks noGrp="1"/>
          </p:cNvSpPr>
          <p:nvPr>
            <p:ph type="title"/>
          </p:nvPr>
        </p:nvSpPr>
        <p:spPr/>
        <p:txBody>
          <a:bodyPr/>
          <a:lstStyle/>
          <a:p>
            <a:r>
              <a:rPr lang="en-US" altLang="zh-CN" smtClean="0"/>
              <a:t>1.1.1  </a:t>
            </a:r>
            <a:r>
              <a:rPr lang="zh-CN" altLang="en-US" smtClean="0"/>
              <a:t>早期的计算工具</a:t>
            </a:r>
            <a:endParaRPr lang="zh-CN" altLang="en-US"/>
          </a:p>
        </p:txBody>
      </p:sp>
      <p:sp>
        <p:nvSpPr>
          <p:cNvPr id="3" name="内容占位符 2"/>
          <p:cNvSpPr>
            <a:spLocks noGrp="1"/>
          </p:cNvSpPr>
          <p:nvPr>
            <p:ph idx="1"/>
          </p:nvPr>
        </p:nvSpPr>
        <p:spPr/>
        <p:txBody>
          <a:bodyPr>
            <a:normAutofit/>
          </a:bodyPr>
          <a:lstStyle/>
          <a:p>
            <a:pPr marL="0" lvl="1" indent="0">
              <a:buNone/>
            </a:pPr>
            <a:r>
              <a:rPr lang="en-US" altLang="zh-CN" b="1" dirty="0" smtClean="0"/>
              <a:t>2</a:t>
            </a:r>
            <a:r>
              <a:rPr lang="zh-CN" altLang="en-US" b="1" dirty="0" smtClean="0"/>
              <a:t>、</a:t>
            </a:r>
            <a:r>
              <a:rPr lang="zh-CN" altLang="en-US" b="1" dirty="0"/>
              <a:t>十进制记数法</a:t>
            </a:r>
          </a:p>
          <a:p>
            <a:pPr lvl="1"/>
            <a:endParaRPr lang="en-US" altLang="zh-CN" dirty="0" smtClean="0"/>
          </a:p>
          <a:p>
            <a:pPr lvl="1"/>
            <a:r>
              <a:rPr lang="zh-CN" altLang="en-US" dirty="0" smtClean="0"/>
              <a:t>古巴比伦           楔</a:t>
            </a:r>
            <a:r>
              <a:rPr lang="en-US" altLang="zh-CN" dirty="0" smtClean="0"/>
              <a:t>(</a:t>
            </a:r>
            <a:r>
              <a:rPr lang="en-US" altLang="zh-CN" dirty="0" err="1" smtClean="0"/>
              <a:t>xie</a:t>
            </a:r>
            <a:r>
              <a:rPr lang="en-US" altLang="zh-CN" dirty="0" smtClean="0"/>
              <a:t>)</a:t>
            </a:r>
            <a:r>
              <a:rPr lang="zh-CN" altLang="en-US" dirty="0" smtClean="0"/>
              <a:t>形数字，</a:t>
            </a:r>
            <a:r>
              <a:rPr lang="en-US" altLang="zh-CN" dirty="0" smtClean="0"/>
              <a:t>60</a:t>
            </a:r>
            <a:r>
              <a:rPr lang="zh-CN" altLang="en-US" dirty="0"/>
              <a:t>进</a:t>
            </a:r>
            <a:r>
              <a:rPr lang="zh-CN" altLang="en-US" dirty="0" smtClean="0"/>
              <a:t>制</a:t>
            </a:r>
            <a:endParaRPr lang="en-US" altLang="zh-CN" dirty="0" smtClean="0"/>
          </a:p>
          <a:p>
            <a:endParaRPr lang="zh-CN" altLang="en-US" dirty="0"/>
          </a:p>
        </p:txBody>
      </p:sp>
      <p:cxnSp>
        <p:nvCxnSpPr>
          <p:cNvPr id="6" name="直接箭头连接符 5"/>
          <p:cNvCxnSpPr/>
          <p:nvPr/>
        </p:nvCxnSpPr>
        <p:spPr>
          <a:xfrm>
            <a:off x="2206790" y="1591288"/>
            <a:ext cx="774700" cy="127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14" descr="http://img2.imgtn.bdimg.com/it/u=2981861477,3920523391&amp;fm=21&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17" descr="http://img2.imgtn.bdimg.com/it/u=2981861477,3920523391&amp;fm=21&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7050" y="3326623"/>
            <a:ext cx="3997842" cy="2247675"/>
          </a:xfrm>
          <a:prstGeom prst="rect">
            <a:avLst/>
          </a:prstGeom>
        </p:spPr>
      </p:pic>
    </p:spTree>
    <p:extLst>
      <p:ext uri="{BB962C8B-B14F-4D97-AF65-F5344CB8AC3E}">
        <p14:creationId xmlns:p14="http://schemas.microsoft.com/office/powerpoint/2010/main" val="1834732978"/>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1.2.3  </a:t>
            </a:r>
            <a:r>
              <a:rPr lang="zh-CN" altLang="en-US" smtClean="0"/>
              <a:t>微型计算机</a:t>
            </a:r>
            <a:endParaRPr lang="zh-CN" altLang="en-US"/>
          </a:p>
        </p:txBody>
      </p:sp>
      <p:sp>
        <p:nvSpPr>
          <p:cNvPr id="3" name="内容占位符 2"/>
          <p:cNvSpPr>
            <a:spLocks noGrp="1"/>
          </p:cNvSpPr>
          <p:nvPr>
            <p:ph idx="1"/>
          </p:nvPr>
        </p:nvSpPr>
        <p:spPr/>
        <p:txBody>
          <a:bodyPr>
            <a:normAutofit/>
          </a:bodyPr>
          <a:lstStyle/>
          <a:p>
            <a:pPr marL="0" indent="0">
              <a:buNone/>
            </a:pPr>
            <a:r>
              <a:rPr lang="en-US" altLang="zh-CN" b="1" dirty="0" smtClean="0"/>
              <a:t>4</a:t>
            </a:r>
            <a:r>
              <a:rPr lang="zh-CN" altLang="en-US" b="1" dirty="0" smtClean="0"/>
              <a:t>、</a:t>
            </a:r>
            <a:r>
              <a:rPr lang="zh-CN" altLang="zh-CN" b="1" dirty="0" smtClean="0"/>
              <a:t>平板</a:t>
            </a:r>
            <a:r>
              <a:rPr lang="zh-CN" altLang="zh-CN" b="1" dirty="0"/>
              <a:t>计算机</a:t>
            </a:r>
            <a:endParaRPr lang="zh-CN" altLang="zh-CN" dirty="0"/>
          </a:p>
          <a:p>
            <a:pPr lvl="1"/>
            <a:endParaRPr lang="en-US" altLang="zh-CN" sz="1000" dirty="0" smtClean="0"/>
          </a:p>
          <a:p>
            <a:pPr lvl="1"/>
            <a:r>
              <a:rPr lang="zh-CN" altLang="zh-CN" dirty="0" smtClean="0"/>
              <a:t>微软公司</a:t>
            </a:r>
            <a:r>
              <a:rPr lang="en-US" altLang="zh-CN" dirty="0"/>
              <a:t>2002</a:t>
            </a:r>
            <a:r>
              <a:rPr lang="zh-CN" altLang="zh-CN" dirty="0"/>
              <a:t>年推出</a:t>
            </a:r>
            <a:r>
              <a:rPr lang="zh-CN" altLang="zh-CN" dirty="0" smtClean="0"/>
              <a:t>。</a:t>
            </a:r>
            <a:endParaRPr lang="en-US" altLang="zh-CN" dirty="0" smtClean="0"/>
          </a:p>
          <a:p>
            <a:pPr lvl="1"/>
            <a:r>
              <a:rPr lang="zh-CN" altLang="zh-CN" dirty="0" smtClean="0"/>
              <a:t>典型产品</a:t>
            </a:r>
            <a:r>
              <a:rPr lang="zh-CN" altLang="en-US" dirty="0" smtClean="0"/>
              <a:t>：</a:t>
            </a:r>
            <a:r>
              <a:rPr lang="zh-CN" altLang="zh-CN" dirty="0" smtClean="0"/>
              <a:t>苹果</a:t>
            </a:r>
            <a:r>
              <a:rPr lang="zh-CN" altLang="zh-CN" dirty="0"/>
              <a:t>公司的</a:t>
            </a:r>
            <a:r>
              <a:rPr lang="en-US" altLang="zh-CN" dirty="0"/>
              <a:t>iPad</a:t>
            </a:r>
            <a:r>
              <a:rPr lang="zh-CN" altLang="zh-CN" dirty="0" smtClean="0"/>
              <a:t>。</a:t>
            </a:r>
            <a:endParaRPr lang="en-US" altLang="zh-CN" dirty="0" smtClean="0"/>
          </a:p>
          <a:p>
            <a:pPr lvl="1"/>
            <a:r>
              <a:rPr lang="zh-CN" altLang="zh-CN" dirty="0" smtClean="0"/>
              <a:t>采用苹果</a:t>
            </a:r>
            <a:r>
              <a:rPr lang="zh-CN" altLang="en-US" dirty="0" smtClean="0"/>
              <a:t>或</a:t>
            </a:r>
            <a:r>
              <a:rPr lang="zh-CN" altLang="zh-CN" dirty="0" smtClean="0"/>
              <a:t>安卓操作系统</a:t>
            </a:r>
            <a:r>
              <a:rPr lang="zh-CN" altLang="en-US" dirty="0" smtClean="0"/>
              <a:t>；</a:t>
            </a:r>
            <a:endParaRPr lang="en-US" altLang="zh-CN" dirty="0" smtClean="0"/>
          </a:p>
          <a:p>
            <a:pPr lvl="1"/>
            <a:r>
              <a:rPr lang="zh-CN" altLang="zh-CN" dirty="0" smtClean="0"/>
              <a:t>以触摸</a:t>
            </a:r>
            <a:r>
              <a:rPr lang="zh-CN" altLang="zh-CN" dirty="0"/>
              <a:t>屏</a:t>
            </a:r>
            <a:r>
              <a:rPr lang="zh-CN" altLang="zh-CN" dirty="0" smtClean="0"/>
              <a:t>作为操作设备</a:t>
            </a:r>
            <a:r>
              <a:rPr lang="zh-CN" altLang="en-US" dirty="0" smtClean="0"/>
              <a:t>；</a:t>
            </a:r>
            <a:endParaRPr lang="en-US" altLang="zh-CN" dirty="0" smtClean="0"/>
          </a:p>
          <a:p>
            <a:pPr lvl="1"/>
            <a:r>
              <a:rPr lang="zh-CN" altLang="zh-CN" dirty="0" smtClean="0"/>
              <a:t>软件</a:t>
            </a:r>
            <a:r>
              <a:rPr lang="zh-CN" altLang="zh-CN" dirty="0"/>
              <a:t>专用性强</a:t>
            </a:r>
            <a:r>
              <a:rPr lang="zh-CN" altLang="zh-CN" dirty="0" smtClean="0"/>
              <a:t>，不能</a:t>
            </a:r>
            <a:r>
              <a:rPr lang="zh-CN" altLang="zh-CN" dirty="0"/>
              <a:t>在</a:t>
            </a:r>
            <a:r>
              <a:rPr lang="zh-CN" altLang="zh-CN" dirty="0" smtClean="0"/>
              <a:t>台式机运行。</a:t>
            </a:r>
            <a:endParaRPr lang="zh-CN"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49054" y="3247139"/>
            <a:ext cx="9766300" cy="2724150"/>
          </a:xfrm>
          <a:prstGeom prst="rect">
            <a:avLst/>
          </a:prstGeom>
        </p:spPr>
      </p:pic>
    </p:spTree>
    <p:extLst>
      <p:ext uri="{BB962C8B-B14F-4D97-AF65-F5344CB8AC3E}">
        <p14:creationId xmlns:p14="http://schemas.microsoft.com/office/powerpoint/2010/main" val="3205171203"/>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1.2.4  </a:t>
            </a:r>
            <a:r>
              <a:rPr lang="zh-CN" altLang="en-US" smtClean="0"/>
              <a:t>嵌入式计算机</a:t>
            </a:r>
            <a:endParaRPr lang="zh-CN" altLang="en-US"/>
          </a:p>
        </p:txBody>
      </p:sp>
      <p:sp>
        <p:nvSpPr>
          <p:cNvPr id="3" name="内容占位符 2"/>
          <p:cNvSpPr>
            <a:spLocks noGrp="1"/>
          </p:cNvSpPr>
          <p:nvPr>
            <p:ph idx="1"/>
          </p:nvPr>
        </p:nvSpPr>
        <p:spPr/>
        <p:txBody>
          <a:bodyPr>
            <a:normAutofit/>
          </a:bodyPr>
          <a:lstStyle/>
          <a:p>
            <a:pPr marL="0" indent="0">
              <a:buNone/>
            </a:pPr>
            <a:r>
              <a:rPr lang="en-US" altLang="zh-CN" b="1" smtClean="0"/>
              <a:t>1</a:t>
            </a:r>
            <a:r>
              <a:rPr lang="zh-CN" altLang="en-US" b="1" smtClean="0"/>
              <a:t>、嵌入式</a:t>
            </a:r>
            <a:r>
              <a:rPr lang="zh-CN" altLang="en-US" b="1"/>
              <a:t>系统</a:t>
            </a:r>
          </a:p>
          <a:p>
            <a:pPr lvl="1"/>
            <a:endParaRPr lang="en-US" altLang="zh-CN" sz="1000" smtClean="0"/>
          </a:p>
          <a:p>
            <a:pPr lvl="1"/>
            <a:r>
              <a:rPr lang="zh-CN" altLang="en-US" smtClean="0"/>
              <a:t>为</a:t>
            </a:r>
            <a:r>
              <a:rPr lang="zh-CN" altLang="en-US"/>
              <a:t>特定应用而设计的专用计算机系统，或者作为设备的一部分</a:t>
            </a:r>
            <a:r>
              <a:rPr lang="zh-CN" altLang="en-US" smtClean="0"/>
              <a:t>。</a:t>
            </a:r>
            <a:endParaRPr lang="en-US" altLang="zh-CN" smtClean="0"/>
          </a:p>
          <a:p>
            <a:pPr lvl="1"/>
            <a:r>
              <a:rPr lang="zh-CN" altLang="en-US" smtClean="0"/>
              <a:t>“嵌入”</a:t>
            </a:r>
            <a:r>
              <a:rPr lang="zh-CN" altLang="en-US"/>
              <a:t>是将微处理器设计和制造在某个设备</a:t>
            </a:r>
            <a:r>
              <a:rPr lang="zh-CN" altLang="en-US" smtClean="0"/>
              <a:t>内部。</a:t>
            </a:r>
            <a:endParaRPr lang="en-US" altLang="zh-CN" smtClean="0"/>
          </a:p>
          <a:p>
            <a:pPr lvl="1"/>
            <a:endParaRPr lang="en-US" altLang="zh-CN" smtClean="0"/>
          </a:p>
          <a:p>
            <a:pPr lvl="1"/>
            <a:r>
              <a:rPr lang="zh-CN" altLang="en-US" smtClean="0"/>
              <a:t>嵌入式系统组成：</a:t>
            </a:r>
            <a:r>
              <a:rPr lang="zh-CN" altLang="en-US" b="1" smtClean="0">
                <a:solidFill>
                  <a:srgbClr val="C00000"/>
                </a:solidFill>
              </a:rPr>
              <a:t>嵌入式计算机</a:t>
            </a:r>
            <a:r>
              <a:rPr lang="en-US" altLang="zh-CN" b="1" smtClean="0">
                <a:solidFill>
                  <a:srgbClr val="C00000"/>
                </a:solidFill>
              </a:rPr>
              <a:t>+</a:t>
            </a:r>
            <a:r>
              <a:rPr lang="zh-CN" altLang="en-US" b="1" smtClean="0">
                <a:solidFill>
                  <a:srgbClr val="C00000"/>
                </a:solidFill>
              </a:rPr>
              <a:t>执行装置</a:t>
            </a:r>
            <a:endParaRPr lang="en-US" altLang="zh-CN" b="1" smtClean="0">
              <a:solidFill>
                <a:srgbClr val="C00000"/>
              </a:solidFill>
            </a:endParaRPr>
          </a:p>
          <a:p>
            <a:pPr lvl="1"/>
            <a:r>
              <a:rPr lang="zh-CN" altLang="en-US" smtClean="0"/>
              <a:t>执行装置接受嵌入式计算机发出</a:t>
            </a:r>
            <a:r>
              <a:rPr lang="zh-CN" altLang="en-US"/>
              <a:t>的控制命令，执行规定操作或任务</a:t>
            </a:r>
            <a:r>
              <a:rPr lang="zh-CN" altLang="en-US" smtClean="0"/>
              <a:t>。</a:t>
            </a:r>
            <a:endParaRPr lang="en-US" altLang="zh-CN" smtClean="0"/>
          </a:p>
          <a:p>
            <a:pPr lvl="1"/>
            <a:endParaRPr lang="zh-CN" altLang="en-US"/>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729790526"/>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288742"/>
            <a:ext cx="12202633" cy="5545508"/>
          </a:xfrm>
          <a:prstGeom prst="rect">
            <a:avLst/>
          </a:prstGeom>
        </p:spPr>
      </p:pic>
      <p:sp>
        <p:nvSpPr>
          <p:cNvPr id="2" name="标题 1"/>
          <p:cNvSpPr>
            <a:spLocks noGrp="1"/>
          </p:cNvSpPr>
          <p:nvPr>
            <p:ph type="title"/>
          </p:nvPr>
        </p:nvSpPr>
        <p:spPr/>
        <p:txBody>
          <a:bodyPr/>
          <a:lstStyle/>
          <a:p>
            <a:r>
              <a:rPr lang="en-US" altLang="zh-CN" smtClean="0"/>
              <a:t>1.2.4  </a:t>
            </a:r>
            <a:r>
              <a:rPr lang="zh-CN" altLang="en-US" smtClean="0"/>
              <a:t>嵌入式计算机</a:t>
            </a:r>
            <a:endParaRPr lang="zh-CN" altLang="en-US"/>
          </a:p>
        </p:txBody>
      </p:sp>
      <p:sp>
        <p:nvSpPr>
          <p:cNvPr id="3" name="内容占位符 2"/>
          <p:cNvSpPr>
            <a:spLocks noGrp="1"/>
          </p:cNvSpPr>
          <p:nvPr>
            <p:ph idx="1"/>
          </p:nvPr>
        </p:nvSpPr>
        <p:spPr/>
        <p:txBody>
          <a:bodyPr>
            <a:normAutofit/>
          </a:bodyPr>
          <a:lstStyle/>
          <a:p>
            <a:pPr marL="0" lvl="1" indent="0">
              <a:buNone/>
            </a:pPr>
            <a:r>
              <a:rPr lang="en-US" altLang="zh-CN" dirty="0" smtClean="0"/>
              <a:t>【</a:t>
            </a:r>
            <a:r>
              <a:rPr lang="zh-CN" altLang="en-US" dirty="0" smtClean="0"/>
              <a:t>例</a:t>
            </a:r>
            <a:r>
              <a:rPr lang="en-US" altLang="zh-CN" dirty="0" smtClean="0"/>
              <a:t>】</a:t>
            </a:r>
            <a:r>
              <a:rPr lang="zh-CN" altLang="en-US" dirty="0" smtClean="0"/>
              <a:t>嵌入式系统在 军事</a:t>
            </a:r>
            <a:r>
              <a:rPr lang="zh-CN" altLang="en-US" dirty="0"/>
              <a:t>、产业、</a:t>
            </a:r>
            <a:r>
              <a:rPr lang="zh-CN" altLang="en-US" dirty="0" smtClean="0"/>
              <a:t>生活中的应用</a:t>
            </a:r>
            <a:endParaRPr lang="zh-CN"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img3.imgtn.bdimg.com/it/u=775718258,1769154481&amp;fm=21&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AutoShape 31" descr="http://img3.imgtn.bdimg.com/it/u=1260572632,2989448309&amp;fm=21&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cxnSp>
        <p:nvCxnSpPr>
          <p:cNvPr id="5" name="直接箭头连接符 4"/>
          <p:cNvCxnSpPr/>
          <p:nvPr/>
        </p:nvCxnSpPr>
        <p:spPr>
          <a:xfrm flipV="1">
            <a:off x="155575" y="3117464"/>
            <a:ext cx="11827497" cy="40407"/>
          </a:xfrm>
          <a:prstGeom prst="straightConnector1">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54" name="直接箭头连接符 53"/>
          <p:cNvCxnSpPr/>
          <p:nvPr/>
        </p:nvCxnSpPr>
        <p:spPr>
          <a:xfrm flipV="1">
            <a:off x="201645" y="4949878"/>
            <a:ext cx="11827497" cy="40407"/>
          </a:xfrm>
          <a:prstGeom prst="straightConnector1">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409277194"/>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1.2.4  </a:t>
            </a:r>
            <a:r>
              <a:rPr lang="zh-CN" altLang="en-US" smtClean="0"/>
              <a:t>嵌入式计算机</a:t>
            </a:r>
            <a:endParaRPr lang="zh-CN" altLang="en-US"/>
          </a:p>
        </p:txBody>
      </p:sp>
      <p:sp>
        <p:nvSpPr>
          <p:cNvPr id="3" name="内容占位符 2"/>
          <p:cNvSpPr>
            <a:spLocks noGrp="1"/>
          </p:cNvSpPr>
          <p:nvPr>
            <p:ph idx="1"/>
          </p:nvPr>
        </p:nvSpPr>
        <p:spPr/>
        <p:txBody>
          <a:bodyPr>
            <a:normAutofit/>
          </a:bodyPr>
          <a:lstStyle/>
          <a:p>
            <a:pPr marL="0" lvl="1" indent="0">
              <a:buNone/>
            </a:pPr>
            <a:r>
              <a:rPr lang="en-US" altLang="zh-CN" dirty="0" smtClean="0"/>
              <a:t>【</a:t>
            </a:r>
            <a:r>
              <a:rPr lang="zh-CN" altLang="en-US" dirty="0" smtClean="0"/>
              <a:t>例</a:t>
            </a:r>
            <a:r>
              <a:rPr lang="en-US" altLang="zh-CN" dirty="0" smtClean="0"/>
              <a:t>】</a:t>
            </a:r>
            <a:r>
              <a:rPr lang="zh-CN" altLang="en-US" dirty="0" smtClean="0"/>
              <a:t>嵌入式计算机在汽车中的应用</a:t>
            </a:r>
            <a:endParaRPr lang="zh-CN"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圆角矩形 7"/>
          <p:cNvSpPr/>
          <p:nvPr/>
        </p:nvSpPr>
        <p:spPr>
          <a:xfrm>
            <a:off x="7219567" y="6041682"/>
            <a:ext cx="2296633" cy="486117"/>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谷歌无人驾驶汽车</a:t>
            </a:r>
            <a:endPar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5575" y="1178170"/>
            <a:ext cx="4746034" cy="3869458"/>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01609" y="1117752"/>
            <a:ext cx="7155712" cy="4923930"/>
          </a:xfrm>
          <a:prstGeom prst="rect">
            <a:avLst/>
          </a:prstGeom>
        </p:spPr>
      </p:pic>
    </p:spTree>
    <p:extLst>
      <p:ext uri="{BB962C8B-B14F-4D97-AF65-F5344CB8AC3E}">
        <p14:creationId xmlns:p14="http://schemas.microsoft.com/office/powerpoint/2010/main" val="1497925969"/>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1.2.4  </a:t>
            </a:r>
            <a:r>
              <a:rPr lang="zh-CN" altLang="en-US" smtClean="0"/>
              <a:t>嵌入式计算机</a:t>
            </a:r>
            <a:endParaRPr lang="zh-CN" altLang="en-US"/>
          </a:p>
        </p:txBody>
      </p:sp>
      <p:sp>
        <p:nvSpPr>
          <p:cNvPr id="3" name="内容占位符 2"/>
          <p:cNvSpPr>
            <a:spLocks noGrp="1"/>
          </p:cNvSpPr>
          <p:nvPr>
            <p:ph idx="1"/>
          </p:nvPr>
        </p:nvSpPr>
        <p:spPr/>
        <p:txBody>
          <a:bodyPr>
            <a:normAutofit/>
          </a:bodyPr>
          <a:lstStyle/>
          <a:p>
            <a:pPr marL="0" lvl="1" indent="0">
              <a:buNone/>
            </a:pPr>
            <a:r>
              <a:rPr lang="en-US" altLang="zh-CN" smtClean="0"/>
              <a:t>【</a:t>
            </a:r>
            <a:r>
              <a:rPr lang="zh-CN" altLang="en-US" smtClean="0"/>
              <a:t>扩展</a:t>
            </a:r>
            <a:r>
              <a:rPr lang="en-US" altLang="zh-CN" smtClean="0"/>
              <a:t>】</a:t>
            </a:r>
            <a:r>
              <a:rPr lang="zh-CN" altLang="en-US" smtClean="0"/>
              <a:t>单片计算机。</a:t>
            </a:r>
            <a:endParaRPr lang="en-US" altLang="zh-CN" smtClean="0"/>
          </a:p>
          <a:p>
            <a:pPr lvl="1"/>
            <a:r>
              <a:rPr lang="zh-CN" altLang="en-US"/>
              <a:t>将计算机基本部件集成在</a:t>
            </a:r>
            <a:r>
              <a:rPr lang="zh-CN" altLang="en-US" smtClean="0"/>
              <a:t>一个集成电路芯片；</a:t>
            </a:r>
            <a:endParaRPr lang="zh-CN" altLang="en-US"/>
          </a:p>
          <a:p>
            <a:pPr lvl="1"/>
            <a:r>
              <a:rPr lang="zh-CN" altLang="en-US"/>
              <a:t>体积小、功耗</a:t>
            </a:r>
            <a:r>
              <a:rPr lang="zh-CN" altLang="en-US" smtClean="0"/>
              <a:t>低、价格便宜；</a:t>
            </a:r>
            <a:endParaRPr lang="zh-CN" altLang="en-US"/>
          </a:p>
          <a:p>
            <a:pPr lvl="1"/>
            <a:r>
              <a:rPr lang="zh-CN" altLang="en-US"/>
              <a:t>广泛用于家用电器和各种</a:t>
            </a:r>
            <a:r>
              <a:rPr lang="zh-CN" altLang="en-US" smtClean="0"/>
              <a:t>智能仪表。</a:t>
            </a:r>
            <a:endParaRPr lang="zh-CN" altLang="en-US"/>
          </a:p>
          <a:p>
            <a:pPr marL="0" lvl="1" indent="0">
              <a:buNone/>
            </a:pPr>
            <a:endParaRPr lang="zh-CN" altLang="zh-CN"/>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30" name="Picture 6" descr="http://l.b2b168.com/2009/05/10/10/20090510104001095802.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590433" y="2360429"/>
            <a:ext cx="6371559" cy="4497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7308805"/>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1.2.4  </a:t>
            </a:r>
            <a:r>
              <a:rPr lang="zh-CN" altLang="en-US" smtClean="0"/>
              <a:t>嵌入式计算机</a:t>
            </a:r>
            <a:endParaRPr lang="zh-CN" altLang="en-US"/>
          </a:p>
        </p:txBody>
      </p:sp>
      <p:sp>
        <p:nvSpPr>
          <p:cNvPr id="3" name="内容占位符 2"/>
          <p:cNvSpPr>
            <a:spLocks noGrp="1"/>
          </p:cNvSpPr>
          <p:nvPr>
            <p:ph idx="1"/>
          </p:nvPr>
        </p:nvSpPr>
        <p:spPr/>
        <p:txBody>
          <a:bodyPr>
            <a:normAutofit/>
          </a:bodyPr>
          <a:lstStyle/>
          <a:p>
            <a:pPr marL="0" lvl="1" indent="0">
              <a:buNone/>
            </a:pPr>
            <a:r>
              <a:rPr lang="en-US" altLang="zh-CN" dirty="0" smtClean="0"/>
              <a:t>【</a:t>
            </a:r>
            <a:r>
              <a:rPr lang="zh-CN" altLang="en-US" dirty="0" smtClean="0"/>
              <a:t>扩展</a:t>
            </a:r>
            <a:r>
              <a:rPr lang="en-US" altLang="zh-CN" dirty="0" smtClean="0"/>
              <a:t>】</a:t>
            </a:r>
            <a:r>
              <a:rPr lang="zh-CN" altLang="en-US" dirty="0" smtClean="0"/>
              <a:t>嵌入式</a:t>
            </a:r>
            <a:r>
              <a:rPr lang="zh-CN" altLang="en-US" dirty="0"/>
              <a:t>系统</a:t>
            </a:r>
            <a:r>
              <a:rPr lang="zh-CN" altLang="en-US" dirty="0" smtClean="0"/>
              <a:t>教学</a:t>
            </a:r>
            <a:r>
              <a:rPr lang="zh-CN" altLang="en-US" dirty="0"/>
              <a:t>实验</a:t>
            </a:r>
            <a:r>
              <a:rPr lang="zh-CN" altLang="en-US" dirty="0" smtClean="0"/>
              <a:t>开发板</a:t>
            </a:r>
            <a:endParaRPr lang="zh-CN"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57020" y="1096557"/>
            <a:ext cx="7754544" cy="4995898"/>
          </a:xfrm>
          <a:prstGeom prst="rect">
            <a:avLst/>
          </a:prstGeom>
        </p:spPr>
      </p:pic>
    </p:spTree>
    <p:extLst>
      <p:ext uri="{BB962C8B-B14F-4D97-AF65-F5344CB8AC3E}">
        <p14:creationId xmlns:p14="http://schemas.microsoft.com/office/powerpoint/2010/main" val="3995461262"/>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992776" y="1446028"/>
            <a:ext cx="2882613" cy="4164859"/>
          </a:xfrm>
          <a:prstGeom prst="rect">
            <a:avLst/>
          </a:prstGeom>
        </p:spPr>
      </p:pic>
      <p:sp>
        <p:nvSpPr>
          <p:cNvPr id="2" name="标题 1"/>
          <p:cNvSpPr>
            <a:spLocks noGrp="1"/>
          </p:cNvSpPr>
          <p:nvPr>
            <p:ph type="title"/>
          </p:nvPr>
        </p:nvSpPr>
        <p:spPr/>
        <p:txBody>
          <a:bodyPr/>
          <a:lstStyle/>
          <a:p>
            <a:r>
              <a:rPr lang="en-US" altLang="zh-CN" smtClean="0"/>
              <a:t>1.2.4  </a:t>
            </a:r>
            <a:r>
              <a:rPr lang="zh-CN" altLang="en-US" smtClean="0"/>
              <a:t>嵌入式计算机</a:t>
            </a:r>
            <a:endParaRPr lang="zh-CN" altLang="en-US"/>
          </a:p>
        </p:txBody>
      </p:sp>
      <p:sp>
        <p:nvSpPr>
          <p:cNvPr id="3" name="内容占位符 2"/>
          <p:cNvSpPr>
            <a:spLocks noGrp="1"/>
          </p:cNvSpPr>
          <p:nvPr>
            <p:ph idx="1"/>
          </p:nvPr>
        </p:nvSpPr>
        <p:spPr/>
        <p:txBody>
          <a:bodyPr>
            <a:normAutofit/>
          </a:bodyPr>
          <a:lstStyle/>
          <a:p>
            <a:pPr marL="0" indent="0">
              <a:buNone/>
            </a:pPr>
            <a:r>
              <a:rPr lang="en-US" altLang="zh-CN" b="1" dirty="0" smtClean="0"/>
              <a:t>2</a:t>
            </a:r>
            <a:r>
              <a:rPr lang="zh-CN" altLang="en-US" b="1" dirty="0" smtClean="0"/>
              <a:t>、</a:t>
            </a:r>
            <a:r>
              <a:rPr lang="zh-CN" altLang="zh-CN" b="1" dirty="0" smtClean="0"/>
              <a:t>智能</a:t>
            </a:r>
            <a:r>
              <a:rPr lang="zh-CN" altLang="zh-CN" b="1" dirty="0"/>
              <a:t>手机</a:t>
            </a:r>
            <a:endParaRPr lang="zh-CN" altLang="zh-CN" dirty="0"/>
          </a:p>
          <a:p>
            <a:pPr lvl="1"/>
            <a:endParaRPr lang="en-US" altLang="zh-CN" sz="1000" dirty="0" smtClean="0"/>
          </a:p>
          <a:p>
            <a:pPr lvl="1"/>
            <a:r>
              <a:rPr lang="zh-CN" altLang="zh-CN" dirty="0" smtClean="0"/>
              <a:t>智能手机完全</a:t>
            </a:r>
            <a:r>
              <a:rPr lang="zh-CN" altLang="zh-CN" dirty="0"/>
              <a:t>符合</a:t>
            </a:r>
            <a:r>
              <a:rPr lang="zh-CN" altLang="zh-CN" dirty="0" smtClean="0"/>
              <a:t>计算机“</a:t>
            </a:r>
            <a:r>
              <a:rPr lang="zh-CN" altLang="zh-CN" b="1" dirty="0" smtClean="0">
                <a:solidFill>
                  <a:srgbClr val="C00000"/>
                </a:solidFill>
              </a:rPr>
              <a:t>程序控制</a:t>
            </a:r>
            <a:r>
              <a:rPr lang="zh-CN" altLang="zh-CN" dirty="0" smtClean="0"/>
              <a:t>”</a:t>
            </a:r>
            <a:r>
              <a:rPr lang="zh-CN" altLang="zh-CN" dirty="0"/>
              <a:t>和“</a:t>
            </a:r>
            <a:r>
              <a:rPr lang="zh-CN" altLang="zh-CN" b="1" dirty="0">
                <a:solidFill>
                  <a:srgbClr val="C00000"/>
                </a:solidFill>
              </a:rPr>
              <a:t>信息处理</a:t>
            </a:r>
            <a:r>
              <a:rPr lang="zh-CN" altLang="zh-CN" dirty="0"/>
              <a:t>”的</a:t>
            </a:r>
            <a:r>
              <a:rPr lang="zh-CN" altLang="zh-CN" dirty="0" smtClean="0"/>
              <a:t>定义</a:t>
            </a:r>
            <a:r>
              <a:rPr lang="zh-CN" altLang="en-US" dirty="0" smtClean="0"/>
              <a:t>。</a:t>
            </a:r>
            <a:endParaRPr lang="en-US" altLang="zh-CN" dirty="0" smtClean="0"/>
          </a:p>
          <a:p>
            <a:pPr marL="800100" lvl="2" indent="0">
              <a:buNone/>
            </a:pPr>
            <a:endParaRPr lang="en-US" altLang="zh-CN" dirty="0" smtClean="0"/>
          </a:p>
          <a:p>
            <a:pPr marL="0" lvl="1" indent="0">
              <a:buNone/>
            </a:pPr>
            <a:r>
              <a:rPr lang="zh-CN" altLang="zh-CN" dirty="0"/>
              <a:t>（</a:t>
            </a:r>
            <a:r>
              <a:rPr lang="en-US" altLang="zh-CN" dirty="0"/>
              <a:t>1</a:t>
            </a:r>
            <a:r>
              <a:rPr lang="zh-CN" altLang="zh-CN" dirty="0"/>
              <a:t>）智能手机的发展</a:t>
            </a:r>
          </a:p>
          <a:p>
            <a:pPr lvl="2"/>
            <a:r>
              <a:rPr lang="en-US" altLang="zh-CN" dirty="0"/>
              <a:t>1992</a:t>
            </a:r>
            <a:r>
              <a:rPr lang="zh-CN" altLang="zh-CN" dirty="0"/>
              <a:t>年，苹果公司</a:t>
            </a:r>
            <a:r>
              <a:rPr lang="zh-CN" altLang="zh-CN" dirty="0" smtClean="0"/>
              <a:t>推出第一个</a:t>
            </a:r>
            <a:r>
              <a:rPr lang="zh-CN" altLang="zh-CN" dirty="0"/>
              <a:t>掌上微机</a:t>
            </a:r>
            <a:r>
              <a:rPr lang="en-US" altLang="zh-CN" dirty="0"/>
              <a:t>Newton</a:t>
            </a:r>
            <a:r>
              <a:rPr lang="zh-CN" altLang="zh-CN" dirty="0"/>
              <a:t>（牛顿</a:t>
            </a:r>
            <a:r>
              <a:rPr lang="zh-CN" altLang="zh-CN" dirty="0" smtClean="0"/>
              <a:t>）。</a:t>
            </a:r>
            <a:endParaRPr lang="zh-CN" altLang="zh-CN" dirty="0"/>
          </a:p>
          <a:p>
            <a:pPr lvl="2"/>
            <a:r>
              <a:rPr lang="en-US" altLang="zh-CN" dirty="0"/>
              <a:t>1993</a:t>
            </a:r>
            <a:r>
              <a:rPr lang="zh-CN" altLang="zh-CN" dirty="0" smtClean="0"/>
              <a:t>年</a:t>
            </a:r>
            <a:r>
              <a:rPr lang="zh-CN" altLang="en-US" dirty="0" smtClean="0"/>
              <a:t>，</a:t>
            </a:r>
            <a:r>
              <a:rPr lang="en-US" altLang="zh-CN" dirty="0" smtClean="0"/>
              <a:t>IBM</a:t>
            </a:r>
            <a:r>
              <a:rPr lang="zh-CN" altLang="en-US" dirty="0" smtClean="0"/>
              <a:t>推出</a:t>
            </a:r>
            <a:r>
              <a:rPr lang="zh-CN" altLang="zh-CN" dirty="0" smtClean="0"/>
              <a:t>世界第一</a:t>
            </a:r>
            <a:r>
              <a:rPr lang="zh-CN" altLang="zh-CN" dirty="0"/>
              <a:t>部智能手机</a:t>
            </a:r>
            <a:r>
              <a:rPr lang="en-US" altLang="zh-CN" dirty="0"/>
              <a:t>IBM Simon</a:t>
            </a:r>
            <a:r>
              <a:rPr lang="zh-CN" altLang="zh-CN" dirty="0"/>
              <a:t>（西蒙</a:t>
            </a:r>
            <a:r>
              <a:rPr lang="zh-CN" altLang="zh-CN" dirty="0" smtClean="0"/>
              <a:t>）</a:t>
            </a:r>
            <a:r>
              <a:rPr lang="zh-CN" altLang="en-US" dirty="0" smtClean="0"/>
              <a:t>。</a:t>
            </a:r>
            <a:endParaRPr lang="en-US" altLang="zh-CN" dirty="0" smtClean="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圆角矩形 8"/>
          <p:cNvSpPr/>
          <p:nvPr/>
        </p:nvSpPr>
        <p:spPr>
          <a:xfrm>
            <a:off x="3466214" y="5834175"/>
            <a:ext cx="988828" cy="486117"/>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牛顿</a:t>
            </a:r>
            <a:endPar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圆角矩形 9"/>
          <p:cNvSpPr/>
          <p:nvPr/>
        </p:nvSpPr>
        <p:spPr>
          <a:xfrm>
            <a:off x="9452344" y="5721641"/>
            <a:ext cx="981739" cy="486117"/>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西蒙</a:t>
            </a:r>
          </a:p>
        </p:txBody>
      </p:sp>
      <p:pic>
        <p:nvPicPr>
          <p:cNvPr id="4" name="图片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09283" y="3115346"/>
            <a:ext cx="2502690" cy="2644403"/>
          </a:xfrm>
          <a:prstGeom prst="rect">
            <a:avLst/>
          </a:prstGeom>
        </p:spPr>
      </p:pic>
    </p:spTree>
    <p:extLst>
      <p:ext uri="{BB962C8B-B14F-4D97-AF65-F5344CB8AC3E}">
        <p14:creationId xmlns:p14="http://schemas.microsoft.com/office/powerpoint/2010/main" val="1077936313"/>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1.2.4  </a:t>
            </a:r>
            <a:r>
              <a:rPr lang="zh-CN" altLang="en-US" smtClean="0"/>
              <a:t>嵌入式计算机</a:t>
            </a:r>
            <a:endParaRPr lang="zh-CN" altLang="en-US"/>
          </a:p>
        </p:txBody>
      </p:sp>
      <p:sp>
        <p:nvSpPr>
          <p:cNvPr id="3" name="内容占位符 2"/>
          <p:cNvSpPr>
            <a:spLocks noGrp="1"/>
          </p:cNvSpPr>
          <p:nvPr>
            <p:ph idx="1"/>
          </p:nvPr>
        </p:nvSpPr>
        <p:spPr/>
        <p:txBody>
          <a:bodyPr>
            <a:normAutofit/>
          </a:bodyPr>
          <a:lstStyle/>
          <a:p>
            <a:pPr lvl="2"/>
            <a:r>
              <a:rPr lang="en-US" altLang="zh-CN" dirty="0" smtClean="0"/>
              <a:t>2016</a:t>
            </a:r>
            <a:r>
              <a:rPr lang="zh-CN" altLang="zh-CN" dirty="0" smtClean="0"/>
              <a:t>年</a:t>
            </a:r>
            <a:r>
              <a:rPr lang="zh-CN" altLang="zh-CN" dirty="0"/>
              <a:t>全球智能手机用户</a:t>
            </a:r>
            <a:r>
              <a:rPr lang="zh-CN" altLang="zh-CN" dirty="0" smtClean="0"/>
              <a:t>总数</a:t>
            </a:r>
            <a:r>
              <a:rPr lang="en-US" altLang="zh-CN" dirty="0" smtClean="0"/>
              <a:t>14.7</a:t>
            </a:r>
            <a:r>
              <a:rPr lang="zh-CN" altLang="zh-CN" dirty="0" smtClean="0"/>
              <a:t>亿</a:t>
            </a:r>
            <a:r>
              <a:rPr lang="zh-CN" altLang="zh-CN" dirty="0"/>
              <a:t>（手机</a:t>
            </a:r>
            <a:r>
              <a:rPr lang="zh-CN" altLang="zh-CN" dirty="0" smtClean="0"/>
              <a:t>总量</a:t>
            </a:r>
            <a:r>
              <a:rPr lang="en-US" altLang="zh-CN" dirty="0" smtClean="0"/>
              <a:t>71</a:t>
            </a:r>
            <a:r>
              <a:rPr lang="zh-CN" altLang="zh-CN" dirty="0" smtClean="0"/>
              <a:t>亿</a:t>
            </a:r>
            <a:r>
              <a:rPr lang="zh-CN" altLang="zh-CN" dirty="0"/>
              <a:t>）</a:t>
            </a:r>
            <a:r>
              <a:rPr lang="zh-CN" altLang="zh-CN" dirty="0" smtClean="0"/>
              <a:t>。</a:t>
            </a:r>
            <a:endParaRPr lang="en-US" altLang="zh-CN" dirty="0" smtClean="0"/>
          </a:p>
          <a:p>
            <a:pPr lvl="2"/>
            <a:r>
              <a:rPr lang="en-US" altLang="zh-CN" dirty="0" smtClean="0"/>
              <a:t>2016</a:t>
            </a:r>
            <a:r>
              <a:rPr lang="zh-CN" altLang="zh-CN" dirty="0" smtClean="0"/>
              <a:t>年</a:t>
            </a:r>
            <a:r>
              <a:rPr lang="zh-CN" altLang="zh-CN" dirty="0"/>
              <a:t>中国智能手机出货</a:t>
            </a:r>
            <a:r>
              <a:rPr lang="zh-CN" altLang="zh-CN" dirty="0" smtClean="0"/>
              <a:t>量达到</a:t>
            </a:r>
            <a:r>
              <a:rPr lang="en-US" altLang="zh-CN" dirty="0" smtClean="0"/>
              <a:t>5.2</a:t>
            </a:r>
            <a:r>
              <a:rPr lang="zh-CN" altLang="zh-CN" dirty="0" smtClean="0"/>
              <a:t>亿</a:t>
            </a:r>
            <a:r>
              <a:rPr lang="zh-CN" altLang="zh-CN" dirty="0"/>
              <a:t>部</a:t>
            </a:r>
            <a:r>
              <a:rPr lang="zh-CN" altLang="zh-CN" dirty="0" smtClean="0"/>
              <a:t>。</a:t>
            </a:r>
            <a:endParaRPr lang="en-US" altLang="zh-CN" dirty="0" smtClean="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12950" y="1555307"/>
            <a:ext cx="8166100" cy="4470400"/>
          </a:xfrm>
          <a:prstGeom prst="rect">
            <a:avLst/>
          </a:prstGeom>
        </p:spPr>
      </p:pic>
    </p:spTree>
    <p:extLst>
      <p:ext uri="{BB962C8B-B14F-4D97-AF65-F5344CB8AC3E}">
        <p14:creationId xmlns:p14="http://schemas.microsoft.com/office/powerpoint/2010/main" val="3771165074"/>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1.2.4  </a:t>
            </a:r>
            <a:r>
              <a:rPr lang="zh-CN" altLang="en-US" smtClean="0"/>
              <a:t>嵌入式计算机</a:t>
            </a:r>
            <a:endParaRPr lang="zh-CN" altLang="en-US"/>
          </a:p>
        </p:txBody>
      </p:sp>
      <p:sp>
        <p:nvSpPr>
          <p:cNvPr id="3" name="内容占位符 2"/>
          <p:cNvSpPr>
            <a:spLocks noGrp="1"/>
          </p:cNvSpPr>
          <p:nvPr>
            <p:ph idx="1"/>
          </p:nvPr>
        </p:nvSpPr>
        <p:spPr/>
        <p:txBody>
          <a:bodyPr>
            <a:normAutofit/>
          </a:bodyPr>
          <a:lstStyle/>
          <a:p>
            <a:pPr marL="97200" lvl="1" indent="0">
              <a:buNone/>
            </a:pPr>
            <a:r>
              <a:rPr lang="zh-CN" altLang="zh-CN" sz="2200" dirty="0">
                <a:cs typeface="+mn-cs"/>
              </a:rPr>
              <a:t>（</a:t>
            </a:r>
            <a:r>
              <a:rPr lang="en-US" altLang="zh-CN" sz="2200" dirty="0">
                <a:cs typeface="+mn-cs"/>
              </a:rPr>
              <a:t>2</a:t>
            </a:r>
            <a:r>
              <a:rPr lang="zh-CN" altLang="zh-CN" sz="2200" dirty="0">
                <a:cs typeface="+mn-cs"/>
              </a:rPr>
              <a:t>）智能手机的功能</a:t>
            </a:r>
          </a:p>
          <a:p>
            <a:pPr lvl="2"/>
            <a:r>
              <a:rPr lang="zh-CN" altLang="zh-CN" dirty="0"/>
              <a:t>智能</a:t>
            </a:r>
            <a:r>
              <a:rPr lang="zh-CN" altLang="zh-CN" dirty="0" smtClean="0"/>
              <a:t>手机具有</a:t>
            </a:r>
            <a:r>
              <a:rPr lang="zh-CN" altLang="zh-CN" dirty="0"/>
              <a:t>完整的硬件系统，独立的操作系统，用户可以</a:t>
            </a:r>
            <a:r>
              <a:rPr lang="zh-CN" altLang="zh-CN" dirty="0">
                <a:solidFill>
                  <a:srgbClr val="C00000"/>
                </a:solidFill>
              </a:rPr>
              <a:t>自行安装第三方服务商提供的程序</a:t>
            </a:r>
            <a:r>
              <a:rPr lang="zh-CN" altLang="zh-CN" dirty="0"/>
              <a:t>，并可以实现无线网络接入的移动计算设备</a:t>
            </a:r>
            <a:r>
              <a:rPr lang="zh-CN" altLang="zh-CN" dirty="0" smtClean="0"/>
              <a:t>。</a:t>
            </a:r>
            <a:endParaRPr lang="en-US" altLang="zh-CN" dirty="0" smtClean="0"/>
          </a:p>
          <a:p>
            <a:pPr lvl="2"/>
            <a:endParaRPr lang="en-US" altLang="zh-CN" dirty="0" smtClean="0"/>
          </a:p>
          <a:p>
            <a:pPr lvl="2"/>
            <a:r>
              <a:rPr lang="zh-CN" altLang="zh-CN" dirty="0" smtClean="0"/>
              <a:t>智能手机是</a:t>
            </a:r>
            <a:r>
              <a:rPr lang="zh-CN" altLang="zh-CN" dirty="0"/>
              <a:t>针对手机功能而言，并不</a:t>
            </a:r>
            <a:r>
              <a:rPr lang="zh-CN" altLang="zh-CN" dirty="0" smtClean="0"/>
              <a:t>意味手机有强大</a:t>
            </a:r>
            <a:r>
              <a:rPr lang="zh-CN" altLang="zh-CN" dirty="0"/>
              <a:t>的</a:t>
            </a:r>
            <a:r>
              <a:rPr lang="en-US" altLang="zh-CN" dirty="0"/>
              <a:t>“</a:t>
            </a:r>
            <a:r>
              <a:rPr lang="zh-CN" altLang="zh-CN" dirty="0"/>
              <a:t>智能</a:t>
            </a:r>
            <a:r>
              <a:rPr lang="en-US" altLang="zh-CN" dirty="0"/>
              <a:t>”</a:t>
            </a:r>
            <a:r>
              <a:rPr lang="zh-CN" altLang="zh-CN" dirty="0" smtClean="0"/>
              <a:t>。</a:t>
            </a:r>
            <a:endParaRPr lang="en-US" altLang="zh-CN" dirty="0" smtClean="0"/>
          </a:p>
          <a:p>
            <a:pPr lvl="2"/>
            <a:endParaRPr lang="en-US" altLang="zh-CN" dirty="0" smtClean="0"/>
          </a:p>
          <a:p>
            <a:pPr lvl="1"/>
            <a:r>
              <a:rPr lang="zh-CN" altLang="zh-CN" dirty="0" smtClean="0"/>
              <a:t>智能手机</a:t>
            </a:r>
            <a:r>
              <a:rPr lang="zh-CN" altLang="en-US" dirty="0" smtClean="0"/>
              <a:t>功能：</a:t>
            </a:r>
            <a:endParaRPr lang="en-US" altLang="zh-CN" dirty="0" smtClean="0"/>
          </a:p>
          <a:p>
            <a:pPr lvl="2"/>
            <a:r>
              <a:rPr lang="zh-CN" altLang="zh-CN" dirty="0" smtClean="0"/>
              <a:t>个人</a:t>
            </a:r>
            <a:r>
              <a:rPr lang="zh-CN" altLang="zh-CN" dirty="0"/>
              <a:t>信息管理</a:t>
            </a:r>
            <a:r>
              <a:rPr lang="zh-CN" altLang="zh-CN" sz="1800" dirty="0"/>
              <a:t>（如日程安排，任务提醒等</a:t>
            </a:r>
            <a:r>
              <a:rPr lang="zh-CN" altLang="zh-CN" sz="1800" dirty="0" smtClean="0"/>
              <a:t>）</a:t>
            </a:r>
            <a:r>
              <a:rPr lang="zh-CN" altLang="en-US" dirty="0" smtClean="0"/>
              <a:t>；</a:t>
            </a:r>
            <a:endParaRPr lang="en-US" altLang="zh-CN" dirty="0" smtClean="0"/>
          </a:p>
          <a:p>
            <a:pPr lvl="2"/>
            <a:r>
              <a:rPr lang="zh-CN" altLang="zh-CN" dirty="0" smtClean="0"/>
              <a:t>网页</a:t>
            </a:r>
            <a:r>
              <a:rPr lang="zh-CN" altLang="zh-CN" dirty="0"/>
              <a:t>浏览，电子</a:t>
            </a:r>
            <a:r>
              <a:rPr lang="zh-CN" altLang="zh-CN" dirty="0" smtClean="0"/>
              <a:t>阅读</a:t>
            </a:r>
            <a:r>
              <a:rPr lang="zh-CN" altLang="zh-CN" dirty="0"/>
              <a:t>，程序下载，股票交易</a:t>
            </a:r>
            <a:r>
              <a:rPr lang="zh-CN" altLang="en-US" dirty="0" smtClean="0"/>
              <a:t>；</a:t>
            </a:r>
            <a:endParaRPr lang="en-US" altLang="zh-CN" dirty="0" smtClean="0"/>
          </a:p>
          <a:p>
            <a:pPr lvl="2"/>
            <a:r>
              <a:rPr lang="zh-CN" altLang="zh-CN" dirty="0" smtClean="0"/>
              <a:t>交通导航，</a:t>
            </a:r>
            <a:r>
              <a:rPr lang="zh-CN" altLang="zh-CN" dirty="0"/>
              <a:t>移动支付，移动电视，视频播放，游戏娱乐</a:t>
            </a:r>
            <a:r>
              <a:rPr lang="zh-CN" altLang="zh-CN" dirty="0" smtClean="0"/>
              <a:t>等</a:t>
            </a:r>
            <a:r>
              <a:rPr lang="zh-CN" altLang="en-US" dirty="0" smtClean="0"/>
              <a:t>。</a:t>
            </a:r>
            <a:endParaRPr lang="en-US" altLang="zh-CN" dirty="0" smtClean="0"/>
          </a:p>
          <a:p>
            <a:pPr lvl="2"/>
            <a:endParaRPr lang="en-US" altLang="zh-CN" dirty="0" smtClean="0"/>
          </a:p>
          <a:p>
            <a:pPr lvl="1"/>
            <a:r>
              <a:rPr lang="zh-CN" altLang="zh-CN" dirty="0" smtClean="0"/>
              <a:t>智能手机</a:t>
            </a:r>
            <a:r>
              <a:rPr lang="zh-CN" altLang="en-US" dirty="0" smtClean="0"/>
              <a:t>是</a:t>
            </a:r>
            <a:r>
              <a:rPr lang="zh-CN" altLang="zh-CN" dirty="0" smtClean="0"/>
              <a:t>集</a:t>
            </a:r>
            <a:r>
              <a:rPr lang="zh-CN" altLang="zh-CN" dirty="0"/>
              <a:t>通话、短信、网络</a:t>
            </a:r>
            <a:r>
              <a:rPr lang="zh-CN" altLang="zh-CN" dirty="0" smtClean="0"/>
              <a:t>接入为</a:t>
            </a:r>
            <a:r>
              <a:rPr lang="zh-CN" altLang="zh-CN" dirty="0"/>
              <a:t>一体</a:t>
            </a:r>
            <a:r>
              <a:rPr lang="zh-CN" altLang="zh-CN" dirty="0" smtClean="0"/>
              <a:t>的</a:t>
            </a:r>
            <a:r>
              <a:rPr lang="zh-CN" altLang="zh-CN" b="1" dirty="0" smtClean="0">
                <a:solidFill>
                  <a:srgbClr val="C00000"/>
                </a:solidFill>
              </a:rPr>
              <a:t>个人</a:t>
            </a:r>
            <a:r>
              <a:rPr lang="zh-CN" altLang="en-US" b="1" dirty="0" smtClean="0">
                <a:solidFill>
                  <a:srgbClr val="C00000"/>
                </a:solidFill>
              </a:rPr>
              <a:t>移动</a:t>
            </a:r>
            <a:r>
              <a:rPr lang="zh-CN" altLang="zh-CN" b="1" dirty="0" smtClean="0">
                <a:solidFill>
                  <a:srgbClr val="C00000"/>
                </a:solidFill>
              </a:rPr>
              <a:t>计算</a:t>
            </a:r>
            <a:r>
              <a:rPr lang="zh-CN" altLang="zh-CN" b="1" dirty="0">
                <a:solidFill>
                  <a:srgbClr val="C00000"/>
                </a:solidFill>
              </a:rPr>
              <a:t>设备</a:t>
            </a:r>
            <a:r>
              <a:rPr lang="zh-CN" altLang="zh-CN" dirty="0"/>
              <a:t>。</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146623850"/>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flipH="1">
            <a:off x="6634737" y="2073371"/>
            <a:ext cx="10632" cy="26988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645369" y="2073371"/>
            <a:ext cx="65922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659540" y="3014357"/>
            <a:ext cx="65922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6640053" y="3873822"/>
            <a:ext cx="65922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627649" y="4772269"/>
            <a:ext cx="65922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5968429" y="4281472"/>
            <a:ext cx="65922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p>
            <a:r>
              <a:rPr lang="en-US" altLang="zh-CN" sz="2400" dirty="0"/>
              <a:t>《</a:t>
            </a:r>
            <a:r>
              <a:rPr lang="zh-CN" altLang="en-US" sz="2400" dirty="0"/>
              <a:t>计算机导论</a:t>
            </a:r>
            <a:r>
              <a:rPr lang="en-US" altLang="zh-CN" sz="2400" dirty="0"/>
              <a:t>——</a:t>
            </a:r>
            <a:r>
              <a:rPr lang="zh-CN" altLang="en-US" sz="2400" dirty="0"/>
              <a:t>计算思维和应用技术</a:t>
            </a:r>
            <a:r>
              <a:rPr lang="en-US" altLang="zh-CN" sz="2400" dirty="0"/>
              <a:t>》</a:t>
            </a:r>
            <a:r>
              <a:rPr lang="zh-CN" altLang="en-US" sz="2400" dirty="0"/>
              <a:t>第</a:t>
            </a:r>
            <a:r>
              <a:rPr lang="en-US" altLang="zh-CN" sz="2400" dirty="0"/>
              <a:t>2</a:t>
            </a:r>
            <a:r>
              <a:rPr lang="zh-CN" altLang="en-US" sz="2400" dirty="0"/>
              <a:t>版</a:t>
            </a:r>
          </a:p>
        </p:txBody>
      </p:sp>
      <p:sp>
        <p:nvSpPr>
          <p:cNvPr id="3" name="内容占位符 2"/>
          <p:cNvSpPr>
            <a:spLocks noGrp="1"/>
          </p:cNvSpPr>
          <p:nvPr>
            <p:ph idx="1"/>
          </p:nvPr>
        </p:nvSpPr>
        <p:spPr/>
        <p:txBody>
          <a:bodyPr>
            <a:normAutofit/>
          </a:bodyPr>
          <a:lstStyle/>
          <a:p>
            <a:pPr marL="0" indent="0">
              <a:lnSpc>
                <a:spcPct val="150000"/>
              </a:lnSpc>
              <a:buNone/>
            </a:pPr>
            <a:r>
              <a:rPr lang="zh-CN" altLang="en-US" smtClean="0"/>
              <a:t>               计算机</a:t>
            </a:r>
            <a:endParaRPr lang="zh-CN" altLang="en-US"/>
          </a:p>
        </p:txBody>
      </p:sp>
      <p:graphicFrame>
        <p:nvGraphicFramePr>
          <p:cNvPr id="4" name="图示 3"/>
          <p:cNvGraphicFramePr/>
          <p:nvPr>
            <p:extLst>
              <p:ext uri="{D42A27DB-BD31-4B8C-83A1-F6EECF244321}">
                <p14:modId xmlns:p14="http://schemas.microsoft.com/office/powerpoint/2010/main" val="3643664773"/>
              </p:ext>
            </p:extLst>
          </p:nvPr>
        </p:nvGraphicFramePr>
        <p:xfrm>
          <a:off x="0" y="679205"/>
          <a:ext cx="6946605" cy="51049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矩形 14"/>
          <p:cNvSpPr/>
          <p:nvPr/>
        </p:nvSpPr>
        <p:spPr>
          <a:xfrm>
            <a:off x="7262057" y="1828824"/>
            <a:ext cx="4316818" cy="64858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lvl="0"/>
            <a:r>
              <a:rPr lang="en-US" altLang="zh-CN" sz="2400" dirty="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1.3.1  </a:t>
            </a:r>
            <a:r>
              <a:rPr lang="zh-CN" altLang="en-US" sz="2400" dirty="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计算机技术特征</a:t>
            </a:r>
            <a:endParaRPr lang="zh-CN" altLang="en-US" sz="24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1" name="矩形 20"/>
          <p:cNvSpPr/>
          <p:nvPr/>
        </p:nvSpPr>
        <p:spPr>
          <a:xfrm>
            <a:off x="7262057" y="2643990"/>
            <a:ext cx="4316818" cy="648586"/>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lvl="0"/>
            <a:r>
              <a:rPr lang="en-US" altLang="zh-CN" sz="24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1.3.2  </a:t>
            </a:r>
            <a:r>
              <a:rPr lang="zh-CN" altLang="en-US" sz="24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软件特征与类型</a:t>
            </a:r>
            <a:endParaRPr lang="zh-CN" altLang="en-US"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2" name="矩形 21"/>
          <p:cNvSpPr/>
          <p:nvPr/>
        </p:nvSpPr>
        <p:spPr>
          <a:xfrm>
            <a:off x="7276228" y="3508766"/>
            <a:ext cx="4316818" cy="648586"/>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lvl="0"/>
            <a:r>
              <a:rPr lang="en-US" altLang="zh-CN" sz="24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1.3.3  </a:t>
            </a:r>
            <a:r>
              <a:rPr lang="zh-CN" altLang="en-US" sz="24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计算机人机界面</a:t>
            </a:r>
            <a:endParaRPr lang="zh-CN" altLang="en-US"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3" name="矩形 22"/>
          <p:cNvSpPr/>
          <p:nvPr/>
        </p:nvSpPr>
        <p:spPr>
          <a:xfrm>
            <a:off x="7262057" y="4437343"/>
            <a:ext cx="4316818" cy="648586"/>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lvl="0"/>
            <a:r>
              <a:rPr lang="en-US" altLang="zh-CN" sz="24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1.3.4  </a:t>
            </a:r>
            <a:r>
              <a:rPr lang="zh-CN" altLang="en-US" sz="24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计算机技术指标</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39917655"/>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18706" y="1126796"/>
            <a:ext cx="10845209" cy="4843667"/>
          </a:xfrm>
          <a:prstGeom prst="rect">
            <a:avLst/>
          </a:prstGeom>
        </p:spPr>
      </p:pic>
      <p:sp>
        <p:nvSpPr>
          <p:cNvPr id="2" name="标题 1"/>
          <p:cNvSpPr>
            <a:spLocks noGrp="1"/>
          </p:cNvSpPr>
          <p:nvPr>
            <p:ph type="title"/>
          </p:nvPr>
        </p:nvSpPr>
        <p:spPr/>
        <p:txBody>
          <a:bodyPr/>
          <a:lstStyle/>
          <a:p>
            <a:r>
              <a:rPr lang="en-US" altLang="zh-CN" smtClean="0"/>
              <a:t>1.1.1  </a:t>
            </a:r>
            <a:r>
              <a:rPr lang="zh-CN" altLang="en-US" smtClean="0"/>
              <a:t>早期的计算工具</a:t>
            </a:r>
            <a:endParaRPr lang="zh-CN" altLang="en-US"/>
          </a:p>
        </p:txBody>
      </p:sp>
      <p:sp>
        <p:nvSpPr>
          <p:cNvPr id="3" name="内容占位符 2"/>
          <p:cNvSpPr>
            <a:spLocks noGrp="1"/>
          </p:cNvSpPr>
          <p:nvPr>
            <p:ph idx="1"/>
          </p:nvPr>
        </p:nvSpPr>
        <p:spPr/>
        <p:txBody>
          <a:bodyPr>
            <a:normAutofit/>
          </a:bodyPr>
          <a:lstStyle/>
          <a:p>
            <a:pPr lvl="1"/>
            <a:r>
              <a:rPr lang="zh-CN" altLang="en-US" smtClean="0"/>
              <a:t>古埃及            </a:t>
            </a:r>
            <a:r>
              <a:rPr lang="zh-CN" altLang="en-US" dirty="0" smtClean="0"/>
              <a:t>十进制</a:t>
            </a:r>
            <a:r>
              <a:rPr lang="zh-CN" altLang="en-US" smtClean="0"/>
              <a:t>记数</a:t>
            </a:r>
            <a:endParaRPr lang="en-US" altLang="zh-CN" dirty="0" smtClean="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圆角矩形 28"/>
          <p:cNvSpPr/>
          <p:nvPr/>
        </p:nvSpPr>
        <p:spPr>
          <a:xfrm>
            <a:off x="6738373" y="5874770"/>
            <a:ext cx="1948257" cy="486117"/>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b="1"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青蛙</a:t>
            </a:r>
            <a:r>
              <a:rPr lang="en-US" altLang="zh-CN" sz="2000" b="1"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100 000 </a:t>
            </a:r>
            <a:endParaRPr lang="zh-CN" altLang="en-US" sz="20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30" name="直接箭头连接符 29"/>
          <p:cNvCxnSpPr/>
          <p:nvPr/>
        </p:nvCxnSpPr>
        <p:spPr>
          <a:xfrm>
            <a:off x="1935870" y="857813"/>
            <a:ext cx="774700" cy="127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463232"/>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1.3.1  </a:t>
            </a:r>
            <a:r>
              <a:rPr lang="zh-CN" altLang="en-US" dirty="0" smtClean="0"/>
              <a:t>计算机技术</a:t>
            </a:r>
            <a:r>
              <a:rPr lang="zh-CN" altLang="en-US" dirty="0"/>
              <a:t>基本</a:t>
            </a:r>
            <a:r>
              <a:rPr lang="zh-CN" altLang="en-US" dirty="0" smtClean="0"/>
              <a:t>特征</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b="1" dirty="0" smtClean="0"/>
              <a:t>1</a:t>
            </a:r>
            <a:r>
              <a:rPr lang="zh-CN" altLang="en-US" b="1" dirty="0" smtClean="0"/>
              <a:t>、</a:t>
            </a:r>
            <a:r>
              <a:rPr lang="zh-CN" altLang="zh-CN" b="1" dirty="0" smtClean="0"/>
              <a:t>计算机</a:t>
            </a:r>
            <a:r>
              <a:rPr lang="zh-CN" altLang="zh-CN" b="1" dirty="0"/>
              <a:t>硬件高速</a:t>
            </a:r>
            <a:r>
              <a:rPr lang="zh-CN" altLang="zh-CN" b="1" dirty="0" smtClean="0"/>
              <a:t>运算</a:t>
            </a:r>
            <a:endParaRPr lang="zh-CN" altLang="zh-CN" dirty="0"/>
          </a:p>
          <a:p>
            <a:pPr lvl="1"/>
            <a:endParaRPr lang="en-US" altLang="zh-CN" sz="1000" dirty="0" smtClean="0"/>
          </a:p>
          <a:p>
            <a:pPr lvl="1"/>
            <a:r>
              <a:rPr lang="zh-CN" altLang="zh-CN" dirty="0" smtClean="0"/>
              <a:t>计算机</a:t>
            </a:r>
            <a:r>
              <a:rPr lang="zh-CN" altLang="zh-CN" dirty="0"/>
              <a:t>相对能力而言比较便宜，而且功能强大。</a:t>
            </a:r>
            <a:endParaRPr lang="en-US" altLang="zh-CN" dirty="0"/>
          </a:p>
          <a:p>
            <a:pPr lvl="1"/>
            <a:r>
              <a:rPr lang="zh-CN" altLang="zh-CN" dirty="0" smtClean="0"/>
              <a:t>计算机极</a:t>
            </a:r>
            <a:r>
              <a:rPr lang="zh-CN" altLang="zh-CN" dirty="0"/>
              <a:t>大地提高了工作效率，把人们</a:t>
            </a:r>
            <a:r>
              <a:rPr lang="zh-CN" altLang="zh-CN" dirty="0" smtClean="0"/>
              <a:t>从脑力劳动</a:t>
            </a:r>
            <a:r>
              <a:rPr lang="zh-CN" altLang="zh-CN" dirty="0"/>
              <a:t>中解放出来</a:t>
            </a:r>
            <a:r>
              <a:rPr lang="zh-CN" altLang="zh-CN" dirty="0" smtClean="0"/>
              <a:t>。</a:t>
            </a:r>
            <a:endParaRPr lang="en-US" altLang="zh-CN" dirty="0" smtClean="0"/>
          </a:p>
          <a:p>
            <a:pPr marL="457200" lvl="1" indent="0">
              <a:buNone/>
            </a:pPr>
            <a:r>
              <a:rPr lang="zh-CN" altLang="zh-CN" dirty="0" smtClean="0"/>
              <a:t>【例】</a:t>
            </a:r>
            <a:r>
              <a:rPr lang="en-US" altLang="zh-CN" dirty="0" smtClean="0"/>
              <a:t> </a:t>
            </a:r>
            <a:r>
              <a:rPr lang="zh-CN" altLang="en-US" dirty="0" smtClean="0"/>
              <a:t>计算机</a:t>
            </a:r>
            <a:r>
              <a:rPr lang="en-US" altLang="zh-CN" sz="3200" b="1" dirty="0" smtClean="0">
                <a:solidFill>
                  <a:srgbClr val="C00000"/>
                </a:solidFill>
              </a:rPr>
              <a:t>π</a:t>
            </a:r>
            <a:r>
              <a:rPr lang="zh-CN" altLang="zh-CN" dirty="0" smtClean="0"/>
              <a:t>值计算</a:t>
            </a:r>
            <a:r>
              <a:rPr lang="zh-CN" altLang="en-US" dirty="0" smtClean="0"/>
              <a:t>。</a:t>
            </a:r>
            <a:endParaRPr lang="en-US" altLang="zh-CN" dirty="0" smtClean="0"/>
          </a:p>
          <a:p>
            <a:pPr marL="1183050" lvl="3" indent="-342900"/>
            <a:r>
              <a:rPr lang="en-US" altLang="zh-CN" dirty="0" smtClean="0"/>
              <a:t>1874</a:t>
            </a:r>
            <a:r>
              <a:rPr lang="zh-CN" altLang="zh-CN" dirty="0" smtClean="0"/>
              <a:t>年，山克斯将</a:t>
            </a:r>
            <a:r>
              <a:rPr lang="en-US" altLang="zh-CN" dirty="0" smtClean="0"/>
              <a:t>π</a:t>
            </a:r>
            <a:r>
              <a:rPr lang="zh-CN" altLang="zh-CN" dirty="0" smtClean="0"/>
              <a:t>值计算到小数点后</a:t>
            </a:r>
            <a:r>
              <a:rPr lang="en-US" altLang="zh-CN" b="1" dirty="0" smtClean="0">
                <a:solidFill>
                  <a:srgbClr val="C00000"/>
                </a:solidFill>
              </a:rPr>
              <a:t>707</a:t>
            </a:r>
            <a:r>
              <a:rPr lang="zh-CN" altLang="zh-CN" b="1" dirty="0" smtClean="0">
                <a:solidFill>
                  <a:srgbClr val="C00000"/>
                </a:solidFill>
              </a:rPr>
              <a:t>位</a:t>
            </a:r>
            <a:r>
              <a:rPr lang="zh-CN" altLang="en-US" dirty="0" smtClean="0"/>
              <a:t>，</a:t>
            </a:r>
            <a:r>
              <a:rPr lang="zh-CN" altLang="zh-CN" dirty="0" smtClean="0"/>
              <a:t>花费</a:t>
            </a:r>
            <a:r>
              <a:rPr lang="en-US" altLang="zh-CN" b="1" dirty="0" smtClean="0">
                <a:solidFill>
                  <a:srgbClr val="C00000"/>
                </a:solidFill>
              </a:rPr>
              <a:t>15</a:t>
            </a:r>
            <a:r>
              <a:rPr lang="zh-CN" altLang="zh-CN" b="1" dirty="0" smtClean="0">
                <a:solidFill>
                  <a:srgbClr val="C00000"/>
                </a:solidFill>
              </a:rPr>
              <a:t>年</a:t>
            </a:r>
            <a:r>
              <a:rPr lang="zh-CN" altLang="zh-CN" dirty="0" smtClean="0"/>
              <a:t>时间。</a:t>
            </a:r>
            <a:endParaRPr lang="en-US" altLang="zh-CN" dirty="0" smtClean="0"/>
          </a:p>
          <a:p>
            <a:pPr marL="1183050" lvl="3" indent="-342900"/>
            <a:r>
              <a:rPr lang="en-US" altLang="zh-CN" dirty="0" smtClean="0"/>
              <a:t>1949</a:t>
            </a:r>
            <a:r>
              <a:rPr lang="zh-CN" altLang="zh-CN" dirty="0" smtClean="0"/>
              <a:t>年，</a:t>
            </a:r>
            <a:r>
              <a:rPr lang="en-US" altLang="zh-CN" dirty="0" smtClean="0"/>
              <a:t>J. W. Wrench</a:t>
            </a:r>
            <a:r>
              <a:rPr lang="zh-CN" altLang="zh-CN" dirty="0" smtClean="0"/>
              <a:t>用计算机算出π的</a:t>
            </a:r>
            <a:r>
              <a:rPr lang="en-US" altLang="zh-CN" dirty="0" smtClean="0"/>
              <a:t>2 037</a:t>
            </a:r>
            <a:r>
              <a:rPr lang="zh-CN" altLang="zh-CN" dirty="0" smtClean="0"/>
              <a:t>个小数位，只用了</a:t>
            </a:r>
            <a:r>
              <a:rPr lang="en-US" altLang="zh-CN" dirty="0" smtClean="0"/>
              <a:t>70</a:t>
            </a:r>
            <a:r>
              <a:rPr lang="zh-CN" altLang="zh-CN" dirty="0" smtClean="0"/>
              <a:t>小时；</a:t>
            </a:r>
            <a:endParaRPr lang="en-US" altLang="zh-CN" dirty="0" smtClean="0"/>
          </a:p>
          <a:p>
            <a:pPr marL="1183050" lvl="3" indent="-342900"/>
            <a:r>
              <a:rPr lang="en-US" altLang="zh-CN" dirty="0" smtClean="0"/>
              <a:t>1954</a:t>
            </a:r>
            <a:r>
              <a:rPr lang="zh-CN" altLang="zh-CN" dirty="0" smtClean="0"/>
              <a:t>年，</a:t>
            </a:r>
            <a:r>
              <a:rPr lang="en-US" altLang="zh-CN" dirty="0" smtClean="0"/>
              <a:t>IBM NORC</a:t>
            </a:r>
            <a:r>
              <a:rPr lang="zh-CN" altLang="zh-CN" dirty="0" smtClean="0"/>
              <a:t>计算机用</a:t>
            </a:r>
            <a:r>
              <a:rPr lang="en-US" altLang="zh-CN" dirty="0" smtClean="0"/>
              <a:t>13</a:t>
            </a:r>
            <a:r>
              <a:rPr lang="zh-CN" altLang="zh-CN" dirty="0" smtClean="0"/>
              <a:t>分钟，算出了π的</a:t>
            </a:r>
            <a:r>
              <a:rPr lang="en-US" altLang="zh-CN" dirty="0" smtClean="0"/>
              <a:t>3 089</a:t>
            </a:r>
            <a:r>
              <a:rPr lang="zh-CN" altLang="zh-CN" dirty="0" smtClean="0"/>
              <a:t>个小数位；</a:t>
            </a:r>
            <a:endParaRPr lang="en-US" altLang="zh-CN" dirty="0" smtClean="0"/>
          </a:p>
          <a:p>
            <a:pPr marL="1183050" lvl="3" indent="-342900"/>
            <a:r>
              <a:rPr lang="en-US" altLang="zh-CN" dirty="0" smtClean="0"/>
              <a:t>1973</a:t>
            </a:r>
            <a:r>
              <a:rPr lang="zh-CN" altLang="zh-CN" dirty="0" smtClean="0"/>
              <a:t>年，</a:t>
            </a:r>
            <a:r>
              <a:rPr lang="en-US" altLang="zh-CN" dirty="0" smtClean="0"/>
              <a:t>Jean </a:t>
            </a:r>
            <a:r>
              <a:rPr lang="en-US" altLang="zh-CN" dirty="0" err="1" smtClean="0"/>
              <a:t>Guilloud</a:t>
            </a:r>
            <a:r>
              <a:rPr lang="zh-CN" altLang="zh-CN" dirty="0" smtClean="0"/>
              <a:t>用计算机发现了π的第</a:t>
            </a:r>
            <a:r>
              <a:rPr lang="en-US" altLang="zh-CN" dirty="0" smtClean="0"/>
              <a:t>100</a:t>
            </a:r>
            <a:r>
              <a:rPr lang="zh-CN" altLang="zh-CN" dirty="0" smtClean="0"/>
              <a:t>万个小数位；</a:t>
            </a:r>
            <a:endParaRPr lang="en-US" altLang="zh-CN" dirty="0" smtClean="0"/>
          </a:p>
          <a:p>
            <a:pPr marL="1183050" lvl="3" indent="-342900"/>
            <a:r>
              <a:rPr lang="en-US" altLang="zh-CN" dirty="0" smtClean="0"/>
              <a:t>1989</a:t>
            </a:r>
            <a:r>
              <a:rPr lang="zh-CN" altLang="zh-CN" dirty="0" smtClean="0"/>
              <a:t>年，</a:t>
            </a:r>
            <a:r>
              <a:rPr lang="en-US" altLang="zh-CN" dirty="0" smtClean="0"/>
              <a:t>IBM-3090/VF</a:t>
            </a:r>
            <a:r>
              <a:rPr lang="zh-CN" altLang="zh-CN" dirty="0" smtClean="0"/>
              <a:t>巨型计算机计算出π值小数点后</a:t>
            </a:r>
            <a:r>
              <a:rPr lang="en-US" altLang="zh-CN" dirty="0" smtClean="0"/>
              <a:t>4.8</a:t>
            </a:r>
            <a:r>
              <a:rPr lang="zh-CN" altLang="zh-CN" dirty="0" smtClean="0"/>
              <a:t>亿位；</a:t>
            </a:r>
            <a:endParaRPr lang="en-US" altLang="zh-CN" dirty="0" smtClean="0"/>
          </a:p>
          <a:p>
            <a:pPr marL="1183050" lvl="3" indent="-342900"/>
            <a:r>
              <a:rPr lang="en-US" altLang="zh-CN" dirty="0" smtClean="0"/>
              <a:t>2010</a:t>
            </a:r>
            <a:r>
              <a:rPr lang="zh-CN" altLang="zh-CN" dirty="0" smtClean="0"/>
              <a:t>年，雅虎公司用</a:t>
            </a:r>
            <a:r>
              <a:rPr lang="en-US" altLang="zh-CN" dirty="0" smtClean="0"/>
              <a:t>1 000</a:t>
            </a:r>
            <a:r>
              <a:rPr lang="zh-CN" altLang="zh-CN" dirty="0" smtClean="0"/>
              <a:t>台计算机，历时</a:t>
            </a:r>
            <a:r>
              <a:rPr lang="en-US" altLang="zh-CN" dirty="0" smtClean="0"/>
              <a:t>23</a:t>
            </a:r>
            <a:r>
              <a:rPr lang="zh-CN" altLang="zh-CN" dirty="0" smtClean="0"/>
              <a:t>天，将圆周率计算到小数点后</a:t>
            </a:r>
            <a:r>
              <a:rPr lang="en-US" altLang="zh-CN" dirty="0" smtClean="0"/>
              <a:t>2 000</a:t>
            </a:r>
            <a:r>
              <a:rPr lang="zh-CN" altLang="zh-CN" dirty="0" smtClean="0"/>
              <a:t>万亿位</a:t>
            </a:r>
            <a:r>
              <a:rPr lang="zh-CN" altLang="en-US" dirty="0" smtClean="0"/>
              <a:t>；</a:t>
            </a:r>
            <a:endParaRPr lang="en-US" altLang="zh-CN" dirty="0" smtClean="0"/>
          </a:p>
          <a:p>
            <a:pPr marL="1183050" lvl="3" indent="-342900"/>
            <a:r>
              <a:rPr lang="en-US" altLang="zh-CN" dirty="0" smtClean="0"/>
              <a:t>2011</a:t>
            </a:r>
            <a:r>
              <a:rPr lang="zh-CN" altLang="zh-CN" dirty="0" smtClean="0"/>
              <a:t>年，日本</a:t>
            </a:r>
            <a:r>
              <a:rPr lang="en-US" altLang="zh-CN" dirty="0" smtClean="0"/>
              <a:t>56</a:t>
            </a:r>
            <a:r>
              <a:rPr lang="zh-CN" altLang="zh-CN" dirty="0" smtClean="0"/>
              <a:t>岁的藤茂用组装的计算机，花一年时间，将圆周率计算到小数点后</a:t>
            </a:r>
            <a:r>
              <a:rPr lang="en-US" altLang="zh-CN" dirty="0" smtClean="0"/>
              <a:t>10</a:t>
            </a:r>
            <a:r>
              <a:rPr lang="zh-CN" altLang="zh-CN" dirty="0" smtClean="0"/>
              <a:t>万亿位。</a:t>
            </a:r>
            <a:endParaRPr lang="en-US" altLang="zh-CN" dirty="0" smtClean="0"/>
          </a:p>
          <a:p>
            <a:pPr marL="1183050" lvl="3" indent="-342900"/>
            <a:endParaRPr lang="en-US" altLang="zh-CN" dirty="0" smtClean="0"/>
          </a:p>
          <a:p>
            <a:pPr marL="800100" lvl="1" indent="-342900"/>
            <a:r>
              <a:rPr lang="zh-CN" altLang="zh-CN" dirty="0" smtClean="0"/>
              <a:t>由</a:t>
            </a:r>
            <a:r>
              <a:rPr lang="zh-CN" altLang="zh-CN" sz="3200" dirty="0"/>
              <a:t>π</a:t>
            </a:r>
            <a:r>
              <a:rPr lang="zh-CN" altLang="zh-CN" dirty="0"/>
              <a:t>值</a:t>
            </a:r>
            <a:r>
              <a:rPr lang="zh-CN" altLang="zh-CN" dirty="0" smtClean="0"/>
              <a:t>计算可以</a:t>
            </a:r>
            <a:r>
              <a:rPr lang="zh-CN" altLang="zh-CN" dirty="0"/>
              <a:t>看到，计算机解决问题的速度越来越快</a:t>
            </a:r>
            <a:r>
              <a:rPr lang="zh-CN" altLang="zh-CN" dirty="0" smtClean="0"/>
              <a:t>。</a:t>
            </a: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867015" y="933319"/>
            <a:ext cx="2056160" cy="29373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5408570"/>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462785"/>
            <a:ext cx="12192000" cy="4395216"/>
          </a:xfrm>
          <a:prstGeom prst="rect">
            <a:avLst/>
          </a:prstGeom>
        </p:spPr>
      </p:pic>
      <p:sp>
        <p:nvSpPr>
          <p:cNvPr id="2" name="标题 1"/>
          <p:cNvSpPr>
            <a:spLocks noGrp="1"/>
          </p:cNvSpPr>
          <p:nvPr>
            <p:ph type="title"/>
          </p:nvPr>
        </p:nvSpPr>
        <p:spPr/>
        <p:txBody>
          <a:bodyPr/>
          <a:lstStyle/>
          <a:p>
            <a:r>
              <a:rPr lang="en-US" altLang="zh-CN" dirty="0"/>
              <a:t>1.3.1  </a:t>
            </a:r>
            <a:r>
              <a:rPr lang="zh-CN" altLang="en-US" dirty="0"/>
              <a:t>计算机技术基本特征</a:t>
            </a:r>
          </a:p>
        </p:txBody>
      </p:sp>
      <p:sp>
        <p:nvSpPr>
          <p:cNvPr id="3" name="内容占位符 2"/>
          <p:cNvSpPr>
            <a:spLocks noGrp="1"/>
          </p:cNvSpPr>
          <p:nvPr>
            <p:ph idx="1"/>
          </p:nvPr>
        </p:nvSpPr>
        <p:spPr/>
        <p:txBody>
          <a:bodyPr>
            <a:normAutofit/>
          </a:bodyPr>
          <a:lstStyle/>
          <a:p>
            <a:pPr marL="0" indent="0">
              <a:buNone/>
            </a:pPr>
            <a:r>
              <a:rPr lang="en-US" altLang="zh-CN" sz="2400" dirty="0">
                <a:latin typeface="微软雅黑" panose="020B0503020204020204" pitchFamily="34" charset="-122"/>
              </a:rPr>
              <a:t>【</a:t>
            </a:r>
            <a:r>
              <a:rPr lang="zh-CN" altLang="en-US" sz="2400" dirty="0">
                <a:latin typeface="微软雅黑" panose="020B0503020204020204" pitchFamily="34" charset="-122"/>
              </a:rPr>
              <a:t>扩展</a:t>
            </a:r>
            <a:r>
              <a:rPr lang="en-US" altLang="zh-CN" sz="2400" dirty="0">
                <a:latin typeface="微软雅黑" panose="020B0503020204020204" pitchFamily="34" charset="-122"/>
              </a:rPr>
              <a:t>】</a:t>
            </a:r>
            <a:r>
              <a:rPr lang="zh-CN" altLang="zh-CN" sz="2400" dirty="0">
                <a:latin typeface="微软雅黑" panose="020B0503020204020204" pitchFamily="34" charset="-122"/>
              </a:rPr>
              <a:t>摩尔定律</a:t>
            </a:r>
          </a:p>
          <a:p>
            <a:pPr lvl="1"/>
            <a:r>
              <a:rPr lang="en-US" altLang="zh-CN" dirty="0"/>
              <a:t>1965</a:t>
            </a:r>
            <a:r>
              <a:rPr lang="zh-CN" altLang="zh-CN" dirty="0"/>
              <a:t>年，英特尔公司前董事长高登</a:t>
            </a:r>
            <a:r>
              <a:rPr lang="en-US" altLang="zh-CN" dirty="0"/>
              <a:t>·</a:t>
            </a:r>
            <a:r>
              <a:rPr lang="zh-CN" altLang="zh-CN" dirty="0" smtClean="0"/>
              <a:t>摩尔预言：</a:t>
            </a:r>
            <a:endParaRPr lang="en-US" altLang="zh-CN" dirty="0" smtClean="0"/>
          </a:p>
          <a:p>
            <a:pPr lvl="1"/>
            <a:r>
              <a:rPr lang="zh-CN" altLang="zh-CN" dirty="0" smtClean="0"/>
              <a:t>“</a:t>
            </a:r>
            <a:r>
              <a:rPr lang="zh-CN" altLang="zh-CN" dirty="0"/>
              <a:t>半导体芯片上集成的晶体管和电阻数量将每年增加一倍”</a:t>
            </a:r>
            <a:r>
              <a:rPr lang="zh-CN" altLang="zh-CN" dirty="0" smtClean="0"/>
              <a:t>。</a:t>
            </a:r>
            <a:endParaRPr lang="en-US" altLang="zh-CN" dirty="0" smtClean="0"/>
          </a:p>
          <a:p>
            <a:pPr lvl="1"/>
            <a:r>
              <a:rPr lang="zh-CN" altLang="zh-CN" dirty="0" smtClean="0"/>
              <a:t>英特尔大卫</a:t>
            </a:r>
            <a:r>
              <a:rPr lang="en-US" altLang="zh-CN" dirty="0"/>
              <a:t>·</a:t>
            </a:r>
            <a:r>
              <a:rPr lang="zh-CN" altLang="zh-CN" dirty="0" smtClean="0"/>
              <a:t>豪斯将</a:t>
            </a:r>
            <a:r>
              <a:rPr lang="zh-CN" altLang="zh-CN" dirty="0"/>
              <a:t>以上论述修改为</a:t>
            </a:r>
            <a:r>
              <a:rPr lang="zh-CN" altLang="zh-CN" dirty="0" smtClean="0"/>
              <a:t>：</a:t>
            </a:r>
            <a:endParaRPr lang="en-US" altLang="zh-CN" dirty="0" smtClean="0"/>
          </a:p>
          <a:p>
            <a:pPr marL="0" lvl="1" indent="0">
              <a:buNone/>
            </a:pPr>
            <a:r>
              <a:rPr lang="en-US" altLang="zh-CN" b="1" dirty="0">
                <a:solidFill>
                  <a:srgbClr val="C00000"/>
                </a:solidFill>
              </a:rPr>
              <a:t> </a:t>
            </a:r>
            <a:r>
              <a:rPr lang="en-US" altLang="zh-CN" b="1" dirty="0" smtClean="0">
                <a:solidFill>
                  <a:srgbClr val="C00000"/>
                </a:solidFill>
              </a:rPr>
              <a:t>   </a:t>
            </a:r>
            <a:r>
              <a:rPr lang="zh-CN" altLang="zh-CN" b="1" dirty="0" smtClean="0">
                <a:solidFill>
                  <a:srgbClr val="C00000"/>
                </a:solidFill>
              </a:rPr>
              <a:t>半导体</a:t>
            </a:r>
            <a:r>
              <a:rPr lang="zh-CN" altLang="zh-CN" b="1" dirty="0">
                <a:solidFill>
                  <a:srgbClr val="C00000"/>
                </a:solidFill>
              </a:rPr>
              <a:t>芯片上集成的晶体管数量</a:t>
            </a:r>
            <a:r>
              <a:rPr lang="en-US" altLang="zh-CN" b="1" dirty="0">
                <a:solidFill>
                  <a:srgbClr val="C00000"/>
                </a:solidFill>
              </a:rPr>
              <a:t>18</a:t>
            </a:r>
            <a:r>
              <a:rPr lang="zh-CN" altLang="zh-CN" b="1" dirty="0">
                <a:solidFill>
                  <a:srgbClr val="C00000"/>
                </a:solidFill>
              </a:rPr>
              <a:t>个月增加一倍</a:t>
            </a:r>
            <a:r>
              <a:rPr lang="zh-CN" altLang="zh-CN" b="1" dirty="0" smtClean="0"/>
              <a:t>。</a:t>
            </a:r>
            <a:endParaRPr lang="zh-CN" altLang="zh-CN" dirty="0"/>
          </a:p>
        </p:txBody>
      </p:sp>
    </p:spTree>
    <p:extLst>
      <p:ext uri="{BB962C8B-B14F-4D97-AF65-F5344CB8AC3E}">
        <p14:creationId xmlns:p14="http://schemas.microsoft.com/office/powerpoint/2010/main" val="3421313113"/>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1.3.1  </a:t>
            </a:r>
            <a:r>
              <a:rPr lang="zh-CN" altLang="en-US" smtClean="0"/>
              <a:t>计算机技术</a:t>
            </a:r>
            <a:r>
              <a:rPr lang="zh-CN" altLang="en-US"/>
              <a:t>基本</a:t>
            </a:r>
            <a:r>
              <a:rPr lang="zh-CN" altLang="en-US" smtClean="0"/>
              <a:t>特征</a:t>
            </a:r>
            <a:endParaRPr lang="zh-CN" altLang="en-US"/>
          </a:p>
        </p:txBody>
      </p:sp>
      <p:sp>
        <p:nvSpPr>
          <p:cNvPr id="3" name="内容占位符 2"/>
          <p:cNvSpPr>
            <a:spLocks noGrp="1"/>
          </p:cNvSpPr>
          <p:nvPr>
            <p:ph idx="1"/>
          </p:nvPr>
        </p:nvSpPr>
        <p:spPr/>
        <p:txBody>
          <a:bodyPr>
            <a:normAutofit/>
          </a:bodyPr>
          <a:lstStyle/>
          <a:p>
            <a:pPr marL="0" indent="0">
              <a:buNone/>
            </a:pPr>
            <a:r>
              <a:rPr lang="en-US" altLang="zh-CN" b="1" dirty="0" smtClean="0"/>
              <a:t>2</a:t>
            </a:r>
            <a:r>
              <a:rPr lang="zh-CN" altLang="en-US" b="1" dirty="0" smtClean="0"/>
              <a:t>、</a:t>
            </a:r>
            <a:r>
              <a:rPr lang="zh-CN" altLang="zh-CN" b="1" dirty="0" smtClean="0"/>
              <a:t>计算机</a:t>
            </a:r>
            <a:r>
              <a:rPr lang="zh-CN" altLang="zh-CN" b="1" dirty="0"/>
              <a:t>软件全面</a:t>
            </a:r>
            <a:r>
              <a:rPr lang="zh-CN" altLang="zh-CN" b="1" dirty="0" smtClean="0"/>
              <a:t>渗透</a:t>
            </a:r>
            <a:endParaRPr lang="zh-CN" altLang="zh-CN" dirty="0"/>
          </a:p>
          <a:p>
            <a:pPr lvl="1"/>
            <a:endParaRPr lang="en-US" altLang="zh-CN" sz="1000" dirty="0" smtClean="0"/>
          </a:p>
          <a:p>
            <a:pPr lvl="1"/>
            <a:r>
              <a:rPr lang="zh-CN" altLang="zh-CN" dirty="0" smtClean="0"/>
              <a:t>越来越</a:t>
            </a:r>
            <a:r>
              <a:rPr lang="zh-CN" altLang="zh-CN" dirty="0"/>
              <a:t>多的企业和</a:t>
            </a:r>
            <a:r>
              <a:rPr lang="zh-CN" altLang="zh-CN" dirty="0" smtClean="0"/>
              <a:t>行业依靠</a:t>
            </a:r>
            <a:r>
              <a:rPr lang="zh-CN" altLang="zh-CN" dirty="0"/>
              <a:t>软件运行，并提供在线</a:t>
            </a:r>
            <a:r>
              <a:rPr lang="zh-CN" altLang="zh-CN" dirty="0" smtClean="0"/>
              <a:t>服务</a:t>
            </a:r>
            <a:r>
              <a:rPr lang="zh-CN" altLang="en-US" dirty="0" smtClean="0"/>
              <a:t>。</a:t>
            </a:r>
            <a:endParaRPr lang="en-US" altLang="zh-CN" dirty="0" smtClean="0"/>
          </a:p>
          <a:p>
            <a:pPr lvl="1"/>
            <a:r>
              <a:rPr lang="zh-CN" altLang="zh-CN" b="1" dirty="0" smtClean="0">
                <a:solidFill>
                  <a:srgbClr val="C00000"/>
                </a:solidFill>
              </a:rPr>
              <a:t>软件</a:t>
            </a:r>
            <a:r>
              <a:rPr lang="zh-CN" altLang="zh-CN" b="1" dirty="0">
                <a:solidFill>
                  <a:srgbClr val="C00000"/>
                </a:solidFill>
              </a:rPr>
              <a:t>正在占领全世界</a:t>
            </a:r>
            <a:r>
              <a:rPr lang="zh-CN" altLang="zh-CN" dirty="0" smtClean="0"/>
              <a:t>。</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589176"/>
            <a:ext cx="12236652" cy="4268824"/>
          </a:xfrm>
          <a:prstGeom prst="rect">
            <a:avLst/>
          </a:prstGeom>
        </p:spPr>
      </p:pic>
    </p:spTree>
    <p:extLst>
      <p:ext uri="{BB962C8B-B14F-4D97-AF65-F5344CB8AC3E}">
        <p14:creationId xmlns:p14="http://schemas.microsoft.com/office/powerpoint/2010/main" val="335959232"/>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574158"/>
            <a:ext cx="12192000" cy="6283842"/>
          </a:xfrm>
          <a:prstGeom prst="rect">
            <a:avLst/>
          </a:prstGeom>
        </p:spPr>
      </p:pic>
      <p:sp>
        <p:nvSpPr>
          <p:cNvPr id="2" name="标题 1"/>
          <p:cNvSpPr>
            <a:spLocks noGrp="1"/>
          </p:cNvSpPr>
          <p:nvPr>
            <p:ph type="title"/>
          </p:nvPr>
        </p:nvSpPr>
        <p:spPr/>
        <p:txBody>
          <a:bodyPr/>
          <a:lstStyle/>
          <a:p>
            <a:r>
              <a:rPr lang="en-US" altLang="zh-CN" smtClean="0"/>
              <a:t>1.3.1  </a:t>
            </a:r>
            <a:r>
              <a:rPr lang="zh-CN" altLang="en-US" smtClean="0"/>
              <a:t>计算机技术</a:t>
            </a:r>
            <a:r>
              <a:rPr lang="zh-CN" altLang="en-US"/>
              <a:t>基本</a:t>
            </a:r>
            <a:r>
              <a:rPr lang="zh-CN" altLang="en-US" smtClean="0"/>
              <a:t>特征</a:t>
            </a:r>
            <a:endParaRPr lang="zh-CN" altLang="en-US"/>
          </a:p>
        </p:txBody>
      </p:sp>
      <p:sp>
        <p:nvSpPr>
          <p:cNvPr id="3" name="内容占位符 2"/>
          <p:cNvSpPr>
            <a:spLocks noGrp="1"/>
          </p:cNvSpPr>
          <p:nvPr>
            <p:ph idx="1"/>
          </p:nvPr>
        </p:nvSpPr>
        <p:spPr/>
        <p:txBody>
          <a:bodyPr>
            <a:normAutofit/>
          </a:bodyPr>
          <a:lstStyle/>
          <a:p>
            <a:pPr marL="0" lvl="1" indent="0">
              <a:buNone/>
            </a:pPr>
            <a:r>
              <a:rPr lang="zh-CN" altLang="zh-CN" dirty="0"/>
              <a:t>（</a:t>
            </a:r>
            <a:r>
              <a:rPr lang="en-US" altLang="zh-CN" dirty="0"/>
              <a:t>1</a:t>
            </a:r>
            <a:r>
              <a:rPr lang="zh-CN" altLang="zh-CN" dirty="0"/>
              <a:t>）计算机软件</a:t>
            </a:r>
            <a:r>
              <a:rPr lang="zh-CN" altLang="zh-CN" dirty="0" smtClean="0"/>
              <a:t>的</a:t>
            </a:r>
            <a:r>
              <a:rPr lang="zh-CN" altLang="en-US" dirty="0" smtClean="0"/>
              <a:t>发展</a:t>
            </a:r>
            <a:endParaRPr lang="zh-CN" altLang="zh-CN" dirty="0"/>
          </a:p>
          <a:p>
            <a:pPr lvl="2"/>
            <a:r>
              <a:rPr lang="zh-CN" altLang="zh-CN" dirty="0" smtClean="0">
                <a:solidFill>
                  <a:srgbClr val="FF0000"/>
                </a:solidFill>
                <a:effectLst>
                  <a:outerShdw blurRad="38100" dist="38100" dir="2700000" algn="tl">
                    <a:srgbClr val="000000">
                      <a:alpha val="43137"/>
                    </a:srgbClr>
                  </a:outerShdw>
                </a:effectLst>
              </a:rPr>
              <a:t>计算机</a:t>
            </a:r>
            <a:r>
              <a:rPr lang="zh-CN" altLang="en-US" dirty="0" smtClean="0">
                <a:solidFill>
                  <a:srgbClr val="FF0000"/>
                </a:solidFill>
                <a:effectLst>
                  <a:outerShdw blurRad="38100" dist="38100" dir="2700000" algn="tl">
                    <a:srgbClr val="000000">
                      <a:alpha val="43137"/>
                    </a:srgbClr>
                  </a:outerShdw>
                </a:effectLst>
              </a:rPr>
              <a:t>软件</a:t>
            </a:r>
            <a:r>
              <a:rPr lang="zh-CN" altLang="zh-CN" dirty="0" smtClean="0">
                <a:solidFill>
                  <a:srgbClr val="FF0000"/>
                </a:solidFill>
                <a:effectLst>
                  <a:outerShdw blurRad="38100" dist="38100" dir="2700000" algn="tl">
                    <a:srgbClr val="000000">
                      <a:alpha val="43137"/>
                    </a:srgbClr>
                  </a:outerShdw>
                </a:effectLst>
              </a:rPr>
              <a:t>正在</a:t>
            </a:r>
            <a:r>
              <a:rPr lang="zh-CN" altLang="zh-CN" dirty="0">
                <a:solidFill>
                  <a:srgbClr val="FF0000"/>
                </a:solidFill>
                <a:effectLst>
                  <a:outerShdw blurRad="38100" dist="38100" dir="2700000" algn="tl">
                    <a:srgbClr val="000000">
                      <a:alpha val="43137"/>
                    </a:srgbClr>
                  </a:outerShdw>
                </a:effectLst>
              </a:rPr>
              <a:t>成为世界舞台上最重要的技术之一</a:t>
            </a:r>
            <a:r>
              <a:rPr lang="zh-CN" altLang="zh-CN" dirty="0" smtClean="0">
                <a:solidFill>
                  <a:srgbClr val="FF0000"/>
                </a:solidFill>
                <a:effectLst>
                  <a:outerShdw blurRad="38100" dist="38100" dir="2700000" algn="tl">
                    <a:srgbClr val="000000">
                      <a:alpha val="43137"/>
                    </a:srgbClr>
                  </a:outerShdw>
                </a:effectLst>
              </a:rPr>
              <a:t>。</a:t>
            </a:r>
            <a:endParaRPr lang="en-US" altLang="zh-CN" dirty="0" smtClean="0">
              <a:solidFill>
                <a:srgbClr val="FF0000"/>
              </a:solidFill>
              <a:effectLst>
                <a:outerShdw blurRad="38100" dist="38100" dir="2700000" algn="tl">
                  <a:srgbClr val="000000">
                    <a:alpha val="43137"/>
                  </a:srgbClr>
                </a:outerShdw>
              </a:effectLst>
            </a:endParaRPr>
          </a:p>
          <a:p>
            <a:pPr lvl="2"/>
            <a:r>
              <a:rPr lang="zh-CN" altLang="en-US" dirty="0" smtClean="0"/>
              <a:t>从专业角度看，</a:t>
            </a:r>
            <a:r>
              <a:rPr lang="zh-CN" altLang="zh-CN" dirty="0" smtClean="0"/>
              <a:t>软件包括程序</a:t>
            </a:r>
            <a:r>
              <a:rPr lang="zh-CN" altLang="en-US" dirty="0" smtClean="0"/>
              <a:t>和</a:t>
            </a:r>
            <a:r>
              <a:rPr lang="zh-CN" altLang="zh-CN" dirty="0" smtClean="0"/>
              <a:t>程序运行中</a:t>
            </a:r>
            <a:r>
              <a:rPr lang="zh-CN" altLang="zh-CN" dirty="0"/>
              <a:t>产生的各种数据和</a:t>
            </a:r>
            <a:r>
              <a:rPr lang="zh-CN" altLang="zh-CN" dirty="0" smtClean="0"/>
              <a:t>信息；</a:t>
            </a:r>
            <a:endParaRPr lang="en-US" altLang="zh-CN" dirty="0" smtClean="0"/>
          </a:p>
          <a:p>
            <a:pPr lvl="2"/>
            <a:r>
              <a:rPr lang="zh-CN" altLang="zh-CN" dirty="0" smtClean="0"/>
              <a:t>从</a:t>
            </a:r>
            <a:r>
              <a:rPr lang="zh-CN" altLang="zh-CN" dirty="0"/>
              <a:t>用户角度看</a:t>
            </a:r>
            <a:r>
              <a:rPr lang="zh-CN" altLang="zh-CN" dirty="0" smtClean="0"/>
              <a:t>，计算机软件是</a:t>
            </a:r>
            <a:r>
              <a:rPr lang="zh-CN" altLang="zh-CN" dirty="0"/>
              <a:t>可以改善工作和生活质量的信息</a:t>
            </a:r>
            <a:r>
              <a:rPr lang="zh-CN" altLang="zh-CN" dirty="0" smtClean="0"/>
              <a:t>。</a:t>
            </a:r>
            <a:endParaRPr lang="zh-CN" altLang="zh-CN" dirty="0"/>
          </a:p>
        </p:txBody>
      </p:sp>
    </p:spTree>
    <p:extLst>
      <p:ext uri="{BB962C8B-B14F-4D97-AF65-F5344CB8AC3E}">
        <p14:creationId xmlns:p14="http://schemas.microsoft.com/office/powerpoint/2010/main" val="1910023901"/>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1.3.1  </a:t>
            </a:r>
            <a:r>
              <a:rPr lang="zh-CN" altLang="en-US" smtClean="0"/>
              <a:t>计算机技术</a:t>
            </a:r>
            <a:r>
              <a:rPr lang="zh-CN" altLang="en-US"/>
              <a:t>基本</a:t>
            </a:r>
            <a:r>
              <a:rPr lang="zh-CN" altLang="en-US" smtClean="0"/>
              <a:t>特征</a:t>
            </a:r>
            <a:endParaRPr lang="zh-CN" altLang="en-US"/>
          </a:p>
        </p:txBody>
      </p:sp>
      <p:sp>
        <p:nvSpPr>
          <p:cNvPr id="3" name="内容占位符 2"/>
          <p:cNvSpPr>
            <a:spLocks noGrp="1"/>
          </p:cNvSpPr>
          <p:nvPr>
            <p:ph idx="1"/>
          </p:nvPr>
        </p:nvSpPr>
        <p:spPr/>
        <p:txBody>
          <a:bodyPr>
            <a:normAutofit/>
          </a:bodyPr>
          <a:lstStyle/>
          <a:p>
            <a:pPr lvl="1"/>
            <a:r>
              <a:rPr lang="zh-CN" altLang="zh-CN"/>
              <a:t>一些</a:t>
            </a:r>
            <a:r>
              <a:rPr lang="zh-CN" altLang="zh-CN" smtClean="0"/>
              <a:t>软件产品在</a:t>
            </a:r>
            <a:r>
              <a:rPr lang="zh-CN" altLang="zh-CN"/>
              <a:t>逐渐演化为某种服务，如各种网络在线服务等</a:t>
            </a:r>
            <a:r>
              <a:rPr lang="zh-CN" altLang="zh-CN" smtClean="0"/>
              <a:t>。</a:t>
            </a:r>
            <a:endParaRPr lang="zh-CN" altLang="en-US"/>
          </a:p>
        </p:txBody>
      </p:sp>
      <p:sp>
        <p:nvSpPr>
          <p:cNvPr id="4" name="AutoShape 8" descr="http://img1.imgtn.bdimg.com/it/u=81313511,112045568&amp;fm=21&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1127991"/>
            <a:ext cx="12192001" cy="5730009"/>
          </a:xfrm>
          <a:prstGeom prst="rect">
            <a:avLst/>
          </a:prstGeom>
        </p:spPr>
      </p:pic>
    </p:spTree>
    <p:extLst>
      <p:ext uri="{BB962C8B-B14F-4D97-AF65-F5344CB8AC3E}">
        <p14:creationId xmlns:p14="http://schemas.microsoft.com/office/powerpoint/2010/main" val="2236277658"/>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09578" y="872259"/>
            <a:ext cx="10282422" cy="5960046"/>
          </a:xfrm>
          <a:prstGeom prst="rect">
            <a:avLst/>
          </a:prstGeom>
        </p:spPr>
      </p:pic>
      <p:sp>
        <p:nvSpPr>
          <p:cNvPr id="2" name="标题 1"/>
          <p:cNvSpPr>
            <a:spLocks noGrp="1"/>
          </p:cNvSpPr>
          <p:nvPr>
            <p:ph type="title"/>
          </p:nvPr>
        </p:nvSpPr>
        <p:spPr/>
        <p:txBody>
          <a:bodyPr/>
          <a:lstStyle/>
          <a:p>
            <a:r>
              <a:rPr lang="en-US" altLang="zh-CN" smtClean="0"/>
              <a:t>1.3.1  </a:t>
            </a:r>
            <a:r>
              <a:rPr lang="zh-CN" altLang="en-US" smtClean="0"/>
              <a:t>计算机技术</a:t>
            </a:r>
            <a:r>
              <a:rPr lang="zh-CN" altLang="en-US"/>
              <a:t>基本</a:t>
            </a:r>
            <a:r>
              <a:rPr lang="zh-CN" altLang="en-US" smtClean="0"/>
              <a:t>特征</a:t>
            </a:r>
            <a:endParaRPr lang="zh-CN" altLang="en-US"/>
          </a:p>
        </p:txBody>
      </p:sp>
      <p:sp>
        <p:nvSpPr>
          <p:cNvPr id="3" name="内容占位符 2"/>
          <p:cNvSpPr>
            <a:spLocks noGrp="1"/>
          </p:cNvSpPr>
          <p:nvPr>
            <p:ph idx="1"/>
          </p:nvPr>
        </p:nvSpPr>
        <p:spPr/>
        <p:txBody>
          <a:bodyPr>
            <a:normAutofit/>
          </a:bodyPr>
          <a:lstStyle/>
          <a:p>
            <a:pPr lvl="1"/>
            <a:r>
              <a:rPr lang="zh-CN" altLang="zh-CN"/>
              <a:t>在软件驱动下，</a:t>
            </a:r>
            <a:r>
              <a:rPr lang="zh-CN" altLang="zh-CN" smtClean="0"/>
              <a:t>人们</a:t>
            </a:r>
            <a:r>
              <a:rPr lang="zh-CN" altLang="en-US" smtClean="0"/>
              <a:t>的工作和</a:t>
            </a:r>
            <a:r>
              <a:rPr lang="zh-CN" altLang="zh-CN" smtClean="0"/>
              <a:t>生活多</a:t>
            </a:r>
            <a:r>
              <a:rPr lang="zh-CN" altLang="zh-CN"/>
              <a:t>方面</a:t>
            </a:r>
            <a:r>
              <a:rPr lang="zh-CN" altLang="zh-CN" smtClean="0"/>
              <a:t>引起</a:t>
            </a:r>
            <a:r>
              <a:rPr lang="zh-CN" altLang="en-US" smtClean="0"/>
              <a:t>了</a:t>
            </a:r>
            <a:r>
              <a:rPr lang="zh-CN" altLang="zh-CN" smtClean="0"/>
              <a:t>革命性</a:t>
            </a:r>
            <a:r>
              <a:rPr lang="zh-CN" altLang="zh-CN"/>
              <a:t>的变化。</a:t>
            </a:r>
          </a:p>
        </p:txBody>
      </p:sp>
      <p:sp>
        <p:nvSpPr>
          <p:cNvPr id="4" name="AutoShape 2" descr="http://img1.imgtn.bdimg.com/it/u=3888642684,460580975&amp;fm=21&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5" descr="http://img0.imgtn.bdimg.com/it/u=3346965442,769801286&amp;fm=21&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46" name="Picture 6"/>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 y="5422605"/>
            <a:ext cx="2003027" cy="14353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92470392"/>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1.3.1  </a:t>
            </a:r>
            <a:r>
              <a:rPr lang="zh-CN" altLang="en-US" smtClean="0"/>
              <a:t>计算机技术</a:t>
            </a:r>
            <a:r>
              <a:rPr lang="zh-CN" altLang="en-US"/>
              <a:t>基本</a:t>
            </a:r>
            <a:r>
              <a:rPr lang="zh-CN" altLang="en-US" smtClean="0"/>
              <a:t>特征</a:t>
            </a:r>
            <a:endParaRPr lang="zh-CN" altLang="en-US"/>
          </a:p>
        </p:txBody>
      </p:sp>
      <p:sp>
        <p:nvSpPr>
          <p:cNvPr id="3" name="内容占位符 2"/>
          <p:cNvSpPr>
            <a:spLocks noGrp="1"/>
          </p:cNvSpPr>
          <p:nvPr>
            <p:ph idx="1"/>
          </p:nvPr>
        </p:nvSpPr>
        <p:spPr/>
        <p:txBody>
          <a:bodyPr>
            <a:normAutofit/>
          </a:bodyPr>
          <a:lstStyle/>
          <a:p>
            <a:pPr marL="0" lvl="1" indent="0">
              <a:buNone/>
            </a:pPr>
            <a:r>
              <a:rPr lang="zh-CN" altLang="zh-CN" dirty="0"/>
              <a:t>（</a:t>
            </a:r>
            <a:r>
              <a:rPr lang="en-US" altLang="zh-CN" dirty="0"/>
              <a:t>2</a:t>
            </a:r>
            <a:r>
              <a:rPr lang="zh-CN" altLang="zh-CN" dirty="0"/>
              <a:t>）计算机软件对传统产业的冲击</a:t>
            </a:r>
          </a:p>
          <a:p>
            <a:pPr lvl="2"/>
            <a:r>
              <a:rPr lang="zh-CN" altLang="zh-CN" dirty="0" smtClean="0"/>
              <a:t>软件</a:t>
            </a:r>
            <a:r>
              <a:rPr lang="zh-CN" altLang="zh-CN" dirty="0"/>
              <a:t>技术已经成为计算机革命的推动力量</a:t>
            </a:r>
            <a:r>
              <a:rPr lang="zh-CN" altLang="zh-CN" dirty="0" smtClean="0"/>
              <a:t>。</a:t>
            </a:r>
            <a:endParaRPr lang="en-US" altLang="zh-CN" dirty="0" smtClean="0"/>
          </a:p>
          <a:p>
            <a:pPr lvl="2"/>
            <a:r>
              <a:rPr lang="zh-CN" altLang="zh-CN" dirty="0" smtClean="0"/>
              <a:t>各种</a:t>
            </a:r>
            <a:r>
              <a:rPr lang="zh-CN" altLang="en-US" dirty="0" smtClean="0"/>
              <a:t>软件</a:t>
            </a:r>
            <a:r>
              <a:rPr lang="zh-CN" altLang="zh-CN" dirty="0" smtClean="0"/>
              <a:t>初创公司</a:t>
            </a:r>
            <a:r>
              <a:rPr lang="zh-CN" altLang="en-US" dirty="0" smtClean="0"/>
              <a:t>将</a:t>
            </a:r>
            <a:r>
              <a:rPr lang="zh-CN" altLang="zh-CN" dirty="0" smtClean="0"/>
              <a:t>对</a:t>
            </a:r>
            <a:r>
              <a:rPr lang="zh-CN" altLang="zh-CN" dirty="0"/>
              <a:t>现有行业进行颠覆</a:t>
            </a:r>
            <a:r>
              <a:rPr lang="zh-CN" altLang="zh-CN" dirty="0" smtClean="0"/>
              <a:t>。</a:t>
            </a:r>
            <a:endParaRPr lang="en-US" altLang="zh-CN" dirty="0" smtClean="0"/>
          </a:p>
          <a:p>
            <a:pPr lvl="2"/>
            <a:r>
              <a:rPr lang="zh-CN" altLang="zh-CN" dirty="0" smtClean="0"/>
              <a:t>现有</a:t>
            </a:r>
            <a:r>
              <a:rPr lang="zh-CN" altLang="zh-CN" dirty="0"/>
              <a:t>公司和以软件驱动的后起之秀之间将有一场激烈地竞争</a:t>
            </a:r>
            <a:r>
              <a:rPr lang="zh-CN" altLang="zh-CN" dirty="0" smtClean="0"/>
              <a:t>。</a:t>
            </a:r>
            <a:endParaRPr lang="zh-CN" altLang="zh-CN" dirty="0"/>
          </a:p>
        </p:txBody>
      </p:sp>
      <p:pic>
        <p:nvPicPr>
          <p:cNvPr id="5" name="图片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130472"/>
            <a:ext cx="12192000" cy="3727528"/>
          </a:xfrm>
          <a:prstGeom prst="rect">
            <a:avLst/>
          </a:prstGeom>
        </p:spPr>
      </p:pic>
    </p:spTree>
    <p:extLst>
      <p:ext uri="{BB962C8B-B14F-4D97-AF65-F5344CB8AC3E}">
        <p14:creationId xmlns:p14="http://schemas.microsoft.com/office/powerpoint/2010/main" val="3240060461"/>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1.3.2  </a:t>
            </a:r>
            <a:r>
              <a:rPr lang="zh-CN" altLang="en-US" dirty="0" smtClean="0"/>
              <a:t>软件特征与类型</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b="1" dirty="0" smtClean="0"/>
              <a:t>1</a:t>
            </a:r>
            <a:r>
              <a:rPr lang="zh-CN" altLang="en-US" b="1" dirty="0" smtClean="0"/>
              <a:t>、</a:t>
            </a:r>
            <a:r>
              <a:rPr lang="zh-CN" altLang="zh-CN" b="1" dirty="0" smtClean="0"/>
              <a:t>软件</a:t>
            </a:r>
            <a:r>
              <a:rPr lang="zh-CN" altLang="zh-CN" b="1" dirty="0"/>
              <a:t>的特性</a:t>
            </a:r>
            <a:endParaRPr lang="zh-CN" altLang="zh-CN" dirty="0"/>
          </a:p>
          <a:p>
            <a:pPr marL="0" indent="0">
              <a:buNone/>
            </a:pPr>
            <a:endParaRPr lang="en-US" altLang="zh-CN" sz="2400" dirty="0" smtClean="0"/>
          </a:p>
          <a:p>
            <a:r>
              <a:rPr lang="zh-CN" altLang="zh-CN" sz="2400" dirty="0">
                <a:solidFill>
                  <a:srgbClr val="C00000"/>
                </a:solidFill>
              </a:rPr>
              <a:t>软件包括计算机系统中的程序和文档。</a:t>
            </a:r>
            <a:endParaRPr lang="en-US" altLang="zh-CN" sz="2400" dirty="0">
              <a:solidFill>
                <a:srgbClr val="C00000"/>
              </a:solidFill>
            </a:endParaRPr>
          </a:p>
          <a:p>
            <a:pPr marL="0" indent="0">
              <a:buNone/>
            </a:pPr>
            <a:endParaRPr lang="en-US" altLang="zh-CN" sz="2400" dirty="0"/>
          </a:p>
          <a:p>
            <a:pPr marL="0" indent="0">
              <a:buNone/>
            </a:pPr>
            <a:r>
              <a:rPr lang="zh-CN" altLang="zh-CN" sz="2400" dirty="0" smtClean="0"/>
              <a:t>（</a:t>
            </a:r>
            <a:r>
              <a:rPr lang="en-US" altLang="zh-CN" sz="2400" dirty="0"/>
              <a:t>1</a:t>
            </a:r>
            <a:r>
              <a:rPr lang="zh-CN" altLang="zh-CN" sz="2400" dirty="0"/>
              <a:t>）软件是一种逻辑元素</a:t>
            </a:r>
          </a:p>
          <a:p>
            <a:r>
              <a:rPr lang="zh-CN" altLang="zh-CN" sz="2400" dirty="0"/>
              <a:t>软件是逻辑的而非物理的元素</a:t>
            </a:r>
            <a:r>
              <a:rPr lang="zh-CN" altLang="zh-CN" sz="2400" dirty="0" smtClean="0"/>
              <a:t>；</a:t>
            </a:r>
            <a:endParaRPr lang="en-US" altLang="zh-CN" sz="2400" dirty="0" smtClean="0"/>
          </a:p>
          <a:p>
            <a:r>
              <a:rPr lang="zh-CN" altLang="zh-CN" sz="2400" dirty="0" smtClean="0"/>
              <a:t>软件</a:t>
            </a:r>
            <a:r>
              <a:rPr lang="zh-CN" altLang="zh-CN" sz="2400" dirty="0"/>
              <a:t>是设计开发的，而不是生产制造的</a:t>
            </a:r>
            <a:r>
              <a:rPr lang="zh-CN" altLang="zh-CN" sz="2400" dirty="0" smtClean="0"/>
              <a:t>。</a:t>
            </a:r>
            <a:endParaRPr lang="en-US" altLang="zh-CN" sz="2400" dirty="0" smtClean="0"/>
          </a:p>
          <a:p>
            <a:r>
              <a:rPr lang="zh-CN" altLang="zh-CN" sz="2400" dirty="0" smtClean="0"/>
              <a:t>硬件</a:t>
            </a:r>
            <a:r>
              <a:rPr lang="zh-CN" altLang="zh-CN" sz="2400" dirty="0"/>
              <a:t>产品的成本主要在于材料和制造</a:t>
            </a:r>
            <a:r>
              <a:rPr lang="zh-CN" altLang="zh-CN" sz="2400" dirty="0" smtClean="0"/>
              <a:t>工艺</a:t>
            </a:r>
            <a:r>
              <a:rPr lang="zh-CN" altLang="en-US" sz="2400" dirty="0" smtClean="0"/>
              <a:t>；</a:t>
            </a:r>
            <a:endParaRPr lang="en-US" altLang="zh-CN" sz="2400" dirty="0" smtClean="0"/>
          </a:p>
          <a:p>
            <a:r>
              <a:rPr lang="zh-CN" altLang="zh-CN" sz="2400" b="1" dirty="0" smtClean="0">
                <a:solidFill>
                  <a:srgbClr val="C00000"/>
                </a:solidFill>
              </a:rPr>
              <a:t>软件产品</a:t>
            </a:r>
            <a:r>
              <a:rPr lang="zh-CN" altLang="zh-CN" sz="2400" b="1" dirty="0">
                <a:solidFill>
                  <a:srgbClr val="C00000"/>
                </a:solidFill>
              </a:rPr>
              <a:t>的成本主要在于人们的开发设计</a:t>
            </a:r>
            <a:r>
              <a:rPr lang="zh-CN" altLang="zh-CN" sz="2400" dirty="0"/>
              <a:t>。</a:t>
            </a:r>
          </a:p>
        </p:txBody>
      </p:sp>
    </p:spTree>
    <p:extLst>
      <p:ext uri="{BB962C8B-B14F-4D97-AF65-F5344CB8AC3E}">
        <p14:creationId xmlns:p14="http://schemas.microsoft.com/office/powerpoint/2010/main" val="1191009323"/>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1.3.2  </a:t>
            </a:r>
            <a:r>
              <a:rPr lang="zh-CN" altLang="en-US" dirty="0" smtClean="0"/>
              <a:t>软件特征与类型</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zh-CN" sz="2400" dirty="0" smtClean="0"/>
              <a:t>（</a:t>
            </a:r>
            <a:r>
              <a:rPr lang="en-US" altLang="zh-CN" sz="2400" dirty="0"/>
              <a:t>2</a:t>
            </a:r>
            <a:r>
              <a:rPr lang="zh-CN" altLang="zh-CN" sz="2400" dirty="0"/>
              <a:t>）软件不会</a:t>
            </a:r>
            <a:r>
              <a:rPr lang="en-US" altLang="zh-CN" sz="2400" dirty="0"/>
              <a:t>“</a:t>
            </a:r>
            <a:r>
              <a:rPr lang="zh-CN" altLang="zh-CN" sz="2400" dirty="0"/>
              <a:t>磨损</a:t>
            </a:r>
            <a:r>
              <a:rPr lang="en-US" altLang="zh-CN" sz="2400" dirty="0"/>
              <a:t>”</a:t>
            </a:r>
            <a:endParaRPr lang="zh-CN" altLang="zh-CN" sz="2400" dirty="0"/>
          </a:p>
          <a:p>
            <a:r>
              <a:rPr lang="zh-CN" altLang="zh-CN" sz="2400" dirty="0" smtClean="0"/>
              <a:t>软件</a:t>
            </a:r>
            <a:r>
              <a:rPr lang="zh-CN" altLang="zh-CN" sz="2400" dirty="0"/>
              <a:t>不会</a:t>
            </a:r>
            <a:r>
              <a:rPr lang="zh-CN" altLang="zh-CN" sz="2400" dirty="0" smtClean="0"/>
              <a:t>受磨损问题</a:t>
            </a:r>
            <a:r>
              <a:rPr lang="zh-CN" altLang="zh-CN" sz="2400" dirty="0"/>
              <a:t>的影响，但是软件存在退化问题</a:t>
            </a:r>
            <a:r>
              <a:rPr lang="zh-CN" altLang="zh-CN" sz="2400" dirty="0" smtClean="0"/>
              <a:t>。</a:t>
            </a:r>
            <a:endParaRPr lang="en-US" altLang="zh-CN" sz="2400" dirty="0" smtClean="0"/>
          </a:p>
          <a:p>
            <a:r>
              <a:rPr lang="zh-CN" altLang="zh-CN" sz="2400" dirty="0" smtClean="0"/>
              <a:t>不断</a:t>
            </a:r>
            <a:r>
              <a:rPr lang="zh-CN" altLang="zh-CN" sz="2400" dirty="0"/>
              <a:t>变更是软件退化的根本原因</a:t>
            </a:r>
            <a:r>
              <a:rPr lang="zh-CN" altLang="zh-CN" sz="2400" dirty="0" smtClean="0"/>
              <a:t>。</a:t>
            </a:r>
            <a:endParaRPr lang="en-US" altLang="zh-CN" sz="2400" dirty="0" smtClean="0"/>
          </a:p>
          <a:p>
            <a:r>
              <a:rPr lang="zh-CN" altLang="zh-CN" sz="2400" dirty="0" smtClean="0"/>
              <a:t>磨损</a:t>
            </a:r>
            <a:r>
              <a:rPr lang="zh-CN" altLang="zh-CN" sz="2400" dirty="0"/>
              <a:t>的硬件可以用备用部件替换，而</a:t>
            </a:r>
            <a:r>
              <a:rPr lang="zh-CN" altLang="zh-CN" sz="2400" dirty="0">
                <a:solidFill>
                  <a:srgbClr val="C00000"/>
                </a:solidFill>
              </a:rPr>
              <a:t>软件不存在备用部件</a:t>
            </a:r>
            <a:r>
              <a:rPr lang="zh-CN" altLang="zh-CN" sz="2400" dirty="0" smtClean="0"/>
              <a:t>。</a:t>
            </a:r>
            <a:endParaRPr lang="en-US" altLang="zh-CN" sz="2400" dirty="0" smtClean="0"/>
          </a:p>
          <a:p>
            <a:endParaRPr lang="en-US" altLang="zh-CN" sz="2400" dirty="0">
              <a:latin typeface="微软雅黑" panose="020B0503020204020204" pitchFamily="34" charset="-122"/>
            </a:endParaRPr>
          </a:p>
          <a:p>
            <a:pPr marL="0" indent="0">
              <a:buNone/>
            </a:pPr>
            <a:r>
              <a:rPr lang="zh-CN" altLang="zh-CN" sz="2400" dirty="0"/>
              <a:t>（</a:t>
            </a:r>
            <a:r>
              <a:rPr lang="en-US" altLang="zh-CN" sz="2400" dirty="0"/>
              <a:t>3</a:t>
            </a:r>
            <a:r>
              <a:rPr lang="zh-CN" altLang="zh-CN" sz="2400" dirty="0"/>
              <a:t>）构件的复用</a:t>
            </a:r>
          </a:p>
          <a:p>
            <a:r>
              <a:rPr lang="zh-CN" altLang="zh-CN" sz="2400" dirty="0" smtClean="0"/>
              <a:t>大多数</a:t>
            </a:r>
            <a:r>
              <a:rPr lang="zh-CN" altLang="zh-CN" sz="2400" dirty="0"/>
              <a:t>软件</a:t>
            </a:r>
            <a:r>
              <a:rPr lang="zh-CN" altLang="zh-CN" sz="2400" dirty="0" smtClean="0"/>
              <a:t>仍然根据用户需求</a:t>
            </a:r>
            <a:r>
              <a:rPr lang="zh-CN" altLang="zh-CN" sz="2400" dirty="0"/>
              <a:t>进行</a:t>
            </a:r>
            <a:r>
              <a:rPr lang="zh-CN" altLang="zh-CN" sz="2400" dirty="0" smtClean="0"/>
              <a:t>定制。</a:t>
            </a:r>
            <a:endParaRPr lang="en-US" altLang="zh-CN" sz="2400" dirty="0" smtClean="0"/>
          </a:p>
          <a:p>
            <a:r>
              <a:rPr lang="zh-CN" altLang="zh-CN" sz="2400" dirty="0" smtClean="0"/>
              <a:t>软件</a:t>
            </a:r>
            <a:r>
              <a:rPr lang="zh-CN" altLang="zh-CN" sz="2400" dirty="0"/>
              <a:t>设计中，大规模的软件复用还刚刚开始尝试</a:t>
            </a:r>
            <a:r>
              <a:rPr lang="zh-CN" altLang="zh-CN" sz="2400" dirty="0" smtClean="0"/>
              <a:t>。</a:t>
            </a:r>
            <a:endParaRPr lang="en-US" altLang="zh-CN" sz="2400" dirty="0">
              <a:latin typeface="微软雅黑" panose="020B0503020204020204" pitchFamily="34" charset="-122"/>
            </a:endParaRPr>
          </a:p>
        </p:txBody>
      </p:sp>
    </p:spTree>
    <p:extLst>
      <p:ext uri="{BB962C8B-B14F-4D97-AF65-F5344CB8AC3E}">
        <p14:creationId xmlns:p14="http://schemas.microsoft.com/office/powerpoint/2010/main" val="3665191229"/>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1.3.2  </a:t>
            </a:r>
            <a:r>
              <a:rPr lang="zh-CN" altLang="en-US" dirty="0" smtClean="0"/>
              <a:t>软件特征与类型</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b="1" dirty="0" smtClean="0"/>
              <a:t>2</a:t>
            </a:r>
            <a:r>
              <a:rPr lang="zh-CN" altLang="en-US" b="1" dirty="0" smtClean="0"/>
              <a:t>、</a:t>
            </a:r>
            <a:r>
              <a:rPr lang="zh-CN" altLang="zh-CN" sz="2400" b="1" dirty="0" smtClean="0"/>
              <a:t>软件</a:t>
            </a:r>
            <a:r>
              <a:rPr lang="zh-CN" altLang="zh-CN" sz="2400" b="1" dirty="0"/>
              <a:t>的类型</a:t>
            </a:r>
            <a:endParaRPr lang="zh-CN" altLang="zh-CN" sz="2400" dirty="0"/>
          </a:p>
          <a:p>
            <a:pPr>
              <a:lnSpc>
                <a:spcPts val="1000"/>
              </a:lnSpc>
            </a:pPr>
            <a:endParaRPr lang="en-US" altLang="zh-CN" sz="2400" dirty="0" smtClean="0"/>
          </a:p>
          <a:p>
            <a:r>
              <a:rPr lang="zh-CN" altLang="zh-CN" sz="2400" dirty="0" smtClean="0"/>
              <a:t>大部分</a:t>
            </a:r>
            <a:r>
              <a:rPr lang="zh-CN" altLang="zh-CN" sz="2400" dirty="0"/>
              <a:t>教材将软件分为系统软件和应用软件两大类</a:t>
            </a:r>
            <a:r>
              <a:rPr lang="zh-CN" altLang="zh-CN" sz="2400" dirty="0" smtClean="0"/>
              <a:t>。</a:t>
            </a:r>
            <a:endParaRPr lang="en-US" altLang="zh-CN" sz="2400" dirty="0" smtClean="0"/>
          </a:p>
          <a:p>
            <a:r>
              <a:rPr lang="zh-CN" altLang="zh-CN" sz="2400" dirty="0" smtClean="0"/>
              <a:t>普雷斯曼按</a:t>
            </a:r>
            <a:r>
              <a:rPr lang="zh-CN" altLang="zh-CN" sz="2400" dirty="0"/>
              <a:t>软件服务对象将计算机软件分为以下七个大</a:t>
            </a:r>
            <a:r>
              <a:rPr lang="zh-CN" altLang="zh-CN" sz="2400" dirty="0" smtClean="0"/>
              <a:t>类。</a:t>
            </a:r>
            <a:endParaRPr lang="en-US" altLang="zh-CN" sz="2400" dirty="0" smtClean="0"/>
          </a:p>
          <a:p>
            <a:endParaRPr lang="zh-CN" altLang="zh-CN" sz="2400" dirty="0"/>
          </a:p>
          <a:p>
            <a:pPr marL="0" indent="0">
              <a:buNone/>
            </a:pPr>
            <a:r>
              <a:rPr lang="zh-CN" altLang="zh-CN" sz="2400" dirty="0"/>
              <a:t>（</a:t>
            </a:r>
            <a:r>
              <a:rPr lang="en-US" altLang="zh-CN" sz="2400" dirty="0"/>
              <a:t>1</a:t>
            </a:r>
            <a:r>
              <a:rPr lang="zh-CN" altLang="zh-CN" sz="2400" dirty="0"/>
              <a:t>）系统软件</a:t>
            </a:r>
          </a:p>
          <a:p>
            <a:r>
              <a:rPr lang="zh-CN" altLang="zh-CN" sz="2400" dirty="0"/>
              <a:t>系统软件</a:t>
            </a:r>
            <a:r>
              <a:rPr lang="zh-CN" altLang="zh-CN" sz="2400" dirty="0" smtClean="0"/>
              <a:t>是服务</a:t>
            </a:r>
            <a:r>
              <a:rPr lang="zh-CN" altLang="zh-CN" sz="2400" dirty="0"/>
              <a:t>于其他程序的软件</a:t>
            </a:r>
            <a:r>
              <a:rPr lang="zh-CN" altLang="zh-CN" sz="2400" dirty="0" smtClean="0"/>
              <a:t>。</a:t>
            </a:r>
            <a:endParaRPr lang="en-US" altLang="zh-CN" sz="2400" dirty="0" smtClean="0"/>
          </a:p>
          <a:p>
            <a:endParaRPr lang="en-US" altLang="zh-CN" sz="2400" dirty="0" smtClean="0"/>
          </a:p>
          <a:p>
            <a:r>
              <a:rPr lang="zh-CN" altLang="zh-CN" sz="2400" dirty="0" smtClean="0"/>
              <a:t>系统软件</a:t>
            </a:r>
            <a:r>
              <a:rPr lang="zh-CN" altLang="zh-CN" sz="2400" dirty="0"/>
              <a:t>的</a:t>
            </a:r>
            <a:r>
              <a:rPr lang="zh-CN" altLang="zh-CN" sz="2400" dirty="0" smtClean="0"/>
              <a:t>特点：</a:t>
            </a:r>
            <a:endParaRPr lang="en-US" altLang="zh-CN" sz="2400" dirty="0" smtClean="0"/>
          </a:p>
          <a:p>
            <a:pPr lvl="2"/>
            <a:r>
              <a:rPr lang="zh-CN" altLang="zh-CN" dirty="0" smtClean="0"/>
              <a:t>与</a:t>
            </a:r>
            <a:r>
              <a:rPr lang="zh-CN" altLang="zh-CN" dirty="0"/>
              <a:t>计算机硬件大量交互</a:t>
            </a:r>
            <a:r>
              <a:rPr lang="zh-CN" altLang="zh-CN" dirty="0" smtClean="0"/>
              <a:t>；</a:t>
            </a:r>
            <a:endParaRPr lang="en-US" altLang="zh-CN" dirty="0" smtClean="0"/>
          </a:p>
          <a:p>
            <a:pPr lvl="2"/>
            <a:r>
              <a:rPr lang="zh-CN" altLang="zh-CN" dirty="0" smtClean="0"/>
              <a:t>用户</a:t>
            </a:r>
            <a:r>
              <a:rPr lang="zh-CN" altLang="zh-CN" dirty="0"/>
              <a:t>经常使用</a:t>
            </a:r>
            <a:r>
              <a:rPr lang="zh-CN" altLang="zh-CN" dirty="0" smtClean="0"/>
              <a:t>；</a:t>
            </a:r>
            <a:endParaRPr lang="en-US" altLang="zh-CN" dirty="0" smtClean="0"/>
          </a:p>
          <a:p>
            <a:pPr lvl="2"/>
            <a:r>
              <a:rPr lang="zh-CN" altLang="zh-CN" dirty="0" smtClean="0"/>
              <a:t>需要</a:t>
            </a:r>
            <a:r>
              <a:rPr lang="zh-CN" altLang="zh-CN" dirty="0"/>
              <a:t>管理共享资源，调度复杂的进程操作</a:t>
            </a:r>
            <a:r>
              <a:rPr lang="zh-CN" altLang="zh-CN" dirty="0" smtClean="0"/>
              <a:t>；</a:t>
            </a:r>
            <a:endParaRPr lang="en-US" altLang="zh-CN" dirty="0" smtClean="0"/>
          </a:p>
          <a:p>
            <a:pPr lvl="2"/>
            <a:r>
              <a:rPr lang="zh-CN" altLang="zh-CN" dirty="0" smtClean="0"/>
              <a:t>复杂</a:t>
            </a:r>
            <a:r>
              <a:rPr lang="zh-CN" altLang="zh-CN" dirty="0"/>
              <a:t>的数据结构</a:t>
            </a:r>
            <a:r>
              <a:rPr lang="zh-CN" altLang="zh-CN" dirty="0" smtClean="0"/>
              <a:t>；</a:t>
            </a:r>
            <a:endParaRPr lang="en-US" altLang="zh-CN" dirty="0" smtClean="0"/>
          </a:p>
          <a:p>
            <a:pPr lvl="2"/>
            <a:r>
              <a:rPr lang="zh-CN" altLang="zh-CN" dirty="0" smtClean="0"/>
              <a:t>多种</a:t>
            </a:r>
            <a:r>
              <a:rPr lang="zh-CN" altLang="zh-CN" dirty="0"/>
              <a:t>外部接口等</a:t>
            </a:r>
            <a:r>
              <a:rPr lang="zh-CN" altLang="zh-CN" dirty="0" smtClean="0"/>
              <a:t>。</a:t>
            </a:r>
            <a:endParaRPr lang="en-US" altLang="zh-CN" dirty="0"/>
          </a:p>
        </p:txBody>
      </p:sp>
    </p:spTree>
    <p:extLst>
      <p:ext uri="{BB962C8B-B14F-4D97-AF65-F5344CB8AC3E}">
        <p14:creationId xmlns:p14="http://schemas.microsoft.com/office/powerpoint/2010/main" val="322282558"/>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5287" y="964392"/>
            <a:ext cx="12014576" cy="4897955"/>
          </a:xfrm>
          <a:prstGeom prst="rect">
            <a:avLst/>
          </a:prstGeom>
        </p:spPr>
      </p:pic>
      <p:sp>
        <p:nvSpPr>
          <p:cNvPr id="2" name="标题 1"/>
          <p:cNvSpPr>
            <a:spLocks noGrp="1"/>
          </p:cNvSpPr>
          <p:nvPr>
            <p:ph type="title"/>
          </p:nvPr>
        </p:nvSpPr>
        <p:spPr/>
        <p:txBody>
          <a:bodyPr/>
          <a:lstStyle/>
          <a:p>
            <a:r>
              <a:rPr lang="en-US" altLang="zh-CN" smtClean="0"/>
              <a:t>1.1.1  </a:t>
            </a:r>
            <a:r>
              <a:rPr lang="zh-CN" altLang="en-US" smtClean="0"/>
              <a:t>早期的计算工具</a:t>
            </a:r>
            <a:endParaRPr lang="zh-CN" altLang="en-US"/>
          </a:p>
        </p:txBody>
      </p:sp>
      <p:sp>
        <p:nvSpPr>
          <p:cNvPr id="3" name="内容占位符 2"/>
          <p:cNvSpPr>
            <a:spLocks noGrp="1"/>
          </p:cNvSpPr>
          <p:nvPr>
            <p:ph idx="1"/>
          </p:nvPr>
        </p:nvSpPr>
        <p:spPr/>
        <p:txBody>
          <a:bodyPr>
            <a:normAutofit/>
          </a:bodyPr>
          <a:lstStyle/>
          <a:p>
            <a:pPr lvl="1"/>
            <a:r>
              <a:rPr lang="zh-CN" altLang="en-US" smtClean="0"/>
              <a:t>中国商朝            十进制数</a:t>
            </a:r>
            <a:endParaRPr lang="en-US" altLang="zh-CN" smtClean="0"/>
          </a:p>
          <a:p>
            <a:endParaRPr lang="en-US" altLang="zh-CN" smtClean="0"/>
          </a:p>
          <a:p>
            <a:endParaRPr lang="en-US" altLang="zh-CN" b="1"/>
          </a:p>
          <a:p>
            <a:endParaRPr lang="en-US" altLang="zh-CN" b="1" smtClean="0"/>
          </a:p>
          <a:p>
            <a:endParaRPr lang="en-US" altLang="zh-CN" b="1"/>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cxnSp>
        <p:nvCxnSpPr>
          <p:cNvPr id="6" name="直接箭头连接符 5"/>
          <p:cNvCxnSpPr/>
          <p:nvPr/>
        </p:nvCxnSpPr>
        <p:spPr>
          <a:xfrm>
            <a:off x="2254860" y="857813"/>
            <a:ext cx="774700" cy="127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6129627"/>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1.3.2  </a:t>
            </a:r>
            <a:r>
              <a:rPr lang="zh-CN" altLang="en-US" dirty="0" smtClean="0"/>
              <a:t>软件特征与类型</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sz="2400" dirty="0" smtClean="0">
                <a:latin typeface="微软雅黑" panose="020B0503020204020204" pitchFamily="34" charset="-122"/>
              </a:rPr>
              <a:t>【</a:t>
            </a:r>
            <a:r>
              <a:rPr lang="zh-CN" altLang="en-US" sz="2400" dirty="0" smtClean="0">
                <a:latin typeface="微软雅黑" panose="020B0503020204020204" pitchFamily="34" charset="-122"/>
              </a:rPr>
              <a:t>例</a:t>
            </a:r>
            <a:r>
              <a:rPr lang="en-US" altLang="zh-CN" sz="2400" dirty="0" smtClean="0">
                <a:latin typeface="微软雅黑" panose="020B0503020204020204" pitchFamily="34" charset="-122"/>
              </a:rPr>
              <a:t>】</a:t>
            </a:r>
            <a:r>
              <a:rPr lang="zh-CN" altLang="en-US" sz="2400" dirty="0" smtClean="0">
                <a:latin typeface="微软雅黑" panose="020B0503020204020204" pitchFamily="34" charset="-122"/>
              </a:rPr>
              <a:t>系统软件</a:t>
            </a:r>
            <a:endParaRPr lang="en-US" altLang="zh-CN" sz="2400" dirty="0">
              <a:latin typeface="微软雅黑" panose="020B0503020204020204" pitchFamily="34" charset="-122"/>
            </a:endParaRPr>
          </a:p>
        </p:txBody>
      </p:sp>
      <p:grpSp>
        <p:nvGrpSpPr>
          <p:cNvPr id="8" name="组合 7"/>
          <p:cNvGrpSpPr/>
          <p:nvPr/>
        </p:nvGrpSpPr>
        <p:grpSpPr>
          <a:xfrm>
            <a:off x="173202" y="1105785"/>
            <a:ext cx="11727803" cy="4593265"/>
            <a:chOff x="173202" y="1105785"/>
            <a:chExt cx="11727803" cy="4593265"/>
          </a:xfrm>
        </p:grpSpPr>
        <p:pic>
          <p:nvPicPr>
            <p:cNvPr id="4" name="图片 3"/>
            <p:cNvPicPr>
              <a:picLocks noChangeAspect="1"/>
            </p:cNvPicPr>
            <p:nvPr/>
          </p:nvPicPr>
          <p:blipFill>
            <a:blip r:embed="rId3"/>
            <a:stretch>
              <a:fillRect/>
            </a:stretch>
          </p:blipFill>
          <p:spPr>
            <a:xfrm>
              <a:off x="613520" y="1105785"/>
              <a:ext cx="11287485" cy="4593265"/>
            </a:xfrm>
            <a:prstGeom prst="rect">
              <a:avLst/>
            </a:prstGeom>
          </p:spPr>
        </p:pic>
        <p:sp>
          <p:nvSpPr>
            <p:cNvPr id="5" name="矩形 4"/>
            <p:cNvSpPr/>
            <p:nvPr/>
          </p:nvSpPr>
          <p:spPr>
            <a:xfrm>
              <a:off x="176756" y="1149716"/>
              <a:ext cx="441146" cy="1323439"/>
            </a:xfrm>
            <a:prstGeom prst="rect">
              <a:avLst/>
            </a:prstGeom>
          </p:spPr>
          <p:txBody>
            <a:bodyPr wrap="none">
              <a:spAutoFit/>
            </a:bodyPr>
            <a:lstStyle/>
            <a:p>
              <a:r>
                <a:rPr lang="zh-CN" altLang="en-US" sz="2000" dirty="0" smtClean="0">
                  <a:latin typeface="微软雅黑" panose="020B0503020204020204" pitchFamily="34" charset="-122"/>
                  <a:ea typeface="微软雅黑" panose="020B0503020204020204" pitchFamily="34" charset="-122"/>
                </a:rPr>
                <a:t>操</a:t>
              </a:r>
              <a:endParaRPr lang="en-US" altLang="zh-CN" sz="2000" dirty="0" smtClean="0">
                <a:latin typeface="微软雅黑" panose="020B0503020204020204" pitchFamily="34" charset="-122"/>
                <a:ea typeface="微软雅黑" panose="020B0503020204020204" pitchFamily="34" charset="-122"/>
              </a:endParaRPr>
            </a:p>
            <a:p>
              <a:r>
                <a:rPr lang="zh-CN" altLang="en-US" sz="2000" dirty="0" smtClean="0">
                  <a:latin typeface="微软雅黑" panose="020B0503020204020204" pitchFamily="34" charset="-122"/>
                  <a:ea typeface="微软雅黑" panose="020B0503020204020204" pitchFamily="34" charset="-122"/>
                </a:rPr>
                <a:t>作</a:t>
              </a:r>
              <a:endParaRPr lang="en-US" altLang="zh-CN" sz="2000" dirty="0" smtClean="0">
                <a:latin typeface="微软雅黑" panose="020B0503020204020204" pitchFamily="34" charset="-122"/>
                <a:ea typeface="微软雅黑" panose="020B0503020204020204" pitchFamily="34" charset="-122"/>
              </a:endParaRPr>
            </a:p>
            <a:p>
              <a:r>
                <a:rPr lang="zh-CN" altLang="en-US" sz="2000" dirty="0" smtClean="0">
                  <a:latin typeface="微软雅黑" panose="020B0503020204020204" pitchFamily="34" charset="-122"/>
                  <a:ea typeface="微软雅黑" panose="020B0503020204020204" pitchFamily="34" charset="-122"/>
                </a:rPr>
                <a:t>系</a:t>
              </a:r>
              <a:endParaRPr lang="en-US" altLang="zh-CN" sz="2000" dirty="0" smtClean="0">
                <a:latin typeface="微软雅黑" panose="020B0503020204020204" pitchFamily="34" charset="-122"/>
                <a:ea typeface="微软雅黑" panose="020B0503020204020204" pitchFamily="34" charset="-122"/>
              </a:endParaRPr>
            </a:p>
            <a:p>
              <a:r>
                <a:rPr lang="zh-CN" altLang="en-US" sz="2000" dirty="0" smtClean="0">
                  <a:latin typeface="微软雅黑" panose="020B0503020204020204" pitchFamily="34" charset="-122"/>
                  <a:ea typeface="微软雅黑" panose="020B0503020204020204" pitchFamily="34" charset="-122"/>
                </a:rPr>
                <a:t>统</a:t>
              </a:r>
              <a:endParaRPr lang="zh-CN" altLang="en-US" sz="2000" dirty="0">
                <a:latin typeface="微软雅黑" panose="020B0503020204020204" pitchFamily="34" charset="-122"/>
                <a:ea typeface="微软雅黑" panose="020B0503020204020204" pitchFamily="34" charset="-122"/>
              </a:endParaRPr>
            </a:p>
          </p:txBody>
        </p:sp>
        <p:sp>
          <p:nvSpPr>
            <p:cNvPr id="6" name="矩形 5"/>
            <p:cNvSpPr/>
            <p:nvPr/>
          </p:nvSpPr>
          <p:spPr>
            <a:xfrm>
              <a:off x="180294" y="2801307"/>
              <a:ext cx="441146" cy="1323439"/>
            </a:xfrm>
            <a:prstGeom prst="rect">
              <a:avLst/>
            </a:prstGeom>
          </p:spPr>
          <p:txBody>
            <a:bodyPr wrap="none">
              <a:spAutoFit/>
            </a:bodyPr>
            <a:lstStyle/>
            <a:p>
              <a:r>
                <a:rPr lang="zh-CN" altLang="en-US" sz="2000" dirty="0" smtClean="0">
                  <a:latin typeface="微软雅黑" panose="020B0503020204020204" pitchFamily="34" charset="-122"/>
                  <a:ea typeface="微软雅黑" panose="020B0503020204020204" pitchFamily="34" charset="-122"/>
                </a:rPr>
                <a:t>系</a:t>
              </a:r>
              <a:endParaRPr lang="en-US" altLang="zh-CN" sz="2000" dirty="0" smtClean="0">
                <a:latin typeface="微软雅黑" panose="020B0503020204020204" pitchFamily="34" charset="-122"/>
                <a:ea typeface="微软雅黑" panose="020B0503020204020204" pitchFamily="34" charset="-122"/>
              </a:endParaRPr>
            </a:p>
            <a:p>
              <a:r>
                <a:rPr lang="zh-CN" altLang="en-US" sz="2000" dirty="0" smtClean="0">
                  <a:latin typeface="微软雅黑" panose="020B0503020204020204" pitchFamily="34" charset="-122"/>
                  <a:ea typeface="微软雅黑" panose="020B0503020204020204" pitchFamily="34" charset="-122"/>
                </a:rPr>
                <a:t>统</a:t>
              </a:r>
              <a:endParaRPr lang="en-US" altLang="zh-CN" sz="2000" dirty="0" smtClean="0">
                <a:latin typeface="微软雅黑" panose="020B0503020204020204" pitchFamily="34" charset="-122"/>
                <a:ea typeface="微软雅黑" panose="020B0503020204020204" pitchFamily="34" charset="-122"/>
              </a:endParaRPr>
            </a:p>
            <a:p>
              <a:r>
                <a:rPr lang="zh-CN" altLang="en-US" sz="2000" dirty="0" smtClean="0">
                  <a:latin typeface="微软雅黑" panose="020B0503020204020204" pitchFamily="34" charset="-122"/>
                  <a:ea typeface="微软雅黑" panose="020B0503020204020204" pitchFamily="34" charset="-122"/>
                </a:rPr>
                <a:t>服</a:t>
              </a:r>
              <a:endParaRPr lang="en-US" altLang="zh-CN" sz="2000" dirty="0" smtClean="0">
                <a:latin typeface="微软雅黑" panose="020B0503020204020204" pitchFamily="34" charset="-122"/>
                <a:ea typeface="微软雅黑" panose="020B0503020204020204" pitchFamily="34" charset="-122"/>
              </a:endParaRPr>
            </a:p>
            <a:p>
              <a:r>
                <a:rPr lang="zh-CN" altLang="en-US" sz="2000" dirty="0" smtClean="0">
                  <a:latin typeface="微软雅黑" panose="020B0503020204020204" pitchFamily="34" charset="-122"/>
                  <a:ea typeface="微软雅黑" panose="020B0503020204020204" pitchFamily="34" charset="-122"/>
                </a:rPr>
                <a:t>务</a:t>
              </a:r>
              <a:endParaRPr lang="zh-CN" altLang="en-US" sz="2000" dirty="0">
                <a:latin typeface="微软雅黑" panose="020B0503020204020204" pitchFamily="34" charset="-122"/>
                <a:ea typeface="微软雅黑" panose="020B0503020204020204" pitchFamily="34" charset="-122"/>
              </a:endParaRPr>
            </a:p>
          </p:txBody>
        </p:sp>
        <p:sp>
          <p:nvSpPr>
            <p:cNvPr id="7" name="矩形 6"/>
            <p:cNvSpPr/>
            <p:nvPr/>
          </p:nvSpPr>
          <p:spPr>
            <a:xfrm>
              <a:off x="173202" y="4314679"/>
              <a:ext cx="441146" cy="1323439"/>
            </a:xfrm>
            <a:prstGeom prst="rect">
              <a:avLst/>
            </a:prstGeom>
          </p:spPr>
          <p:txBody>
            <a:bodyPr wrap="none">
              <a:spAutoFit/>
            </a:bodyPr>
            <a:lstStyle/>
            <a:p>
              <a:r>
                <a:rPr lang="zh-CN" altLang="en-US" sz="2000" dirty="0" smtClean="0">
                  <a:latin typeface="微软雅黑" panose="020B0503020204020204" pitchFamily="34" charset="-122"/>
                  <a:ea typeface="微软雅黑" panose="020B0503020204020204" pitchFamily="34" charset="-122"/>
                </a:rPr>
                <a:t>开</a:t>
              </a:r>
              <a:endParaRPr lang="en-US" altLang="zh-CN" sz="2000" dirty="0" smtClean="0">
                <a:latin typeface="微软雅黑" panose="020B0503020204020204" pitchFamily="34" charset="-122"/>
                <a:ea typeface="微软雅黑" panose="020B0503020204020204" pitchFamily="34" charset="-122"/>
              </a:endParaRPr>
            </a:p>
            <a:p>
              <a:r>
                <a:rPr lang="zh-CN" altLang="en-US" sz="2000" dirty="0" smtClean="0">
                  <a:latin typeface="微软雅黑" panose="020B0503020204020204" pitchFamily="34" charset="-122"/>
                  <a:ea typeface="微软雅黑" panose="020B0503020204020204" pitchFamily="34" charset="-122"/>
                </a:rPr>
                <a:t>发</a:t>
              </a:r>
              <a:endParaRPr lang="en-US" altLang="zh-CN" sz="2000" dirty="0" smtClean="0">
                <a:latin typeface="微软雅黑" panose="020B0503020204020204" pitchFamily="34" charset="-122"/>
                <a:ea typeface="微软雅黑" panose="020B0503020204020204" pitchFamily="34" charset="-122"/>
              </a:endParaRPr>
            </a:p>
            <a:p>
              <a:r>
                <a:rPr lang="zh-CN" altLang="en-US" sz="2000" dirty="0" smtClean="0">
                  <a:latin typeface="微软雅黑" panose="020B0503020204020204" pitchFamily="34" charset="-122"/>
                  <a:ea typeface="微软雅黑" panose="020B0503020204020204" pitchFamily="34" charset="-122"/>
                </a:rPr>
                <a:t>平</a:t>
              </a:r>
              <a:endParaRPr lang="en-US" altLang="zh-CN" sz="2000" dirty="0" smtClean="0">
                <a:latin typeface="微软雅黑" panose="020B0503020204020204" pitchFamily="34" charset="-122"/>
                <a:ea typeface="微软雅黑" panose="020B0503020204020204" pitchFamily="34" charset="-122"/>
              </a:endParaRPr>
            </a:p>
            <a:p>
              <a:r>
                <a:rPr lang="zh-CN" altLang="en-US" sz="2000" dirty="0" smtClean="0">
                  <a:latin typeface="微软雅黑" panose="020B0503020204020204" pitchFamily="34" charset="-122"/>
                  <a:ea typeface="微软雅黑" panose="020B0503020204020204" pitchFamily="34" charset="-122"/>
                </a:rPr>
                <a:t>台</a:t>
              </a:r>
              <a:endParaRPr lang="zh-CN" altLang="en-US" sz="20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029848080"/>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1.3.2  </a:t>
            </a:r>
            <a:r>
              <a:rPr lang="zh-CN" altLang="en-US" dirty="0" smtClean="0"/>
              <a:t>软件特征与类型</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zh-CN" sz="2400" dirty="0" smtClean="0"/>
              <a:t>（</a:t>
            </a:r>
            <a:r>
              <a:rPr lang="en-US" altLang="zh-CN" sz="2400" dirty="0"/>
              <a:t>2</a:t>
            </a:r>
            <a:r>
              <a:rPr lang="zh-CN" altLang="zh-CN" sz="2400" dirty="0"/>
              <a:t>）专业应用软件</a:t>
            </a:r>
          </a:p>
          <a:p>
            <a:r>
              <a:rPr lang="zh-CN" altLang="zh-CN" sz="2400" dirty="0" smtClean="0"/>
              <a:t>解决</a:t>
            </a:r>
            <a:r>
              <a:rPr lang="zh-CN" altLang="zh-CN" sz="2400" dirty="0"/>
              <a:t>特定业务的独立</a:t>
            </a:r>
            <a:r>
              <a:rPr lang="zh-CN" altLang="zh-CN" sz="2400" dirty="0" smtClean="0"/>
              <a:t>程序。</a:t>
            </a:r>
            <a:endParaRPr lang="en-US" altLang="zh-CN" sz="2400" dirty="0" smtClean="0"/>
          </a:p>
          <a:p>
            <a:pPr lvl="2"/>
            <a:r>
              <a:rPr lang="zh-CN" altLang="zh-CN" dirty="0" smtClean="0"/>
              <a:t>如</a:t>
            </a:r>
            <a:r>
              <a:rPr lang="zh-CN" altLang="en-US" dirty="0" smtClean="0"/>
              <a:t>，</a:t>
            </a:r>
            <a:r>
              <a:rPr lang="zh-CN" altLang="zh-CN" dirty="0" smtClean="0"/>
              <a:t>教学</a:t>
            </a:r>
            <a:r>
              <a:rPr lang="zh-CN" altLang="zh-CN" dirty="0"/>
              <a:t>管理信息系统、财务管理系统</a:t>
            </a:r>
            <a:r>
              <a:rPr lang="zh-CN" altLang="zh-CN" dirty="0" smtClean="0"/>
              <a:t>等。</a:t>
            </a:r>
            <a:endParaRPr lang="en-US" altLang="zh-CN" dirty="0"/>
          </a:p>
        </p:txBody>
      </p:sp>
      <p:pic>
        <p:nvPicPr>
          <p:cNvPr id="4" name="图片 3"/>
          <p:cNvPicPr>
            <a:picLocks noChangeAspect="1"/>
          </p:cNvPicPr>
          <p:nvPr/>
        </p:nvPicPr>
        <p:blipFill>
          <a:blip r:embed="rId3"/>
          <a:stretch>
            <a:fillRect/>
          </a:stretch>
        </p:blipFill>
        <p:spPr>
          <a:xfrm>
            <a:off x="0" y="1926708"/>
            <a:ext cx="4552950" cy="3219450"/>
          </a:xfrm>
          <a:prstGeom prst="rect">
            <a:avLst/>
          </a:prstGeom>
        </p:spPr>
      </p:pic>
      <p:pic>
        <p:nvPicPr>
          <p:cNvPr id="5" name="图片 4"/>
          <p:cNvPicPr>
            <a:picLocks noChangeAspect="1"/>
          </p:cNvPicPr>
          <p:nvPr/>
        </p:nvPicPr>
        <p:blipFill>
          <a:blip r:embed="rId4"/>
          <a:stretch>
            <a:fillRect/>
          </a:stretch>
        </p:blipFill>
        <p:spPr>
          <a:xfrm>
            <a:off x="6096000" y="1926708"/>
            <a:ext cx="6096000" cy="4572000"/>
          </a:xfrm>
          <a:prstGeom prst="rect">
            <a:avLst/>
          </a:prstGeom>
        </p:spPr>
      </p:pic>
      <p:pic>
        <p:nvPicPr>
          <p:cNvPr id="5122" name="Picture 2" descr="http://www.qykh2009.com/upload/editor/1421302754777.jp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903228" y="3495674"/>
            <a:ext cx="4381500" cy="3362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4399312"/>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1.3.2  </a:t>
            </a:r>
            <a:r>
              <a:rPr lang="zh-CN" altLang="en-US" dirty="0" smtClean="0"/>
              <a:t>软件特征与类型</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zh-CN" sz="2400" dirty="0" smtClean="0"/>
              <a:t>（</a:t>
            </a:r>
            <a:r>
              <a:rPr lang="en-US" altLang="zh-CN" sz="2400" dirty="0"/>
              <a:t>3</a:t>
            </a:r>
            <a:r>
              <a:rPr lang="zh-CN" altLang="zh-CN" sz="2400" dirty="0"/>
              <a:t>）通用商业软件</a:t>
            </a:r>
          </a:p>
          <a:p>
            <a:r>
              <a:rPr lang="zh-CN" altLang="zh-CN" sz="2400" dirty="0" smtClean="0"/>
              <a:t>为</a:t>
            </a:r>
            <a:r>
              <a:rPr lang="zh-CN" altLang="zh-CN" sz="2400" dirty="0"/>
              <a:t>不同用户提供特定功能</a:t>
            </a:r>
            <a:r>
              <a:rPr lang="zh-CN" altLang="zh-CN" sz="2400" dirty="0" smtClean="0"/>
              <a:t>，关注</a:t>
            </a:r>
            <a:r>
              <a:rPr lang="zh-CN" altLang="zh-CN" sz="2400" dirty="0"/>
              <a:t>特定功能的专业</a:t>
            </a:r>
            <a:r>
              <a:rPr lang="zh-CN" altLang="zh-CN" sz="2400" dirty="0" smtClean="0"/>
              <a:t>市场</a:t>
            </a:r>
            <a:r>
              <a:rPr lang="zh-CN" altLang="en-US" sz="2400" dirty="0" smtClean="0"/>
              <a:t>。</a:t>
            </a:r>
            <a:endParaRPr lang="en-US" altLang="zh-CN" sz="2400" dirty="0" smtClean="0"/>
          </a:p>
          <a:p>
            <a:pPr lvl="2"/>
            <a:r>
              <a:rPr lang="zh-CN" altLang="zh-CN" dirty="0" smtClean="0"/>
              <a:t>如</a:t>
            </a:r>
            <a:r>
              <a:rPr lang="zh-CN" altLang="zh-CN" dirty="0"/>
              <a:t>文字处理</a:t>
            </a:r>
            <a:r>
              <a:rPr lang="zh-CN" altLang="zh-CN" dirty="0" smtClean="0"/>
              <a:t>等</a:t>
            </a:r>
            <a:r>
              <a:rPr lang="zh-CN" altLang="en-US" dirty="0" smtClean="0"/>
              <a:t>、</a:t>
            </a:r>
            <a:r>
              <a:rPr lang="zh-CN" altLang="zh-CN" dirty="0" smtClean="0"/>
              <a:t>游戏软件</a:t>
            </a:r>
            <a:r>
              <a:rPr lang="zh-CN" altLang="en-US" dirty="0" smtClean="0"/>
              <a:t>等。</a:t>
            </a:r>
            <a:endParaRPr lang="en-US" altLang="zh-CN" dirty="0"/>
          </a:p>
        </p:txBody>
      </p:sp>
      <p:pic>
        <p:nvPicPr>
          <p:cNvPr id="4" name="图片 3"/>
          <p:cNvPicPr>
            <a:picLocks noChangeAspect="1"/>
          </p:cNvPicPr>
          <p:nvPr/>
        </p:nvPicPr>
        <p:blipFill>
          <a:blip r:embed="rId3"/>
          <a:stretch>
            <a:fillRect/>
          </a:stretch>
        </p:blipFill>
        <p:spPr>
          <a:xfrm>
            <a:off x="1014894" y="1894856"/>
            <a:ext cx="9373115" cy="4963143"/>
          </a:xfrm>
          <a:prstGeom prst="rect">
            <a:avLst/>
          </a:prstGeom>
        </p:spPr>
      </p:pic>
    </p:spTree>
    <p:extLst>
      <p:ext uri="{BB962C8B-B14F-4D97-AF65-F5344CB8AC3E}">
        <p14:creationId xmlns:p14="http://schemas.microsoft.com/office/powerpoint/2010/main" val="1943771454"/>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1.3.2  </a:t>
            </a:r>
            <a:r>
              <a:rPr lang="zh-CN" altLang="en-US" dirty="0" smtClean="0"/>
              <a:t>软件特征与类型</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zh-CN" sz="2400" dirty="0" smtClean="0"/>
              <a:t>（</a:t>
            </a:r>
            <a:r>
              <a:rPr lang="en-US" altLang="zh-CN" sz="2400" dirty="0"/>
              <a:t>4</a:t>
            </a:r>
            <a:r>
              <a:rPr lang="zh-CN" altLang="zh-CN" sz="2400" dirty="0"/>
              <a:t>）</a:t>
            </a:r>
            <a:r>
              <a:rPr lang="en-US" altLang="zh-CN" sz="2400" dirty="0"/>
              <a:t>Web</a:t>
            </a:r>
            <a:r>
              <a:rPr lang="zh-CN" altLang="zh-CN" sz="2400" dirty="0"/>
              <a:t>应用软件</a:t>
            </a:r>
          </a:p>
          <a:p>
            <a:r>
              <a:rPr lang="en-US" altLang="zh-CN" sz="2400" dirty="0"/>
              <a:t>Web</a:t>
            </a:r>
            <a:r>
              <a:rPr lang="zh-CN" altLang="zh-CN" sz="2400" dirty="0" smtClean="0"/>
              <a:t>应用软件是以</a:t>
            </a:r>
            <a:r>
              <a:rPr lang="zh-CN" altLang="zh-CN" sz="2400" dirty="0"/>
              <a:t>互联网为中心的应用软件</a:t>
            </a:r>
            <a:r>
              <a:rPr lang="zh-CN" altLang="zh-CN" sz="2400" dirty="0" smtClean="0"/>
              <a:t>。</a:t>
            </a:r>
            <a:endParaRPr lang="en-US" altLang="zh-CN" sz="2400" dirty="0" smtClean="0"/>
          </a:p>
          <a:p>
            <a:r>
              <a:rPr lang="zh-CN" altLang="en-US" sz="2400" dirty="0" smtClean="0"/>
              <a:t>它</a:t>
            </a:r>
            <a:r>
              <a:rPr lang="zh-CN" altLang="zh-CN" sz="2400" dirty="0" smtClean="0"/>
              <a:t>为用户</a:t>
            </a:r>
            <a:r>
              <a:rPr lang="zh-CN" altLang="zh-CN" sz="2400" dirty="0"/>
              <a:t>提供独立的功能和内容，还与企业数据库和商务应用程序相结合</a:t>
            </a:r>
            <a:r>
              <a:rPr lang="zh-CN" altLang="zh-CN" sz="2400" dirty="0" smtClean="0"/>
              <a:t>。</a:t>
            </a:r>
            <a:endParaRPr lang="en-US" altLang="zh-CN" sz="2400" dirty="0">
              <a:latin typeface="微软雅黑" panose="020B0503020204020204" pitchFamily="34" charset="-122"/>
            </a:endParaRPr>
          </a:p>
        </p:txBody>
      </p:sp>
      <p:pic>
        <p:nvPicPr>
          <p:cNvPr id="6146" name="Picture 2" descr="http://i01.pic.sogou.com/6daf17a59eececd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 y="1947898"/>
            <a:ext cx="8133907" cy="4910102"/>
          </a:xfrm>
          <a:prstGeom prst="rect">
            <a:avLst/>
          </a:prstGeom>
          <a:noFill/>
          <a:ln>
            <a:solidFill>
              <a:srgbClr val="0000FF"/>
            </a:solidFill>
          </a:ln>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602280" y="1921886"/>
            <a:ext cx="4589720" cy="4936114"/>
          </a:xfrm>
          <a:prstGeom prst="rect">
            <a:avLst/>
          </a:prstGeom>
        </p:spPr>
      </p:pic>
    </p:spTree>
    <p:extLst>
      <p:ext uri="{BB962C8B-B14F-4D97-AF65-F5344CB8AC3E}">
        <p14:creationId xmlns:p14="http://schemas.microsoft.com/office/powerpoint/2010/main" val="2359988771"/>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1.3.2  </a:t>
            </a:r>
            <a:r>
              <a:rPr lang="zh-CN" altLang="en-US" dirty="0" smtClean="0"/>
              <a:t>软件特征与类型</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zh-CN" sz="2400" dirty="0" smtClean="0"/>
              <a:t>（</a:t>
            </a:r>
            <a:r>
              <a:rPr lang="en-US" altLang="zh-CN" sz="2400" dirty="0"/>
              <a:t>5</a:t>
            </a:r>
            <a:r>
              <a:rPr lang="zh-CN" altLang="zh-CN" sz="2400" dirty="0"/>
              <a:t>）工程</a:t>
            </a:r>
            <a:r>
              <a:rPr lang="en-US" altLang="zh-CN" sz="2400" dirty="0"/>
              <a:t>/</a:t>
            </a:r>
            <a:r>
              <a:rPr lang="zh-CN" altLang="zh-CN" sz="2400" dirty="0"/>
              <a:t>科学软件</a:t>
            </a:r>
          </a:p>
          <a:p>
            <a:r>
              <a:rPr lang="zh-CN" altLang="zh-CN" sz="2400" dirty="0"/>
              <a:t>这类</a:t>
            </a:r>
            <a:r>
              <a:rPr lang="zh-CN" altLang="zh-CN" sz="2400" dirty="0" smtClean="0"/>
              <a:t>软件有数值计算的</a:t>
            </a:r>
            <a:r>
              <a:rPr lang="zh-CN" altLang="zh-CN" sz="2400" dirty="0"/>
              <a:t>特征</a:t>
            </a:r>
            <a:r>
              <a:rPr lang="zh-CN" altLang="zh-CN" sz="2400" dirty="0" smtClean="0"/>
              <a:t>，涵盖</a:t>
            </a:r>
            <a:r>
              <a:rPr lang="zh-CN" altLang="zh-CN" sz="2400" dirty="0"/>
              <a:t>了广泛的应用</a:t>
            </a:r>
            <a:r>
              <a:rPr lang="zh-CN" altLang="zh-CN" sz="2400" dirty="0" smtClean="0"/>
              <a:t>领域。</a:t>
            </a:r>
            <a:endParaRPr lang="en-US" altLang="zh-CN" sz="2400" dirty="0">
              <a:latin typeface="微软雅黑" panose="020B0503020204020204" pitchFamily="34" charset="-122"/>
            </a:endParaRPr>
          </a:p>
        </p:txBody>
      </p:sp>
      <p:pic>
        <p:nvPicPr>
          <p:cNvPr id="4" name="图片 3"/>
          <p:cNvPicPr/>
          <p:nvPr/>
        </p:nvPicPr>
        <p:blipFill>
          <a:blip r:embed="rId3">
            <a:extLst>
              <a:ext uri="{28A0092B-C50C-407E-A947-70E740481C1C}">
                <a14:useLocalDpi xmlns:a14="http://schemas.microsoft.com/office/drawing/2010/main"/>
              </a:ext>
            </a:extLst>
          </a:blip>
          <a:stretch>
            <a:fillRect/>
          </a:stretch>
        </p:blipFill>
        <p:spPr>
          <a:xfrm>
            <a:off x="0" y="1467293"/>
            <a:ext cx="12192000" cy="5390707"/>
          </a:xfrm>
          <a:prstGeom prst="rect">
            <a:avLst/>
          </a:prstGeom>
        </p:spPr>
      </p:pic>
    </p:spTree>
    <p:extLst>
      <p:ext uri="{BB962C8B-B14F-4D97-AF65-F5344CB8AC3E}">
        <p14:creationId xmlns:p14="http://schemas.microsoft.com/office/powerpoint/2010/main" val="271761507"/>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1.3.2  </a:t>
            </a:r>
            <a:r>
              <a:rPr lang="zh-CN" altLang="en-US" dirty="0" smtClean="0"/>
              <a:t>软件特征与类型</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zh-CN" sz="2400" dirty="0" smtClean="0"/>
              <a:t>（</a:t>
            </a:r>
            <a:r>
              <a:rPr lang="en-US" altLang="zh-CN" sz="2400" dirty="0"/>
              <a:t>6</a:t>
            </a:r>
            <a:r>
              <a:rPr lang="zh-CN" altLang="zh-CN" sz="2400" dirty="0"/>
              <a:t>）嵌入式软件</a:t>
            </a:r>
          </a:p>
          <a:p>
            <a:r>
              <a:rPr lang="zh-CN" altLang="zh-CN" sz="2400" dirty="0" smtClean="0"/>
              <a:t>实现</a:t>
            </a:r>
            <a:r>
              <a:rPr lang="zh-CN" altLang="zh-CN" sz="2400" dirty="0"/>
              <a:t>面向</a:t>
            </a:r>
            <a:r>
              <a:rPr lang="zh-CN" altLang="zh-CN" sz="2400" dirty="0" smtClean="0"/>
              <a:t>最终</a:t>
            </a:r>
            <a:r>
              <a:rPr lang="zh-CN" altLang="en-US" sz="2400" dirty="0" smtClean="0"/>
              <a:t>用户</a:t>
            </a:r>
            <a:r>
              <a:rPr lang="zh-CN" altLang="zh-CN" sz="2400" dirty="0" smtClean="0"/>
              <a:t>功能。</a:t>
            </a:r>
            <a:endParaRPr lang="en-US" altLang="zh-CN" sz="2400" dirty="0" smtClean="0"/>
          </a:p>
          <a:p>
            <a:r>
              <a:rPr lang="zh-CN" altLang="zh-CN" sz="2400" dirty="0" smtClean="0"/>
              <a:t>执行智能</a:t>
            </a:r>
            <a:r>
              <a:rPr lang="zh-CN" altLang="zh-CN" sz="2400" dirty="0"/>
              <a:t>设备的管理和控制功能（如：微波炉控制</a:t>
            </a:r>
            <a:r>
              <a:rPr lang="zh-CN" altLang="zh-CN" sz="2400" dirty="0" smtClean="0"/>
              <a:t>）。</a:t>
            </a:r>
            <a:endParaRPr lang="en-US" altLang="zh-CN" sz="2400" dirty="0">
              <a:latin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1" y="2017529"/>
            <a:ext cx="6453963" cy="4840472"/>
          </a:xfrm>
          <a:prstGeom prst="rect">
            <a:avLst/>
          </a:prstGeom>
        </p:spPr>
      </p:pic>
      <p:pic>
        <p:nvPicPr>
          <p:cNvPr id="7170" name="Picture 2" descr="http://img3.ymgkimg.com/UploadFiles/ProAlbum/2015/11/12/c1a77f37-430f-40bd-9870-0d09103ee3e5.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453962" y="3162704"/>
            <a:ext cx="5738038" cy="3695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883442"/>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1.3.2  </a:t>
            </a:r>
            <a:r>
              <a:rPr lang="zh-CN" altLang="en-US" dirty="0" smtClean="0"/>
              <a:t>软件特征与类型</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zh-CN" sz="2400" dirty="0" smtClean="0"/>
              <a:t>（</a:t>
            </a:r>
            <a:r>
              <a:rPr lang="en-US" altLang="zh-CN" sz="2400" dirty="0"/>
              <a:t>7</a:t>
            </a:r>
            <a:r>
              <a:rPr lang="zh-CN" altLang="zh-CN" sz="2400" dirty="0"/>
              <a:t>）人工智能软件</a:t>
            </a:r>
          </a:p>
          <a:p>
            <a:r>
              <a:rPr lang="zh-CN" altLang="zh-CN" sz="2400" dirty="0"/>
              <a:t>人工智能</a:t>
            </a:r>
            <a:r>
              <a:rPr lang="zh-CN" altLang="zh-CN" sz="2400" dirty="0" smtClean="0"/>
              <a:t>软件</a:t>
            </a:r>
            <a:r>
              <a:rPr lang="zh-CN" altLang="en-US" sz="2400" dirty="0" smtClean="0"/>
              <a:t>能够</a:t>
            </a:r>
            <a:r>
              <a:rPr lang="zh-CN" altLang="zh-CN" sz="2400" dirty="0" smtClean="0"/>
              <a:t>解决</a:t>
            </a:r>
            <a:r>
              <a:rPr lang="zh-CN" altLang="zh-CN" sz="2400" dirty="0"/>
              <a:t>计算和分析无法解决的复杂问题</a:t>
            </a:r>
            <a:r>
              <a:rPr lang="zh-CN" altLang="zh-CN" sz="2400" dirty="0" smtClean="0"/>
              <a:t>。</a:t>
            </a:r>
            <a:endParaRPr lang="en-US" altLang="zh-CN" sz="2400" dirty="0" smtClean="0"/>
          </a:p>
          <a:p>
            <a:pPr lvl="2"/>
            <a:r>
              <a:rPr lang="zh-CN" altLang="en-US" dirty="0" smtClean="0"/>
              <a:t>如</a:t>
            </a:r>
            <a:r>
              <a:rPr lang="zh-CN" altLang="zh-CN" dirty="0" smtClean="0"/>
              <a:t>：</a:t>
            </a:r>
            <a:r>
              <a:rPr lang="zh-CN" altLang="zh-CN" dirty="0"/>
              <a:t>机器人、专家系统、图像识别、机器翻译、定理证明、博弈计算等。</a:t>
            </a:r>
          </a:p>
          <a:p>
            <a:endParaRPr lang="en-US" altLang="zh-CN" sz="2400" dirty="0">
              <a:latin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0" y="2083929"/>
            <a:ext cx="6560288" cy="4774071"/>
          </a:xfrm>
          <a:prstGeom prst="rect">
            <a:avLst/>
          </a:prstGeom>
        </p:spPr>
      </p:pic>
      <p:pic>
        <p:nvPicPr>
          <p:cNvPr id="8194" name="Picture 2" descr="http://n2.cmsfile.pg0.cn/group1/M00/C4/8D/Cgqg11g1jEGAa-M_AAG3IgT4jp0533.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001000" y="1962150"/>
            <a:ext cx="4191000" cy="4895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3949456"/>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06056"/>
            <a:ext cx="12192000" cy="6251944"/>
          </a:xfrm>
          <a:prstGeom prst="rect">
            <a:avLst/>
          </a:prstGeom>
        </p:spPr>
      </p:pic>
      <p:sp>
        <p:nvSpPr>
          <p:cNvPr id="2" name="标题 1"/>
          <p:cNvSpPr>
            <a:spLocks noGrp="1"/>
          </p:cNvSpPr>
          <p:nvPr>
            <p:ph type="title"/>
          </p:nvPr>
        </p:nvSpPr>
        <p:spPr/>
        <p:txBody>
          <a:bodyPr/>
          <a:lstStyle/>
          <a:p>
            <a:r>
              <a:rPr lang="en-US" altLang="zh-CN" smtClean="0"/>
              <a:t>1.3.3  </a:t>
            </a:r>
            <a:r>
              <a:rPr lang="zh-CN" altLang="en-US"/>
              <a:t>计算机主要人机界面</a:t>
            </a:r>
          </a:p>
        </p:txBody>
      </p:sp>
      <p:sp>
        <p:nvSpPr>
          <p:cNvPr id="3" name="内容占位符 2"/>
          <p:cNvSpPr>
            <a:spLocks noGrp="1"/>
          </p:cNvSpPr>
          <p:nvPr>
            <p:ph idx="1"/>
          </p:nvPr>
        </p:nvSpPr>
        <p:spPr/>
        <p:txBody>
          <a:bodyPr>
            <a:normAutofit/>
          </a:bodyPr>
          <a:lstStyle/>
          <a:p>
            <a:pPr marL="0" indent="0">
              <a:buNone/>
            </a:pPr>
            <a:r>
              <a:rPr lang="en-US" altLang="zh-CN" b="1" dirty="0" smtClean="0"/>
              <a:t>1</a:t>
            </a:r>
            <a:r>
              <a:rPr lang="zh-CN" altLang="en-US" b="1" dirty="0" smtClean="0"/>
              <a:t>、控制台</a:t>
            </a:r>
            <a:r>
              <a:rPr lang="zh-CN" altLang="zh-CN" b="1" dirty="0" smtClean="0"/>
              <a:t>人机界面</a:t>
            </a:r>
            <a:endParaRPr lang="zh-CN" altLang="zh-CN" dirty="0"/>
          </a:p>
          <a:p>
            <a:pPr lvl="1"/>
            <a:endParaRPr lang="en-US" altLang="zh-CN" sz="1000" dirty="0" smtClean="0">
              <a:solidFill>
                <a:srgbClr val="C00000"/>
              </a:solidFill>
            </a:endParaRPr>
          </a:p>
          <a:p>
            <a:pPr lvl="1"/>
            <a:r>
              <a:rPr lang="zh-CN" altLang="zh-CN" dirty="0" smtClean="0">
                <a:solidFill>
                  <a:srgbClr val="C00000"/>
                </a:solidFill>
              </a:rPr>
              <a:t>人机界面是人</a:t>
            </a:r>
            <a:r>
              <a:rPr lang="zh-CN" altLang="zh-CN" dirty="0">
                <a:solidFill>
                  <a:srgbClr val="C00000"/>
                </a:solidFill>
              </a:rPr>
              <a:t>与机器之间相互</a:t>
            </a:r>
            <a:r>
              <a:rPr lang="zh-CN" altLang="zh-CN" dirty="0" smtClean="0">
                <a:solidFill>
                  <a:srgbClr val="C00000"/>
                </a:solidFill>
              </a:rPr>
              <a:t>交流的</a:t>
            </a:r>
            <a:r>
              <a:rPr lang="zh-CN" altLang="zh-CN" dirty="0">
                <a:solidFill>
                  <a:srgbClr val="C00000"/>
                </a:solidFill>
              </a:rPr>
              <a:t>区域。</a:t>
            </a:r>
            <a:endParaRPr lang="en-US" altLang="zh-CN" dirty="0" smtClean="0">
              <a:solidFill>
                <a:srgbClr val="C00000"/>
              </a:solidFill>
            </a:endParaRPr>
          </a:p>
          <a:p>
            <a:pPr lvl="1"/>
            <a:r>
              <a:rPr lang="en-US" altLang="zh-CN" dirty="0" smtClean="0"/>
              <a:t>1950</a:t>
            </a:r>
            <a:r>
              <a:rPr lang="zh-CN" altLang="zh-CN" dirty="0"/>
              <a:t>年代</a:t>
            </a:r>
            <a:r>
              <a:rPr lang="zh-CN" altLang="zh-CN" dirty="0" smtClean="0"/>
              <a:t>，人机界面为穿孔纸带</a:t>
            </a:r>
            <a:r>
              <a:rPr lang="zh-CN" altLang="en-US" dirty="0" smtClean="0"/>
              <a:t>。</a:t>
            </a:r>
            <a:endParaRPr lang="en-US" altLang="zh-CN" dirty="0" smtClean="0"/>
          </a:p>
          <a:p>
            <a:endParaRPr lang="en-US" altLang="zh-CN" dirty="0" smtClean="0"/>
          </a:p>
          <a:p>
            <a:endParaRPr lang="zh-CN" altLang="en-US" dirty="0"/>
          </a:p>
        </p:txBody>
      </p:sp>
      <p:sp>
        <p:nvSpPr>
          <p:cNvPr id="5" name="圆角矩形 4"/>
          <p:cNvSpPr/>
          <p:nvPr/>
        </p:nvSpPr>
        <p:spPr>
          <a:xfrm>
            <a:off x="255182" y="2680949"/>
            <a:ext cx="2764464" cy="568805"/>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接线控制： 手忙脚乱 </a:t>
            </a:r>
            <a:endParaRPr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圆角矩形 7"/>
          <p:cNvSpPr/>
          <p:nvPr/>
        </p:nvSpPr>
        <p:spPr>
          <a:xfrm>
            <a:off x="9440208" y="4107599"/>
            <a:ext cx="2457637" cy="568805"/>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控制台：坐而论道  </a:t>
            </a:r>
            <a:endPar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圆角矩形 8"/>
          <p:cNvSpPr/>
          <p:nvPr/>
        </p:nvSpPr>
        <p:spPr>
          <a:xfrm>
            <a:off x="5639005" y="5386127"/>
            <a:ext cx="2679405" cy="568805"/>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zh-CN" sz="20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穿孔纸带</a:t>
            </a:r>
            <a:r>
              <a:rPr lang="zh-CN" altLang="en-US" sz="20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：武功秘籍</a:t>
            </a:r>
            <a:endPar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6385426"/>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extLst>
              <p:ext uri="{D42A27DB-BD31-4B8C-83A1-F6EECF244321}">
                <p14:modId xmlns:p14="http://schemas.microsoft.com/office/powerpoint/2010/main" val="1809752683"/>
              </p:ext>
            </p:extLst>
          </p:nvPr>
        </p:nvGraphicFramePr>
        <p:xfrm>
          <a:off x="1212111" y="862046"/>
          <a:ext cx="10143462" cy="5995954"/>
        </p:xfrm>
        <a:graphic>
          <a:graphicData uri="http://schemas.openxmlformats.org/presentationml/2006/ole">
            <mc:AlternateContent xmlns:mc="http://schemas.openxmlformats.org/markup-compatibility/2006">
              <mc:Choice xmlns:v="urn:schemas-microsoft-com:vml" Requires="v">
                <p:oleObj spid="_x0000_s2067" name="Image" r:id="rId3" imgW="14006349" imgH="8279365" progId="">
                  <p:embed/>
                </p:oleObj>
              </mc:Choice>
              <mc:Fallback>
                <p:oleObj name="Image" r:id="rId3" imgW="14006349" imgH="8279365" progId="">
                  <p:embed/>
                  <p:pic>
                    <p:nvPicPr>
                      <p:cNvPr id="0"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2111" y="862046"/>
                        <a:ext cx="10143462" cy="59959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标题 1"/>
          <p:cNvSpPr>
            <a:spLocks noGrp="1"/>
          </p:cNvSpPr>
          <p:nvPr>
            <p:ph type="title"/>
          </p:nvPr>
        </p:nvSpPr>
        <p:spPr/>
        <p:txBody>
          <a:bodyPr/>
          <a:lstStyle/>
          <a:p>
            <a:r>
              <a:rPr lang="en-US" altLang="zh-CN" smtClean="0"/>
              <a:t>1.3.3  </a:t>
            </a:r>
            <a:r>
              <a:rPr lang="zh-CN" altLang="en-US"/>
              <a:t>计算机主要人机界面</a:t>
            </a:r>
          </a:p>
        </p:txBody>
      </p:sp>
      <p:sp>
        <p:nvSpPr>
          <p:cNvPr id="3" name="内容占位符 2"/>
          <p:cNvSpPr>
            <a:spLocks noGrp="1"/>
          </p:cNvSpPr>
          <p:nvPr>
            <p:ph idx="1"/>
          </p:nvPr>
        </p:nvSpPr>
        <p:spPr/>
        <p:txBody>
          <a:bodyPr>
            <a:normAutofit/>
          </a:bodyPr>
          <a:lstStyle/>
          <a:p>
            <a:pPr marL="0" lvl="1" indent="0">
              <a:buNone/>
            </a:pPr>
            <a:r>
              <a:rPr lang="en-US" altLang="zh-CN" dirty="0" smtClean="0"/>
              <a:t>【</a:t>
            </a:r>
            <a:r>
              <a:rPr lang="zh-CN" altLang="en-US" dirty="0" smtClean="0"/>
              <a:t>例</a:t>
            </a:r>
            <a:r>
              <a:rPr lang="en-US" altLang="zh-CN" dirty="0" smtClean="0"/>
              <a:t>】</a:t>
            </a:r>
            <a:r>
              <a:rPr lang="zh-CN" altLang="en-US" dirty="0" smtClean="0"/>
              <a:t>早期</a:t>
            </a:r>
            <a:r>
              <a:rPr lang="zh-CN" altLang="en-US" dirty="0"/>
              <a:t>人机界面</a:t>
            </a:r>
          </a:p>
        </p:txBody>
      </p:sp>
    </p:spTree>
    <p:extLst>
      <p:ext uri="{BB962C8B-B14F-4D97-AF65-F5344CB8AC3E}">
        <p14:creationId xmlns:p14="http://schemas.microsoft.com/office/powerpoint/2010/main" val="1706399818"/>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1.3.3  </a:t>
            </a:r>
            <a:r>
              <a:rPr lang="zh-CN" altLang="en-US"/>
              <a:t>计算机主要人机界面</a:t>
            </a:r>
          </a:p>
        </p:txBody>
      </p:sp>
      <p:sp>
        <p:nvSpPr>
          <p:cNvPr id="3" name="内容占位符 2"/>
          <p:cNvSpPr>
            <a:spLocks noGrp="1"/>
          </p:cNvSpPr>
          <p:nvPr>
            <p:ph idx="1"/>
          </p:nvPr>
        </p:nvSpPr>
        <p:spPr/>
        <p:txBody>
          <a:bodyPr>
            <a:normAutofit/>
          </a:bodyPr>
          <a:lstStyle/>
          <a:p>
            <a:pPr marL="0" indent="0">
              <a:buNone/>
            </a:pPr>
            <a:r>
              <a:rPr lang="en-US" altLang="zh-CN" b="1" dirty="0" smtClean="0"/>
              <a:t>2</a:t>
            </a:r>
            <a:r>
              <a:rPr lang="zh-CN" altLang="en-US" b="1" dirty="0" smtClean="0"/>
              <a:t>、</a:t>
            </a:r>
            <a:r>
              <a:rPr lang="zh-CN" altLang="zh-CN" b="1" dirty="0" smtClean="0"/>
              <a:t>命令行</a:t>
            </a:r>
            <a:r>
              <a:rPr lang="zh-CN" altLang="zh-CN" b="1" dirty="0"/>
              <a:t>人机界面</a:t>
            </a:r>
            <a:endParaRPr lang="zh-CN" altLang="zh-CN" dirty="0"/>
          </a:p>
          <a:p>
            <a:pPr lvl="1"/>
            <a:endParaRPr lang="en-US" altLang="zh-CN" sz="800" dirty="0" smtClean="0"/>
          </a:p>
          <a:p>
            <a:pPr lvl="1"/>
            <a:r>
              <a:rPr lang="en-US" altLang="zh-CN" dirty="0" smtClean="0"/>
              <a:t>1960</a:t>
            </a:r>
            <a:r>
              <a:rPr lang="zh-CN" altLang="zh-CN" dirty="0"/>
              <a:t>年代</a:t>
            </a:r>
            <a:r>
              <a:rPr lang="zh-CN" altLang="zh-CN" dirty="0" smtClean="0"/>
              <a:t>，采用键盘</a:t>
            </a:r>
            <a:r>
              <a:rPr lang="zh-CN" altLang="en-US" dirty="0" smtClean="0"/>
              <a:t>、</a:t>
            </a:r>
            <a:r>
              <a:rPr lang="zh-CN" altLang="zh-CN" dirty="0" smtClean="0"/>
              <a:t>显示器为数据输出设备。</a:t>
            </a:r>
            <a:endParaRPr lang="en-US" altLang="zh-CN" dirty="0" smtClean="0"/>
          </a:p>
          <a:p>
            <a:pPr lvl="1"/>
            <a:r>
              <a:rPr lang="en-US" altLang="zh-CN" dirty="0" smtClean="0"/>
              <a:t>1970</a:t>
            </a:r>
            <a:r>
              <a:rPr lang="zh-CN" altLang="zh-CN" dirty="0"/>
              <a:t>年代</a:t>
            </a:r>
            <a:r>
              <a:rPr lang="zh-CN" altLang="zh-CN" dirty="0" smtClean="0"/>
              <a:t>，命令行人</a:t>
            </a:r>
            <a:r>
              <a:rPr lang="zh-CN" altLang="zh-CN" dirty="0"/>
              <a:t>机操作</a:t>
            </a:r>
            <a:r>
              <a:rPr lang="zh-CN" altLang="zh-CN" dirty="0" smtClean="0"/>
              <a:t>界面</a:t>
            </a:r>
            <a:r>
              <a:rPr lang="zh-CN" altLang="en-US" dirty="0" smtClean="0"/>
              <a:t>，</a:t>
            </a:r>
            <a:r>
              <a:rPr lang="zh-CN" altLang="zh-CN" dirty="0" smtClean="0"/>
              <a:t>不</a:t>
            </a:r>
            <a:r>
              <a:rPr lang="zh-CN" altLang="zh-CN" dirty="0"/>
              <a:t>支持鼠标操作</a:t>
            </a:r>
            <a:r>
              <a:rPr lang="zh-CN" altLang="zh-CN" dirty="0" smtClean="0"/>
              <a:t>。</a:t>
            </a:r>
            <a:endParaRPr lang="zh-CN" altLang="zh-CN" dirty="0"/>
          </a:p>
        </p:txBody>
      </p:sp>
      <p:sp>
        <p:nvSpPr>
          <p:cNvPr id="5" name="圆角矩形 4"/>
          <p:cNvSpPr/>
          <p:nvPr/>
        </p:nvSpPr>
        <p:spPr>
          <a:xfrm>
            <a:off x="2413579" y="6034536"/>
            <a:ext cx="2310369" cy="568805"/>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arn-CL" altLang="zh-CN"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Windows</a:t>
            </a:r>
            <a:r>
              <a:rPr lang="zh-CN" altLang="en-US" sz="20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命令行</a:t>
            </a:r>
            <a:endPar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圆角矩形 9"/>
          <p:cNvSpPr/>
          <p:nvPr/>
        </p:nvSpPr>
        <p:spPr>
          <a:xfrm>
            <a:off x="7437240" y="6062282"/>
            <a:ext cx="1813110" cy="568805"/>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Linux</a:t>
            </a:r>
            <a:r>
              <a:rPr lang="zh-CN" altLang="en-US" sz="20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命令行</a:t>
            </a:r>
            <a:endPar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8837" y="2021410"/>
            <a:ext cx="11033421" cy="3940951"/>
          </a:xfrm>
          <a:prstGeom prst="rect">
            <a:avLst/>
          </a:prstGeom>
        </p:spPr>
      </p:pic>
    </p:spTree>
    <p:extLst>
      <p:ext uri="{BB962C8B-B14F-4D97-AF65-F5344CB8AC3E}">
        <p14:creationId xmlns:p14="http://schemas.microsoft.com/office/powerpoint/2010/main" val="3137019998"/>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8408</TotalTime>
  <Pages>0</Pages>
  <Words>8332</Words>
  <Characters>0</Characters>
  <Application>Microsoft Office PowerPoint</Application>
  <DocSecurity>0</DocSecurity>
  <PresentationFormat>自定义</PresentationFormat>
  <Lines>0</Lines>
  <Paragraphs>1147</Paragraphs>
  <Slides>163</Slides>
  <Notes>11</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163</vt:i4>
      </vt:variant>
    </vt:vector>
  </HeadingPairs>
  <TitlesOfParts>
    <vt:vector size="165" baseType="lpstr">
      <vt:lpstr>自定义设计方案</vt:lpstr>
      <vt:lpstr>Image</vt:lpstr>
      <vt:lpstr>欢迎大家选修</vt:lpstr>
      <vt:lpstr>PowerPoint 演示文稿</vt:lpstr>
      <vt:lpstr>《计算机导论——计算思维和应用技术》第2版</vt:lpstr>
      <vt:lpstr>1.1.1  早期的计算工具</vt:lpstr>
      <vt:lpstr>1.1.1  早期的计算工具</vt:lpstr>
      <vt:lpstr>1.1.1  早期的计算工具</vt:lpstr>
      <vt:lpstr>1.1.1  早期的计算工具</vt:lpstr>
      <vt:lpstr>1.1.1  早期的计算工具</vt:lpstr>
      <vt:lpstr>1.1.1  早期的计算工具</vt:lpstr>
      <vt:lpstr>1.1.1  早期的计算工具</vt:lpstr>
      <vt:lpstr>1.1.1  早期的计算工具</vt:lpstr>
      <vt:lpstr>1.1.1  早期的计算工具</vt:lpstr>
      <vt:lpstr>1.1.1  早期的计算工具</vt:lpstr>
      <vt:lpstr>1.1.1  早期的计算工具</vt:lpstr>
      <vt:lpstr>1.1.1  早期的计算工具</vt:lpstr>
      <vt:lpstr>1.1.1  早期的计算工具</vt:lpstr>
      <vt:lpstr>1.1.1  早期的计算工具</vt:lpstr>
      <vt:lpstr>1.1.2  中世纪的计算机</vt:lpstr>
      <vt:lpstr>1.1.2  中世纪的计算机</vt:lpstr>
      <vt:lpstr>1.1.2  中世纪的计算机</vt:lpstr>
      <vt:lpstr>1.1.2  中世纪的计算机</vt:lpstr>
      <vt:lpstr>1.1.2  中世纪的计算机</vt:lpstr>
      <vt:lpstr>1.1.2  中世纪的计算机</vt:lpstr>
      <vt:lpstr>1.1.2  中世纪的计算机</vt:lpstr>
      <vt:lpstr>1.1.3  现代计算机发展</vt:lpstr>
      <vt:lpstr>1.1.3  现代计算机发展</vt:lpstr>
      <vt:lpstr>1.1.3  现代计算机发展</vt:lpstr>
      <vt:lpstr>1.1.3  现代计算机发展</vt:lpstr>
      <vt:lpstr>1.1.3  现代计算机发展</vt:lpstr>
      <vt:lpstr>1.1.3  现代计算机发展</vt:lpstr>
      <vt:lpstr>1.1.3  现代计算机发展</vt:lpstr>
      <vt:lpstr>1.1.3  现代计算机发展</vt:lpstr>
      <vt:lpstr>1.1.3  现代计算机发展</vt:lpstr>
      <vt:lpstr>1.1.4  微型计算机发展</vt:lpstr>
      <vt:lpstr>1.1.4  微型计算机发展</vt:lpstr>
      <vt:lpstr>1.1.4  微型计算机发展</vt:lpstr>
      <vt:lpstr>1.1.4  微型计算机发展</vt:lpstr>
      <vt:lpstr>1.1.4  微型计算机发展</vt:lpstr>
      <vt:lpstr>1.1.4  微型计算机发展</vt:lpstr>
      <vt:lpstr>1.1.4  微型计算机发展</vt:lpstr>
      <vt:lpstr>1.1.4  微型计算机发展</vt:lpstr>
      <vt:lpstr>1.1.4  微型计算机发展</vt:lpstr>
      <vt:lpstr>1.1.4  微型计算机发展</vt:lpstr>
      <vt:lpstr>1.1.4  微型计算机发展</vt:lpstr>
      <vt:lpstr>《计算机导论——计算思维和应用技术》第2版</vt:lpstr>
      <vt:lpstr>1.2.1  计算机的类型</vt:lpstr>
      <vt:lpstr>1.2.1  计算机的类型</vt:lpstr>
      <vt:lpstr>1.2.1  计算机的类型</vt:lpstr>
      <vt:lpstr>1.2.1  计算机的类型</vt:lpstr>
      <vt:lpstr>1.2.1  计算机的类型</vt:lpstr>
      <vt:lpstr>1.2.1  计算机的类型</vt:lpstr>
      <vt:lpstr>1.2.2  大型计算机</vt:lpstr>
      <vt:lpstr>1.2.2  大型计算机</vt:lpstr>
      <vt:lpstr>1.2.2  大型计算机</vt:lpstr>
      <vt:lpstr>1.2.2  大型计算机</vt:lpstr>
      <vt:lpstr>1.2.2  大型计算机</vt:lpstr>
      <vt:lpstr>1.2.2  大型计算机</vt:lpstr>
      <vt:lpstr>1.2.2  大型计算机</vt:lpstr>
      <vt:lpstr>1.2.2  大型计算机</vt:lpstr>
      <vt:lpstr>1.2.2  大型计算机</vt:lpstr>
      <vt:lpstr>1.2.2  大型计算机</vt:lpstr>
      <vt:lpstr>1.2.2  大型计算机</vt:lpstr>
      <vt:lpstr>1.2.2  大型计算机</vt:lpstr>
      <vt:lpstr>1.2.2  大型计算机</vt:lpstr>
      <vt:lpstr>1.2.2  大型计算机</vt:lpstr>
      <vt:lpstr>1.2.3  微型计算机</vt:lpstr>
      <vt:lpstr>1.2.3  微型计算机</vt:lpstr>
      <vt:lpstr>1.2.3  微型计算机</vt:lpstr>
      <vt:lpstr>1.2.3  微型计算机</vt:lpstr>
      <vt:lpstr>1.2.3  微型计算机</vt:lpstr>
      <vt:lpstr>1.2.4  嵌入式计算机</vt:lpstr>
      <vt:lpstr>1.2.4  嵌入式计算机</vt:lpstr>
      <vt:lpstr>1.2.4  嵌入式计算机</vt:lpstr>
      <vt:lpstr>1.2.4  嵌入式计算机</vt:lpstr>
      <vt:lpstr>1.2.4  嵌入式计算机</vt:lpstr>
      <vt:lpstr>1.2.4  嵌入式计算机</vt:lpstr>
      <vt:lpstr>1.2.4  嵌入式计算机</vt:lpstr>
      <vt:lpstr>1.2.4  嵌入式计算机</vt:lpstr>
      <vt:lpstr>《计算机导论——计算思维和应用技术》第2版</vt:lpstr>
      <vt:lpstr>1.3.1  计算机技术基本特征</vt:lpstr>
      <vt:lpstr>1.3.1  计算机技术基本特征</vt:lpstr>
      <vt:lpstr>1.3.1  计算机技术基本特征</vt:lpstr>
      <vt:lpstr>1.3.1  计算机技术基本特征</vt:lpstr>
      <vt:lpstr>1.3.1  计算机技术基本特征</vt:lpstr>
      <vt:lpstr>1.3.1  计算机技术基本特征</vt:lpstr>
      <vt:lpstr>1.3.1  计算机技术基本特征</vt:lpstr>
      <vt:lpstr>1.3.2  软件特征与类型</vt:lpstr>
      <vt:lpstr>1.3.2  软件特征与类型</vt:lpstr>
      <vt:lpstr>1.3.2  软件特征与类型</vt:lpstr>
      <vt:lpstr>1.3.2  软件特征与类型</vt:lpstr>
      <vt:lpstr>1.3.2  软件特征与类型</vt:lpstr>
      <vt:lpstr>1.3.2  软件特征与类型</vt:lpstr>
      <vt:lpstr>1.3.2  软件特征与类型</vt:lpstr>
      <vt:lpstr>1.3.2  软件特征与类型</vt:lpstr>
      <vt:lpstr>1.3.2  软件特征与类型</vt:lpstr>
      <vt:lpstr>1.3.2  软件特征与类型</vt:lpstr>
      <vt:lpstr>1.3.3  计算机主要人机界面</vt:lpstr>
      <vt:lpstr>1.3.3  计算机主要人机界面</vt:lpstr>
      <vt:lpstr>1.3.3  计算机主要人机界面</vt:lpstr>
      <vt:lpstr>1.3.3  计算机主要人机界面</vt:lpstr>
      <vt:lpstr>1.3.3  计算机主要人机界面</vt:lpstr>
      <vt:lpstr>1.3.3  计算机主要人机界面</vt:lpstr>
      <vt:lpstr>1.3.3  计算机主要人机界面</vt:lpstr>
      <vt:lpstr>1.3.3  计算机主要人机界面</vt:lpstr>
      <vt:lpstr>1.3.3  计算机主要人机界面</vt:lpstr>
      <vt:lpstr>1.3.3  计算机主要人机界面</vt:lpstr>
      <vt:lpstr>1.3.3  计算机主要人机界面</vt:lpstr>
      <vt:lpstr>1.3.3  计算机主要人机界面</vt:lpstr>
      <vt:lpstr>1.3.3  计算机主要人机界面</vt:lpstr>
      <vt:lpstr>1.3.3  计算机主要人机界面</vt:lpstr>
      <vt:lpstr>1.3.3  计算机主要人机界面</vt:lpstr>
      <vt:lpstr>1.3.3  计算机主要人机界面</vt:lpstr>
      <vt:lpstr>1.3.4  计算机主要技术指标</vt:lpstr>
      <vt:lpstr>1.3.4  计算机主要技术指标</vt:lpstr>
      <vt:lpstr>1.3.4  计算机主要技术指标</vt:lpstr>
      <vt:lpstr>1.3.4  计算机主要技术指标</vt:lpstr>
      <vt:lpstr>1.3.4  计算机主要技术指标</vt:lpstr>
      <vt:lpstr>1.3.4  计算机主要技术指标</vt:lpstr>
      <vt:lpstr>1.3.4  计算机主要技术指标</vt:lpstr>
      <vt:lpstr>《计算机导论——计算思维和应用技术》第2版</vt:lpstr>
      <vt:lpstr>1.4.1  物联网技术发展</vt:lpstr>
      <vt:lpstr>1.4.1  物联网技术发展</vt:lpstr>
      <vt:lpstr>1.4.1  物联网技术发展</vt:lpstr>
      <vt:lpstr>1.4.1  物联网技术发展</vt:lpstr>
      <vt:lpstr>1.4.1  物联网技术发展</vt:lpstr>
      <vt:lpstr>1.4.1  物联网技术发展</vt:lpstr>
      <vt:lpstr>1.4.2  云计算技术发展</vt:lpstr>
      <vt:lpstr>1.4.2  云计算技术发展</vt:lpstr>
      <vt:lpstr>1.4.2  云计算技术发展</vt:lpstr>
      <vt:lpstr>1.4.2  云计算技术发展</vt:lpstr>
      <vt:lpstr>1.4.3  大数据技术发展</vt:lpstr>
      <vt:lpstr>1.4.3  大数据技术发展</vt:lpstr>
      <vt:lpstr>1.4.3  大数据技术发展</vt:lpstr>
      <vt:lpstr>1.4.4  计算社会学发展</vt:lpstr>
      <vt:lpstr>1.4.3  大数据技术发展</vt:lpstr>
      <vt:lpstr>1.4.3  大数据技术发展</vt:lpstr>
      <vt:lpstr>1.4.3  大数据技术发展</vt:lpstr>
      <vt:lpstr>1.4.3  大数据技术发展</vt:lpstr>
      <vt:lpstr>1.4.3  大数据技术发展</vt:lpstr>
      <vt:lpstr>1.4.3  大数据技术发展</vt:lpstr>
      <vt:lpstr>1.4.3  大数据技术发展</vt:lpstr>
      <vt:lpstr>1.4.3  大数据技术发展</vt:lpstr>
      <vt:lpstr>1.4.4  计算社会学发展</vt:lpstr>
      <vt:lpstr>1.4.4  计算社会学发展</vt:lpstr>
      <vt:lpstr>1.4.4  计算社会学发展</vt:lpstr>
      <vt:lpstr>1.4.4  计算社会学发展</vt:lpstr>
      <vt:lpstr>1.4.4  计算社会学发展</vt:lpstr>
      <vt:lpstr>1.4.4  计算社会学发展</vt:lpstr>
      <vt:lpstr>1.4.4  计算社会学发展</vt:lpstr>
      <vt:lpstr>1.4.4  计算社会学发展</vt:lpstr>
      <vt:lpstr>1.4.4  计算社会学发展</vt:lpstr>
      <vt:lpstr>1.4.4  计算社会学发展</vt:lpstr>
      <vt:lpstr>1.4.4  计算社会学发展</vt:lpstr>
      <vt:lpstr>1.4.4  计算社会学发展</vt:lpstr>
      <vt:lpstr>1.4.4  计算社会学发展</vt:lpstr>
      <vt:lpstr>1.4.5  志愿者计算项目</vt:lpstr>
      <vt:lpstr>1.4.5  志愿者计算项目</vt:lpstr>
      <vt:lpstr>1.4.5  志愿者计算项目</vt:lpstr>
      <vt:lpstr>1.4.5  志愿者计算项目</vt:lpstr>
      <vt:lpstr>1.4.5  志愿者计算项目</vt:lpstr>
      <vt:lpstr>1.4.5  志愿者计算项目</vt:lpstr>
      <vt:lpstr>1.4.5  志愿者计算项目</vt:lpstr>
      <vt:lpstr>PowerPoint 演示文稿</vt:lpstr>
    </vt:vector>
  </TitlesOfParts>
  <Company>长沙理工大学</Company>
  <LinksUpToDate>false</LinksUpToDate>
  <CharactersWithSpaces>0</CharactersWithSpaces>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易建勋</dc:creator>
  <cp:lastModifiedBy>User</cp:lastModifiedBy>
  <cp:revision>482</cp:revision>
  <dcterms:created xsi:type="dcterms:W3CDTF">2014-09-01T11:36:14Z</dcterms:created>
  <dcterms:modified xsi:type="dcterms:W3CDTF">2019-09-17T12:40:18Z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2052-9.1.0.4843</vt:lpwstr>
  </property>
</Properties>
</file>